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99.xml" ContentType="application/vnd.openxmlformats-officedocument.presentationml.slide+xml"/>
  <Default Extension="xlsx" ContentType="application/vnd.openxmlformats-officedocument.spreadsheetml.sheet"/>
  <Override PartName="/ppt/charts/chart3.xml" ContentType="application/vnd.openxmlformats-officedocument.drawingml.chart+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legacyDiagramTex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charts/chart4.xml" ContentType="application/vnd.openxmlformats-officedocument.drawingml.chart+xml"/>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9.xml" ContentType="application/vnd.openxmlformats-officedocument.presentationml.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theme/themeOverride4.xml" ContentType="application/vnd.openxmlformats-officedocument.themeOverride+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5" r:id="rId1"/>
  </p:sldMasterIdLst>
  <p:notesMasterIdLst>
    <p:notesMasterId r:id="rId102"/>
  </p:notesMasterIdLst>
  <p:handoutMasterIdLst>
    <p:handoutMasterId r:id="rId103"/>
  </p:handoutMasterIdLst>
  <p:sldIdLst>
    <p:sldId id="256" r:id="rId2"/>
    <p:sldId id="257" r:id="rId3"/>
    <p:sldId id="431" r:id="rId4"/>
    <p:sldId id="433" r:id="rId5"/>
    <p:sldId id="381" r:id="rId6"/>
    <p:sldId id="406" r:id="rId7"/>
    <p:sldId id="259" r:id="rId8"/>
    <p:sldId id="402" r:id="rId9"/>
    <p:sldId id="321" r:id="rId10"/>
    <p:sldId id="260" r:id="rId11"/>
    <p:sldId id="266" r:id="rId12"/>
    <p:sldId id="261" r:id="rId13"/>
    <p:sldId id="264" r:id="rId14"/>
    <p:sldId id="272" r:id="rId15"/>
    <p:sldId id="429" r:id="rId16"/>
    <p:sldId id="430" r:id="rId17"/>
    <p:sldId id="323" r:id="rId18"/>
    <p:sldId id="324" r:id="rId19"/>
    <p:sldId id="325" r:id="rId20"/>
    <p:sldId id="329" r:id="rId21"/>
    <p:sldId id="326" r:id="rId22"/>
    <p:sldId id="331" r:id="rId23"/>
    <p:sldId id="332" r:id="rId24"/>
    <p:sldId id="404" r:id="rId25"/>
    <p:sldId id="267" r:id="rId26"/>
    <p:sldId id="273" r:id="rId27"/>
    <p:sldId id="274" r:id="rId28"/>
    <p:sldId id="275" r:id="rId29"/>
    <p:sldId id="420" r:id="rId30"/>
    <p:sldId id="419" r:id="rId31"/>
    <p:sldId id="421" r:id="rId32"/>
    <p:sldId id="278" r:id="rId33"/>
    <p:sldId id="333" r:id="rId34"/>
    <p:sldId id="417" r:id="rId35"/>
    <p:sldId id="309" r:id="rId36"/>
    <p:sldId id="390" r:id="rId37"/>
    <p:sldId id="280" r:id="rId38"/>
    <p:sldId id="424" r:id="rId39"/>
    <p:sldId id="281" r:id="rId40"/>
    <p:sldId id="286" r:id="rId41"/>
    <p:sldId id="289" r:id="rId42"/>
    <p:sldId id="368" r:id="rId43"/>
    <p:sldId id="290" r:id="rId44"/>
    <p:sldId id="398" r:id="rId45"/>
    <p:sldId id="334" r:id="rId46"/>
    <p:sldId id="415" r:id="rId47"/>
    <p:sldId id="291" r:id="rId48"/>
    <p:sldId id="387" r:id="rId49"/>
    <p:sldId id="335" r:id="rId50"/>
    <p:sldId id="337" r:id="rId51"/>
    <p:sldId id="442" r:id="rId52"/>
    <p:sldId id="443" r:id="rId53"/>
    <p:sldId id="338" r:id="rId54"/>
    <p:sldId id="434" r:id="rId55"/>
    <p:sldId id="294" r:id="rId56"/>
    <p:sldId id="440" r:id="rId57"/>
    <p:sldId id="405" r:id="rId58"/>
    <p:sldId id="393" r:id="rId59"/>
    <p:sldId id="341" r:id="rId60"/>
    <p:sldId id="370" r:id="rId61"/>
    <p:sldId id="446" r:id="rId62"/>
    <p:sldId id="448" r:id="rId63"/>
    <p:sldId id="449" r:id="rId64"/>
    <p:sldId id="450" r:id="rId65"/>
    <p:sldId id="451" r:id="rId66"/>
    <p:sldId id="452" r:id="rId67"/>
    <p:sldId id="453" r:id="rId68"/>
    <p:sldId id="454" r:id="rId69"/>
    <p:sldId id="455" r:id="rId70"/>
    <p:sldId id="458" r:id="rId71"/>
    <p:sldId id="460" r:id="rId72"/>
    <p:sldId id="461" r:id="rId73"/>
    <p:sldId id="463" r:id="rId74"/>
    <p:sldId id="349" r:id="rId75"/>
    <p:sldId id="410" r:id="rId76"/>
    <p:sldId id="411" r:id="rId77"/>
    <p:sldId id="343" r:id="rId78"/>
    <p:sldId id="346" r:id="rId79"/>
    <p:sldId id="348" r:id="rId80"/>
    <p:sldId id="407" r:id="rId81"/>
    <p:sldId id="425" r:id="rId82"/>
    <p:sldId id="435" r:id="rId83"/>
    <p:sldId id="356" r:id="rId84"/>
    <p:sldId id="357" r:id="rId85"/>
    <p:sldId id="359" r:id="rId86"/>
    <p:sldId id="361" r:id="rId87"/>
    <p:sldId id="436" r:id="rId88"/>
    <p:sldId id="362" r:id="rId89"/>
    <p:sldId id="438" r:id="rId90"/>
    <p:sldId id="437" r:id="rId91"/>
    <p:sldId id="306" r:id="rId92"/>
    <p:sldId id="363" r:id="rId93"/>
    <p:sldId id="439" r:id="rId94"/>
    <p:sldId id="305" r:id="rId95"/>
    <p:sldId id="379" r:id="rId96"/>
    <p:sldId id="307" r:id="rId97"/>
    <p:sldId id="464" r:id="rId98"/>
    <p:sldId id="311" r:id="rId99"/>
    <p:sldId id="312" r:id="rId100"/>
    <p:sldId id="313" r:id="rId10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218" initials="2"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AF606853-7671-496A-8E4F-DF71F8EC918B}" styleName="Темный стиль 1 - акцент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5523" autoAdjust="0"/>
    <p:restoredTop sz="86377" autoAdjust="0"/>
  </p:normalViewPr>
  <p:slideViewPr>
    <p:cSldViewPr>
      <p:cViewPr varScale="1">
        <p:scale>
          <a:sx n="85" d="100"/>
          <a:sy n="85" d="100"/>
        </p:scale>
        <p:origin x="-638" y="-82"/>
      </p:cViewPr>
      <p:guideLst>
        <p:guide orient="horz" pos="2160"/>
        <p:guide pos="2880"/>
      </p:guideLst>
    </p:cSldViewPr>
  </p:slideViewPr>
  <p:outlineViewPr>
    <p:cViewPr>
      <p:scale>
        <a:sx n="33" d="100"/>
        <a:sy n="33" d="100"/>
      </p:scale>
      <p:origin x="0" y="2418"/>
    </p:cViewPr>
  </p:outlineViewPr>
  <p:notesTextViewPr>
    <p:cViewPr>
      <p:scale>
        <a:sx n="100" d="100"/>
        <a:sy n="100" d="100"/>
      </p:scale>
      <p:origin x="0" y="0"/>
    </p:cViewPr>
  </p:notesTextViewPr>
  <p:sorterViewPr>
    <p:cViewPr>
      <p:scale>
        <a:sx n="66" d="100"/>
        <a:sy n="66" d="100"/>
      </p:scale>
      <p:origin x="0" y="897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microsoft.com/office/2006/relationships/legacyDocTextInfo" Target="legacyDocTextInfo.bin"/><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Office_Excel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Office_Excel4.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Office_Excel5.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_____Microsoft_Office_Excel6.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view3D>
      <c:perspective val="30"/>
    </c:view3D>
    <c:sideWall>
      <c:spPr>
        <a:noFill/>
        <a:ln w="25392">
          <a:noFill/>
        </a:ln>
      </c:spPr>
    </c:sideWall>
    <c:backWall>
      <c:spPr>
        <a:noFill/>
        <a:ln w="25392">
          <a:noFill/>
        </a:ln>
      </c:spPr>
    </c:backWall>
    <c:plotArea>
      <c:layout>
        <c:manualLayout>
          <c:layoutTarget val="inner"/>
          <c:xMode val="edge"/>
          <c:yMode val="edge"/>
          <c:x val="0.18827040021012795"/>
          <c:y val="1.6039769222395601E-2"/>
          <c:w val="0.64280175637945336"/>
          <c:h val="0.6731824190179001"/>
        </c:manualLayout>
      </c:layout>
      <c:bar3DChart>
        <c:barDir val="col"/>
        <c:grouping val="clustered"/>
        <c:ser>
          <c:idx val="1"/>
          <c:order val="0"/>
          <c:tx>
            <c:strRef>
              <c:f>Sheet1!$A$2</c:f>
              <c:strCache>
                <c:ptCount val="1"/>
                <c:pt idx="0">
                  <c:v>1 группа здоровья</c:v>
                </c:pt>
              </c:strCache>
            </c:strRef>
          </c:tx>
          <c:spPr>
            <a:solidFill>
              <a:schemeClr val="accent2"/>
            </a:solidFill>
            <a:ln w="12696">
              <a:solidFill>
                <a:schemeClr val="tx1"/>
              </a:solidFill>
              <a:prstDash val="solid"/>
            </a:ln>
          </c:spPr>
          <c:cat>
            <c:strRef>
              <c:f>Sheet1!$B$1:$E$1</c:f>
              <c:strCache>
                <c:ptCount val="4"/>
                <c:pt idx="0">
                  <c:v>1 кл.</c:v>
                </c:pt>
                <c:pt idx="1">
                  <c:v>2 кл.</c:v>
                </c:pt>
                <c:pt idx="2">
                  <c:v>3 кл.</c:v>
                </c:pt>
                <c:pt idx="3">
                  <c:v>4кл.</c:v>
                </c:pt>
              </c:strCache>
            </c:strRef>
          </c:cat>
          <c:val>
            <c:numRef>
              <c:f>Sheet1!$B$2:$E$2</c:f>
              <c:numCache>
                <c:formatCode>General</c:formatCode>
                <c:ptCount val="4"/>
                <c:pt idx="0">
                  <c:v>4</c:v>
                </c:pt>
                <c:pt idx="1">
                  <c:v>5</c:v>
                </c:pt>
                <c:pt idx="2">
                  <c:v>6</c:v>
                </c:pt>
                <c:pt idx="3">
                  <c:v>4</c:v>
                </c:pt>
              </c:numCache>
            </c:numRef>
          </c:val>
        </c:ser>
        <c:ser>
          <c:idx val="0"/>
          <c:order val="1"/>
          <c:tx>
            <c:strRef>
              <c:f>Sheet1!$A$3</c:f>
              <c:strCache>
                <c:ptCount val="1"/>
                <c:pt idx="0">
                  <c:v>2 группа здоровья</c:v>
                </c:pt>
              </c:strCache>
            </c:strRef>
          </c:tx>
          <c:cat>
            <c:strRef>
              <c:f>Sheet1!$B$1:$E$1</c:f>
              <c:strCache>
                <c:ptCount val="4"/>
                <c:pt idx="0">
                  <c:v>1 кл.</c:v>
                </c:pt>
                <c:pt idx="1">
                  <c:v>2 кл.</c:v>
                </c:pt>
                <c:pt idx="2">
                  <c:v>3 кл.</c:v>
                </c:pt>
                <c:pt idx="3">
                  <c:v>4кл.</c:v>
                </c:pt>
              </c:strCache>
            </c:strRef>
          </c:cat>
          <c:val>
            <c:numRef>
              <c:f>Sheet1!$B$3:$E$3</c:f>
              <c:numCache>
                <c:formatCode>General</c:formatCode>
                <c:ptCount val="4"/>
                <c:pt idx="0">
                  <c:v>8</c:v>
                </c:pt>
                <c:pt idx="1">
                  <c:v>31</c:v>
                </c:pt>
                <c:pt idx="2">
                  <c:v>46</c:v>
                </c:pt>
                <c:pt idx="3">
                  <c:v>65</c:v>
                </c:pt>
              </c:numCache>
            </c:numRef>
          </c:val>
        </c:ser>
        <c:ser>
          <c:idx val="2"/>
          <c:order val="2"/>
          <c:tx>
            <c:strRef>
              <c:f>Sheet1!$A$4</c:f>
              <c:strCache>
                <c:ptCount val="1"/>
                <c:pt idx="0">
                  <c:v>3 группа здоровья</c:v>
                </c:pt>
              </c:strCache>
            </c:strRef>
          </c:tx>
          <c:cat>
            <c:strRef>
              <c:f>Sheet1!$B$1:$E$1</c:f>
              <c:strCache>
                <c:ptCount val="4"/>
                <c:pt idx="0">
                  <c:v>1 кл.</c:v>
                </c:pt>
                <c:pt idx="1">
                  <c:v>2 кл.</c:v>
                </c:pt>
                <c:pt idx="2">
                  <c:v>3 кл.</c:v>
                </c:pt>
                <c:pt idx="3">
                  <c:v>4кл.</c:v>
                </c:pt>
              </c:strCache>
            </c:strRef>
          </c:cat>
          <c:val>
            <c:numRef>
              <c:f>Sheet1!$B$4:$E$4</c:f>
              <c:numCache>
                <c:formatCode>General</c:formatCode>
                <c:ptCount val="4"/>
                <c:pt idx="0">
                  <c:v>6</c:v>
                </c:pt>
                <c:pt idx="1">
                  <c:v>19</c:v>
                </c:pt>
                <c:pt idx="2">
                  <c:v>7</c:v>
                </c:pt>
                <c:pt idx="3">
                  <c:v>5</c:v>
                </c:pt>
              </c:numCache>
            </c:numRef>
          </c:val>
        </c:ser>
        <c:ser>
          <c:idx val="3"/>
          <c:order val="3"/>
          <c:tx>
            <c:strRef>
              <c:f>Sheet1!$A$5</c:f>
              <c:strCache>
                <c:ptCount val="1"/>
                <c:pt idx="0">
                  <c:v>4 группа здоровья</c:v>
                </c:pt>
              </c:strCache>
            </c:strRef>
          </c:tx>
          <c:cat>
            <c:strRef>
              <c:f>Sheet1!$B$1:$E$1</c:f>
              <c:strCache>
                <c:ptCount val="4"/>
                <c:pt idx="0">
                  <c:v>1 кл.</c:v>
                </c:pt>
                <c:pt idx="1">
                  <c:v>2 кл.</c:v>
                </c:pt>
                <c:pt idx="2">
                  <c:v>3 кл.</c:v>
                </c:pt>
                <c:pt idx="3">
                  <c:v>4кл.</c:v>
                </c:pt>
              </c:strCache>
            </c:strRef>
          </c:cat>
          <c:val>
            <c:numRef>
              <c:f>Sheet1!$B$5:$E$5</c:f>
              <c:numCache>
                <c:formatCode>General</c:formatCode>
                <c:ptCount val="4"/>
                <c:pt idx="0">
                  <c:v>0</c:v>
                </c:pt>
                <c:pt idx="1">
                  <c:v>0</c:v>
                </c:pt>
                <c:pt idx="2">
                  <c:v>0</c:v>
                </c:pt>
                <c:pt idx="3">
                  <c:v>0</c:v>
                </c:pt>
              </c:numCache>
            </c:numRef>
          </c:val>
        </c:ser>
        <c:ser>
          <c:idx val="4"/>
          <c:order val="4"/>
          <c:tx>
            <c:strRef>
              <c:f>Sheet1!$A$6</c:f>
              <c:strCache>
                <c:ptCount val="1"/>
                <c:pt idx="0">
                  <c:v>5 группа здоровья</c:v>
                </c:pt>
              </c:strCache>
            </c:strRef>
          </c:tx>
          <c:cat>
            <c:strRef>
              <c:f>Sheet1!$B$1:$E$1</c:f>
              <c:strCache>
                <c:ptCount val="4"/>
                <c:pt idx="0">
                  <c:v>1 кл.</c:v>
                </c:pt>
                <c:pt idx="1">
                  <c:v>2 кл.</c:v>
                </c:pt>
                <c:pt idx="2">
                  <c:v>3 кл.</c:v>
                </c:pt>
                <c:pt idx="3">
                  <c:v>4кл.</c:v>
                </c:pt>
              </c:strCache>
            </c:strRef>
          </c:cat>
          <c:val>
            <c:numRef>
              <c:f>Sheet1!$B$6:$E$6</c:f>
              <c:numCache>
                <c:formatCode>General</c:formatCode>
                <c:ptCount val="4"/>
                <c:pt idx="0">
                  <c:v>1</c:v>
                </c:pt>
                <c:pt idx="1">
                  <c:v>0</c:v>
                </c:pt>
                <c:pt idx="2">
                  <c:v>0</c:v>
                </c:pt>
                <c:pt idx="3">
                  <c:v>0</c:v>
                </c:pt>
              </c:numCache>
            </c:numRef>
          </c:val>
        </c:ser>
        <c:shape val="box"/>
        <c:axId val="93278976"/>
        <c:axId val="93280512"/>
        <c:axId val="0"/>
      </c:bar3DChart>
      <c:catAx>
        <c:axId val="93278976"/>
        <c:scaling>
          <c:orientation val="minMax"/>
        </c:scaling>
        <c:axPos val="b"/>
        <c:numFmt formatCode="General" sourceLinked="1"/>
        <c:tickLblPos val="nextTo"/>
        <c:spPr>
          <a:ln w="3174">
            <a:solidFill>
              <a:schemeClr val="tx1"/>
            </a:solidFill>
            <a:prstDash val="solid"/>
          </a:ln>
        </c:spPr>
        <c:txPr>
          <a:bodyPr rot="0" vert="horz"/>
          <a:lstStyle/>
          <a:p>
            <a:pPr>
              <a:defRPr sz="1000" b="0" i="0" u="none" strike="noStrike" baseline="0">
                <a:solidFill>
                  <a:schemeClr val="tx1"/>
                </a:solidFill>
                <a:latin typeface="Arial"/>
                <a:ea typeface="Arial"/>
                <a:cs typeface="Arial"/>
              </a:defRPr>
            </a:pPr>
            <a:endParaRPr lang="ru-RU"/>
          </a:p>
        </c:txPr>
        <c:crossAx val="93280512"/>
        <c:crosses val="autoZero"/>
        <c:lblAlgn val="ctr"/>
        <c:lblOffset val="100"/>
        <c:tickMarkSkip val="1"/>
      </c:catAx>
      <c:valAx>
        <c:axId val="93280512"/>
        <c:scaling>
          <c:orientation val="minMax"/>
        </c:scaling>
        <c:axPos val="l"/>
        <c:numFmt formatCode="General" sourceLinked="1"/>
        <c:tickLblPos val="nextTo"/>
        <c:spPr>
          <a:ln w="3174">
            <a:solidFill>
              <a:schemeClr val="tx1"/>
            </a:solidFill>
            <a:prstDash val="solid"/>
          </a:ln>
        </c:spPr>
        <c:txPr>
          <a:bodyPr rot="0" vert="horz"/>
          <a:lstStyle/>
          <a:p>
            <a:pPr>
              <a:defRPr sz="1000" b="0" i="0" u="none" strike="noStrike" baseline="0">
                <a:solidFill>
                  <a:schemeClr val="tx1"/>
                </a:solidFill>
                <a:latin typeface="Arial"/>
                <a:ea typeface="Arial"/>
                <a:cs typeface="Arial"/>
              </a:defRPr>
            </a:pPr>
            <a:endParaRPr lang="ru-RU"/>
          </a:p>
        </c:txPr>
        <c:crossAx val="93278976"/>
        <c:crosses val="autoZero"/>
        <c:crossBetween val="between"/>
      </c:valAx>
      <c:dTable>
        <c:showHorzBorder val="1"/>
        <c:showVertBorder val="1"/>
        <c:showOutline val="1"/>
        <c:showKeys val="1"/>
        <c:spPr>
          <a:ln w="3174">
            <a:solidFill>
              <a:schemeClr val="tx1"/>
            </a:solidFill>
            <a:prstDash val="solid"/>
          </a:ln>
        </c:spPr>
        <c:txPr>
          <a:bodyPr/>
          <a:lstStyle/>
          <a:p>
            <a:pPr rtl="0">
              <a:defRPr sz="1000" b="0" i="0" u="none" strike="noStrike" baseline="0">
                <a:solidFill>
                  <a:schemeClr val="tx1"/>
                </a:solidFill>
                <a:latin typeface="Arial"/>
                <a:ea typeface="Arial"/>
                <a:cs typeface="Arial"/>
              </a:defRPr>
            </a:pPr>
            <a:endParaRPr lang="ru-RU"/>
          </a:p>
        </c:txPr>
      </c:dTable>
    </c:plotArea>
    <c:legend>
      <c:legendPos val="r"/>
      <c:layout>
        <c:manualLayout>
          <c:xMode val="edge"/>
          <c:yMode val="edge"/>
          <c:x val="0.81990334360379702"/>
          <c:y val="0.22802176355174544"/>
          <c:w val="0.14261860861692174"/>
          <c:h val="0.177525949290743"/>
        </c:manualLayout>
      </c:layout>
      <c:spPr>
        <a:solidFill>
          <a:schemeClr val="bg1"/>
        </a:solidFill>
        <a:ln w="3174">
          <a:solidFill>
            <a:schemeClr val="tx1"/>
          </a:solidFill>
          <a:prstDash val="solid"/>
        </a:ln>
      </c:spPr>
      <c:txPr>
        <a:bodyPr/>
        <a:lstStyle/>
        <a:p>
          <a:pPr>
            <a:defRPr sz="920" b="0" i="0" u="none" strike="noStrike" baseline="0">
              <a:solidFill>
                <a:schemeClr val="tx1"/>
              </a:solidFill>
              <a:latin typeface="Arial"/>
              <a:ea typeface="Arial"/>
              <a:cs typeface="Arial"/>
            </a:defRPr>
          </a:pPr>
          <a:endParaRPr lang="ru-RU"/>
        </a:p>
      </c:txPr>
    </c:legend>
    <c:plotVisOnly val="1"/>
    <c:dispBlanksAs val="gap"/>
  </c:chart>
  <c:spPr>
    <a:noFill/>
    <a:ln>
      <a:noFill/>
    </a:ln>
  </c:spPr>
  <c:txPr>
    <a:bodyPr/>
    <a:lstStyle/>
    <a:p>
      <a:pPr>
        <a:defRPr sz="1000" b="0" i="0" u="none" strike="noStrike" baseline="0">
          <a:solidFill>
            <a:schemeClr val="tx1"/>
          </a:solidFill>
          <a:latin typeface="Arial"/>
          <a:ea typeface="Arial"/>
          <a:cs typeface="Arial"/>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view3D>
      <c:perspective val="30"/>
    </c:view3D>
    <c:plotArea>
      <c:layout>
        <c:manualLayout>
          <c:layoutTarget val="inner"/>
          <c:xMode val="edge"/>
          <c:yMode val="edge"/>
          <c:x val="0.15543478260869759"/>
          <c:y val="4.3392504930967683E-2"/>
          <c:w val="0.69184942816906236"/>
          <c:h val="0.71794871794872872"/>
        </c:manualLayout>
      </c:layout>
      <c:bar3DChart>
        <c:barDir val="col"/>
        <c:grouping val="clustered"/>
        <c:ser>
          <c:idx val="1"/>
          <c:order val="0"/>
          <c:tx>
            <c:strRef>
              <c:f>Sheet1!$A$2</c:f>
              <c:strCache>
                <c:ptCount val="1"/>
                <c:pt idx="0">
                  <c:v>1 группа здоровья</c:v>
                </c:pt>
              </c:strCache>
            </c:strRef>
          </c:tx>
          <c:spPr>
            <a:solidFill>
              <a:schemeClr val="accent2"/>
            </a:solidFill>
            <a:ln w="11004">
              <a:solidFill>
                <a:schemeClr val="tx1"/>
              </a:solidFill>
              <a:prstDash val="solid"/>
            </a:ln>
          </c:spPr>
          <c:cat>
            <c:strRef>
              <c:f>Sheet1!$B$1:$H$1</c:f>
              <c:strCache>
                <c:ptCount val="7"/>
                <c:pt idx="0">
                  <c:v>5 кл.</c:v>
                </c:pt>
                <c:pt idx="1">
                  <c:v>6 кл.</c:v>
                </c:pt>
                <c:pt idx="2">
                  <c:v>7 кл.</c:v>
                </c:pt>
                <c:pt idx="3">
                  <c:v>8 кл.</c:v>
                </c:pt>
                <c:pt idx="4">
                  <c:v>9 кл.</c:v>
                </c:pt>
                <c:pt idx="5">
                  <c:v>10 кл.</c:v>
                </c:pt>
                <c:pt idx="6">
                  <c:v>11кл.</c:v>
                </c:pt>
              </c:strCache>
            </c:strRef>
          </c:cat>
          <c:val>
            <c:numRef>
              <c:f>Sheet1!$B$2:$H$2</c:f>
              <c:numCache>
                <c:formatCode>General</c:formatCode>
                <c:ptCount val="7"/>
                <c:pt idx="0">
                  <c:v>4</c:v>
                </c:pt>
                <c:pt idx="1">
                  <c:v>3</c:v>
                </c:pt>
                <c:pt idx="2">
                  <c:v>5</c:v>
                </c:pt>
                <c:pt idx="3">
                  <c:v>0</c:v>
                </c:pt>
                <c:pt idx="4">
                  <c:v>1</c:v>
                </c:pt>
                <c:pt idx="5">
                  <c:v>0</c:v>
                </c:pt>
                <c:pt idx="6">
                  <c:v>0</c:v>
                </c:pt>
              </c:numCache>
            </c:numRef>
          </c:val>
        </c:ser>
        <c:ser>
          <c:idx val="0"/>
          <c:order val="1"/>
          <c:tx>
            <c:strRef>
              <c:f>Sheet1!$A$3</c:f>
              <c:strCache>
                <c:ptCount val="1"/>
                <c:pt idx="0">
                  <c:v>2 группа здоровья</c:v>
                </c:pt>
              </c:strCache>
            </c:strRef>
          </c:tx>
          <c:spPr>
            <a:solidFill>
              <a:srgbClr val="7030A0"/>
            </a:solidFill>
            <a:ln w="11004">
              <a:solidFill>
                <a:schemeClr val="tx1"/>
              </a:solidFill>
              <a:prstDash val="solid"/>
            </a:ln>
          </c:spPr>
          <c:cat>
            <c:strRef>
              <c:f>Sheet1!$B$1:$H$1</c:f>
              <c:strCache>
                <c:ptCount val="7"/>
                <c:pt idx="0">
                  <c:v>5 кл.</c:v>
                </c:pt>
                <c:pt idx="1">
                  <c:v>6 кл.</c:v>
                </c:pt>
                <c:pt idx="2">
                  <c:v>7 кл.</c:v>
                </c:pt>
                <c:pt idx="3">
                  <c:v>8 кл.</c:v>
                </c:pt>
                <c:pt idx="4">
                  <c:v>9 кл.</c:v>
                </c:pt>
                <c:pt idx="5">
                  <c:v>10 кл.</c:v>
                </c:pt>
                <c:pt idx="6">
                  <c:v>11кл.</c:v>
                </c:pt>
              </c:strCache>
            </c:strRef>
          </c:cat>
          <c:val>
            <c:numRef>
              <c:f>Sheet1!$B$3:$H$3</c:f>
              <c:numCache>
                <c:formatCode>General</c:formatCode>
                <c:ptCount val="7"/>
                <c:pt idx="0">
                  <c:v>47</c:v>
                </c:pt>
                <c:pt idx="1">
                  <c:v>40</c:v>
                </c:pt>
                <c:pt idx="2">
                  <c:v>27</c:v>
                </c:pt>
                <c:pt idx="3">
                  <c:v>41</c:v>
                </c:pt>
                <c:pt idx="4">
                  <c:v>39</c:v>
                </c:pt>
                <c:pt idx="5">
                  <c:v>11</c:v>
                </c:pt>
                <c:pt idx="6">
                  <c:v>12</c:v>
                </c:pt>
              </c:numCache>
            </c:numRef>
          </c:val>
        </c:ser>
        <c:ser>
          <c:idx val="2"/>
          <c:order val="2"/>
          <c:tx>
            <c:strRef>
              <c:f>Sheet1!$A$4</c:f>
              <c:strCache>
                <c:ptCount val="1"/>
                <c:pt idx="0">
                  <c:v>3 группа здоровья</c:v>
                </c:pt>
              </c:strCache>
            </c:strRef>
          </c:tx>
          <c:spPr>
            <a:solidFill>
              <a:schemeClr val="hlink"/>
            </a:solidFill>
            <a:ln w="11004">
              <a:solidFill>
                <a:schemeClr val="tx1"/>
              </a:solidFill>
              <a:prstDash val="solid"/>
            </a:ln>
          </c:spPr>
          <c:cat>
            <c:strRef>
              <c:f>Sheet1!$B$1:$H$1</c:f>
              <c:strCache>
                <c:ptCount val="7"/>
                <c:pt idx="0">
                  <c:v>5 кл.</c:v>
                </c:pt>
                <c:pt idx="1">
                  <c:v>6 кл.</c:v>
                </c:pt>
                <c:pt idx="2">
                  <c:v>7 кл.</c:v>
                </c:pt>
                <c:pt idx="3">
                  <c:v>8 кл.</c:v>
                </c:pt>
                <c:pt idx="4">
                  <c:v>9 кл.</c:v>
                </c:pt>
                <c:pt idx="5">
                  <c:v>10 кл.</c:v>
                </c:pt>
                <c:pt idx="6">
                  <c:v>11кл.</c:v>
                </c:pt>
              </c:strCache>
            </c:strRef>
          </c:cat>
          <c:val>
            <c:numRef>
              <c:f>Sheet1!$B$4:$H$4</c:f>
              <c:numCache>
                <c:formatCode>General</c:formatCode>
                <c:ptCount val="7"/>
                <c:pt idx="0">
                  <c:v>5</c:v>
                </c:pt>
                <c:pt idx="1">
                  <c:v>14</c:v>
                </c:pt>
                <c:pt idx="2">
                  <c:v>10</c:v>
                </c:pt>
                <c:pt idx="3">
                  <c:v>16</c:v>
                </c:pt>
                <c:pt idx="4">
                  <c:v>14</c:v>
                </c:pt>
                <c:pt idx="5">
                  <c:v>15</c:v>
                </c:pt>
                <c:pt idx="6">
                  <c:v>12</c:v>
                </c:pt>
              </c:numCache>
            </c:numRef>
          </c:val>
        </c:ser>
        <c:ser>
          <c:idx val="3"/>
          <c:order val="3"/>
          <c:tx>
            <c:strRef>
              <c:f>Sheet1!$A$5</c:f>
              <c:strCache>
                <c:ptCount val="1"/>
                <c:pt idx="0">
                  <c:v>4 группа здоровья</c:v>
                </c:pt>
              </c:strCache>
            </c:strRef>
          </c:tx>
          <c:spPr>
            <a:solidFill>
              <a:schemeClr val="folHlink"/>
            </a:solidFill>
            <a:ln w="11004">
              <a:solidFill>
                <a:schemeClr val="tx1"/>
              </a:solidFill>
              <a:prstDash val="solid"/>
            </a:ln>
          </c:spPr>
          <c:cat>
            <c:strRef>
              <c:f>Sheet1!$B$1:$H$1</c:f>
              <c:strCache>
                <c:ptCount val="7"/>
                <c:pt idx="0">
                  <c:v>5 кл.</c:v>
                </c:pt>
                <c:pt idx="1">
                  <c:v>6 кл.</c:v>
                </c:pt>
                <c:pt idx="2">
                  <c:v>7 кл.</c:v>
                </c:pt>
                <c:pt idx="3">
                  <c:v>8 кл.</c:v>
                </c:pt>
                <c:pt idx="4">
                  <c:v>9 кл.</c:v>
                </c:pt>
                <c:pt idx="5">
                  <c:v>10 кл.</c:v>
                </c:pt>
                <c:pt idx="6">
                  <c:v>11кл.</c:v>
                </c:pt>
              </c:strCache>
            </c:strRef>
          </c:cat>
          <c:val>
            <c:numRef>
              <c:f>Sheet1!$B$5:$H$5</c:f>
              <c:numCache>
                <c:formatCode>General</c:formatCode>
                <c:ptCount val="7"/>
                <c:pt idx="0">
                  <c:v>0</c:v>
                </c:pt>
                <c:pt idx="1">
                  <c:v>0</c:v>
                </c:pt>
                <c:pt idx="2">
                  <c:v>0</c:v>
                </c:pt>
                <c:pt idx="3">
                  <c:v>0</c:v>
                </c:pt>
                <c:pt idx="4">
                  <c:v>0</c:v>
                </c:pt>
                <c:pt idx="5">
                  <c:v>0</c:v>
                </c:pt>
                <c:pt idx="6">
                  <c:v>0</c:v>
                </c:pt>
              </c:numCache>
            </c:numRef>
          </c:val>
        </c:ser>
        <c:ser>
          <c:idx val="4"/>
          <c:order val="4"/>
          <c:tx>
            <c:strRef>
              <c:f>Sheet1!$A$6</c:f>
              <c:strCache>
                <c:ptCount val="1"/>
                <c:pt idx="0">
                  <c:v>5 группа здоровья</c:v>
                </c:pt>
              </c:strCache>
            </c:strRef>
          </c:tx>
          <c:cat>
            <c:strRef>
              <c:f>Sheet1!$B$1:$H$1</c:f>
              <c:strCache>
                <c:ptCount val="7"/>
                <c:pt idx="0">
                  <c:v>5 кл.</c:v>
                </c:pt>
                <c:pt idx="1">
                  <c:v>6 кл.</c:v>
                </c:pt>
                <c:pt idx="2">
                  <c:v>7 кл.</c:v>
                </c:pt>
                <c:pt idx="3">
                  <c:v>8 кл.</c:v>
                </c:pt>
                <c:pt idx="4">
                  <c:v>9 кл.</c:v>
                </c:pt>
                <c:pt idx="5">
                  <c:v>10 кл.</c:v>
                </c:pt>
                <c:pt idx="6">
                  <c:v>11кл.</c:v>
                </c:pt>
              </c:strCache>
            </c:strRef>
          </c:cat>
          <c:val>
            <c:numRef>
              <c:f>Sheet1!$B$6:$H$6</c:f>
              <c:numCache>
                <c:formatCode>General</c:formatCode>
                <c:ptCount val="7"/>
                <c:pt idx="0">
                  <c:v>0</c:v>
                </c:pt>
                <c:pt idx="1">
                  <c:v>0</c:v>
                </c:pt>
                <c:pt idx="2">
                  <c:v>0</c:v>
                </c:pt>
                <c:pt idx="3">
                  <c:v>1</c:v>
                </c:pt>
                <c:pt idx="4">
                  <c:v>0</c:v>
                </c:pt>
                <c:pt idx="5">
                  <c:v>0</c:v>
                </c:pt>
                <c:pt idx="6">
                  <c:v>0</c:v>
                </c:pt>
              </c:numCache>
            </c:numRef>
          </c:val>
        </c:ser>
        <c:shape val="cylinder"/>
        <c:axId val="131009536"/>
        <c:axId val="131019520"/>
        <c:axId val="0"/>
      </c:bar3DChart>
      <c:catAx>
        <c:axId val="131009536"/>
        <c:scaling>
          <c:orientation val="minMax"/>
        </c:scaling>
        <c:axPos val="b"/>
        <c:numFmt formatCode="General" sourceLinked="1"/>
        <c:tickLblPos val="nextTo"/>
        <c:spPr>
          <a:ln w="2751">
            <a:solidFill>
              <a:schemeClr val="tx1"/>
            </a:solidFill>
            <a:prstDash val="solid"/>
          </a:ln>
        </c:spPr>
        <c:txPr>
          <a:bodyPr rot="0" vert="horz"/>
          <a:lstStyle/>
          <a:p>
            <a:pPr>
              <a:defRPr sz="867" b="0" i="0" u="none" strike="noStrike" baseline="0">
                <a:solidFill>
                  <a:schemeClr val="tx1"/>
                </a:solidFill>
                <a:latin typeface="Arial"/>
                <a:ea typeface="Arial"/>
                <a:cs typeface="Arial"/>
              </a:defRPr>
            </a:pPr>
            <a:endParaRPr lang="ru-RU"/>
          </a:p>
        </c:txPr>
        <c:crossAx val="131019520"/>
        <c:crosses val="autoZero"/>
        <c:lblAlgn val="ctr"/>
        <c:lblOffset val="100"/>
        <c:tickMarkSkip val="1"/>
      </c:catAx>
      <c:valAx>
        <c:axId val="131019520"/>
        <c:scaling>
          <c:orientation val="minMax"/>
        </c:scaling>
        <c:axPos val="l"/>
        <c:numFmt formatCode="General" sourceLinked="1"/>
        <c:tickLblPos val="nextTo"/>
        <c:spPr>
          <a:ln w="2751">
            <a:solidFill>
              <a:schemeClr val="tx1"/>
            </a:solidFill>
            <a:prstDash val="solid"/>
          </a:ln>
        </c:spPr>
        <c:txPr>
          <a:bodyPr rot="0" vert="horz"/>
          <a:lstStyle/>
          <a:p>
            <a:pPr>
              <a:defRPr sz="867" b="0" i="0" u="none" strike="noStrike" baseline="0">
                <a:solidFill>
                  <a:schemeClr val="tx1"/>
                </a:solidFill>
                <a:latin typeface="Arial"/>
                <a:ea typeface="Arial"/>
                <a:cs typeface="Arial"/>
              </a:defRPr>
            </a:pPr>
            <a:endParaRPr lang="ru-RU"/>
          </a:p>
        </c:txPr>
        <c:crossAx val="131009536"/>
        <c:crosses val="autoZero"/>
        <c:crossBetween val="between"/>
      </c:valAx>
      <c:dTable>
        <c:showHorzBorder val="1"/>
        <c:showVertBorder val="1"/>
        <c:showOutline val="1"/>
        <c:showKeys val="1"/>
        <c:spPr>
          <a:ln w="2751">
            <a:solidFill>
              <a:schemeClr val="tx1"/>
            </a:solidFill>
            <a:prstDash val="solid"/>
          </a:ln>
        </c:spPr>
        <c:txPr>
          <a:bodyPr/>
          <a:lstStyle/>
          <a:p>
            <a:pPr rtl="0">
              <a:defRPr sz="867" b="0" i="0" u="none" strike="noStrike" baseline="0">
                <a:solidFill>
                  <a:schemeClr val="tx1"/>
                </a:solidFill>
                <a:latin typeface="Arial"/>
                <a:ea typeface="Arial"/>
                <a:cs typeface="Arial"/>
              </a:defRPr>
            </a:pPr>
            <a:endParaRPr lang="ru-RU"/>
          </a:p>
        </c:txPr>
      </c:dTable>
    </c:plotArea>
    <c:legend>
      <c:legendPos val="r"/>
      <c:layout>
        <c:manualLayout>
          <c:xMode val="edge"/>
          <c:yMode val="edge"/>
          <c:x val="0.85326092404278608"/>
          <c:y val="0.31755414134877413"/>
          <c:w val="0.13305436342953189"/>
          <c:h val="0.14314836634880604"/>
        </c:manualLayout>
      </c:layout>
      <c:spPr>
        <a:solidFill>
          <a:schemeClr val="bg1"/>
        </a:solidFill>
        <a:ln w="2751">
          <a:solidFill>
            <a:schemeClr val="tx1"/>
          </a:solidFill>
          <a:prstDash val="solid"/>
        </a:ln>
      </c:spPr>
      <c:txPr>
        <a:bodyPr/>
        <a:lstStyle/>
        <a:p>
          <a:pPr>
            <a:defRPr sz="797" b="0" i="0" u="none" strike="noStrike" baseline="0">
              <a:solidFill>
                <a:schemeClr val="tx1"/>
              </a:solidFill>
              <a:latin typeface="Arial"/>
              <a:ea typeface="Arial"/>
              <a:cs typeface="Arial"/>
            </a:defRPr>
          </a:pPr>
          <a:endParaRPr lang="ru-RU"/>
        </a:p>
      </c:txPr>
    </c:legend>
    <c:plotVisOnly val="1"/>
    <c:dispBlanksAs val="gap"/>
  </c:chart>
  <c:spPr>
    <a:noFill/>
    <a:ln>
      <a:noFill/>
    </a:ln>
  </c:spPr>
  <c:txPr>
    <a:bodyPr/>
    <a:lstStyle/>
    <a:p>
      <a:pPr>
        <a:defRPr sz="867" b="0" i="0" u="none" strike="noStrike" baseline="0">
          <a:solidFill>
            <a:schemeClr val="tx1"/>
          </a:solidFill>
          <a:latin typeface="Arial"/>
          <a:ea typeface="Arial"/>
          <a:cs typeface="Arial"/>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0.17049808429118846"/>
          <c:y val="0.14691943127962201"/>
          <c:w val="0.45210727969348657"/>
          <c:h val="0.69668246445497761"/>
        </c:manualLayout>
      </c:layout>
      <c:pie3DChart>
        <c:varyColors val="1"/>
        <c:ser>
          <c:idx val="0"/>
          <c:order val="0"/>
          <c:tx>
            <c:strRef>
              <c:f>Лист1!$B$1</c:f>
              <c:strCache>
                <c:ptCount val="1"/>
                <c:pt idx="0">
                  <c:v>Столбец1</c:v>
                </c:pt>
              </c:strCache>
            </c:strRef>
          </c:tx>
          <c:dLbls>
            <c:dLbl>
              <c:idx val="0"/>
              <c:layout>
                <c:manualLayout>
                  <c:x val="-2.8945379969418452E-2"/>
                  <c:y val="-1.4861910412599768E-2"/>
                </c:manualLayout>
              </c:layout>
              <c:spPr>
                <a:noFill/>
                <a:ln w="25381">
                  <a:noFill/>
                </a:ln>
              </c:spPr>
              <c:txPr>
                <a:bodyPr/>
                <a:lstStyle/>
                <a:p>
                  <a:pPr>
                    <a:defRPr/>
                  </a:pPr>
                  <a:endParaRPr lang="ru-RU"/>
                </a:p>
              </c:txPr>
              <c:dLblPos val="bestFit"/>
              <c:showPercent val="1"/>
            </c:dLbl>
            <c:dLbl>
              <c:idx val="1"/>
              <c:layout>
                <c:manualLayout>
                  <c:x val="-1.032881213890436E-3"/>
                  <c:y val="-7.2766388034974094E-2"/>
                </c:manualLayout>
              </c:layout>
              <c:spPr>
                <a:noFill/>
                <a:ln w="25381">
                  <a:noFill/>
                </a:ln>
              </c:spPr>
              <c:txPr>
                <a:bodyPr/>
                <a:lstStyle/>
                <a:p>
                  <a:pPr>
                    <a:defRPr/>
                  </a:pPr>
                  <a:endParaRPr lang="ru-RU"/>
                </a:p>
              </c:txPr>
              <c:dLblPos val="bestFit"/>
              <c:showPercent val="1"/>
            </c:dLbl>
            <c:dLbl>
              <c:idx val="2"/>
              <c:layout>
                <c:manualLayout>
                  <c:x val="1.8427603771844919E-2"/>
                  <c:y val="-2.6552441071115607E-3"/>
                </c:manualLayout>
              </c:layout>
              <c:spPr>
                <a:noFill/>
                <a:ln w="25381">
                  <a:noFill/>
                </a:ln>
              </c:spPr>
              <c:txPr>
                <a:bodyPr/>
                <a:lstStyle/>
                <a:p>
                  <a:pPr>
                    <a:defRPr/>
                  </a:pPr>
                  <a:endParaRPr lang="ru-RU"/>
                </a:p>
              </c:txPr>
              <c:dLblPos val="bestFit"/>
              <c:showPercent val="1"/>
            </c:dLbl>
            <c:dLbl>
              <c:idx val="3"/>
              <c:layout>
                <c:manualLayout>
                  <c:x val="-2.9759943484458349E-2"/>
                  <c:y val="-0.19965245312981542"/>
                </c:manualLayout>
              </c:layout>
              <c:spPr>
                <a:noFill/>
                <a:ln w="25381">
                  <a:noFill/>
                </a:ln>
              </c:spPr>
              <c:txPr>
                <a:bodyPr/>
                <a:lstStyle/>
                <a:p>
                  <a:pPr>
                    <a:defRPr/>
                  </a:pPr>
                  <a:endParaRPr lang="ru-RU"/>
                </a:p>
              </c:txPr>
              <c:dLblPos val="bestFit"/>
              <c:showPercent val="1"/>
            </c:dLbl>
            <c:spPr>
              <a:noFill/>
              <a:ln w="25381">
                <a:noFill/>
              </a:ln>
            </c:spPr>
            <c:showPercent val="1"/>
            <c:showLeaderLines val="1"/>
          </c:dLbls>
          <c:cat>
            <c:strRef>
              <c:f>Лист1!$A$2:$A$5</c:f>
              <c:strCache>
                <c:ptCount val="4"/>
                <c:pt idx="0">
                  <c:v>&lt; 2 лет</c:v>
                </c:pt>
                <c:pt idx="1">
                  <c:v>2—5 лет</c:v>
                </c:pt>
                <c:pt idx="2">
                  <c:v>5—10 лет</c:v>
                </c:pt>
                <c:pt idx="3">
                  <c:v>&gt; 20 лет</c:v>
                </c:pt>
              </c:strCache>
            </c:strRef>
          </c:cat>
          <c:val>
            <c:numRef>
              <c:f>Лист1!$B$2:$B$5</c:f>
              <c:numCache>
                <c:formatCode>General</c:formatCode>
                <c:ptCount val="4"/>
                <c:pt idx="0">
                  <c:v>3</c:v>
                </c:pt>
                <c:pt idx="1">
                  <c:v>7</c:v>
                </c:pt>
                <c:pt idx="2">
                  <c:v>2</c:v>
                </c:pt>
                <c:pt idx="3">
                  <c:v>18</c:v>
                </c:pt>
              </c:numCache>
            </c:numRef>
          </c:val>
        </c:ser>
        <c:dLbls>
          <c:showPercent val="1"/>
        </c:dLbls>
      </c:pie3DChart>
      <c:spPr>
        <a:noFill/>
        <a:ln w="25381">
          <a:noFill/>
        </a:ln>
      </c:spPr>
    </c:plotArea>
    <c:legend>
      <c:legendPos val="r"/>
      <c:layout>
        <c:manualLayout>
          <c:xMode val="edge"/>
          <c:yMode val="edge"/>
          <c:x val="0.7624521072796937"/>
          <c:y val="0.20853080568720431"/>
          <c:w val="0.18199233716475188"/>
          <c:h val="0.56398104265403104"/>
        </c:manualLayout>
      </c:layout>
      <c:txPr>
        <a:bodyPr/>
        <a:lstStyle/>
        <a:p>
          <a:pPr>
            <a:defRPr sz="1600"/>
          </a:pPr>
          <a:endParaRPr lang="ru-RU"/>
        </a:p>
      </c:txPr>
    </c:legend>
    <c:plotVisOnly val="1"/>
    <c:dispBlanksAs val="zero"/>
  </c:chart>
  <c:spPr>
    <a:ln>
      <a:noFill/>
    </a:ln>
  </c:sp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view3D>
      <c:rotX val="30"/>
      <c:perspective val="30"/>
    </c:view3D>
    <c:plotArea>
      <c:layout/>
      <c:pie3DChart>
        <c:varyColors val="1"/>
        <c:ser>
          <c:idx val="0"/>
          <c:order val="0"/>
          <c:tx>
            <c:strRef>
              <c:f>Лист1!$B$1</c:f>
              <c:strCache>
                <c:ptCount val="1"/>
                <c:pt idx="0">
                  <c:v>Столбец1</c:v>
                </c:pt>
              </c:strCache>
            </c:strRef>
          </c:tx>
          <c:dLbls>
            <c:dLbl>
              <c:idx val="0"/>
              <c:layout>
                <c:manualLayout>
                  <c:x val="-4.6117387685517222E-2"/>
                  <c:y val="-1.9556696703572265E-2"/>
                </c:manualLayout>
              </c:layout>
              <c:spPr>
                <a:noFill/>
                <a:ln w="25379">
                  <a:noFill/>
                </a:ln>
              </c:spPr>
              <c:txPr>
                <a:bodyPr/>
                <a:lstStyle/>
                <a:p>
                  <a:pPr>
                    <a:defRPr/>
                  </a:pPr>
                  <a:endParaRPr lang="ru-RU"/>
                </a:p>
              </c:txPr>
              <c:dLblPos val="bestFit"/>
              <c:showPercent val="1"/>
            </c:dLbl>
            <c:dLbl>
              <c:idx val="1"/>
              <c:layout>
                <c:manualLayout>
                  <c:x val="1.7797057510182315E-3"/>
                  <c:y val="-5.5434172295179378E-2"/>
                </c:manualLayout>
              </c:layout>
              <c:spPr>
                <a:noFill/>
                <a:ln w="25379">
                  <a:noFill/>
                </a:ln>
              </c:spPr>
              <c:txPr>
                <a:bodyPr/>
                <a:lstStyle/>
                <a:p>
                  <a:pPr>
                    <a:defRPr/>
                  </a:pPr>
                  <a:endParaRPr lang="ru-RU"/>
                </a:p>
              </c:txPr>
              <c:dLblPos val="bestFit"/>
              <c:showPercent val="1"/>
            </c:dLbl>
            <c:dLbl>
              <c:idx val="2"/>
              <c:layout>
                <c:manualLayout>
                  <c:x val="-9.1215994243849505E-2"/>
                  <c:y val="-2.1082527897253091E-2"/>
                </c:manualLayout>
              </c:layout>
              <c:spPr>
                <a:noFill/>
                <a:ln w="25379">
                  <a:noFill/>
                </a:ln>
              </c:spPr>
              <c:txPr>
                <a:bodyPr/>
                <a:lstStyle/>
                <a:p>
                  <a:pPr>
                    <a:defRPr/>
                  </a:pPr>
                  <a:endParaRPr lang="ru-RU"/>
                </a:p>
              </c:txPr>
              <c:dLblPos val="bestFit"/>
              <c:showPercent val="1"/>
            </c:dLbl>
            <c:dLbl>
              <c:idx val="3"/>
              <c:layout>
                <c:manualLayout>
                  <c:x val="-5.3085959688598576E-2"/>
                  <c:y val="-9.2498405481871576E-3"/>
                </c:manualLayout>
              </c:layout>
              <c:spPr>
                <a:noFill/>
                <a:ln w="25379">
                  <a:noFill/>
                </a:ln>
              </c:spPr>
              <c:txPr>
                <a:bodyPr/>
                <a:lstStyle/>
                <a:p>
                  <a:pPr>
                    <a:defRPr/>
                  </a:pPr>
                  <a:endParaRPr lang="ru-RU"/>
                </a:p>
              </c:txPr>
              <c:dLblPos val="bestFit"/>
              <c:showPercent val="1"/>
            </c:dLbl>
            <c:spPr>
              <a:noFill/>
              <a:ln w="25379">
                <a:noFill/>
              </a:ln>
            </c:spPr>
            <c:showPercent val="1"/>
            <c:showLeaderLines val="1"/>
          </c:dLbls>
          <c:cat>
            <c:strRef>
              <c:f>Лист1!$A$2:$A$5</c:f>
              <c:strCache>
                <c:ptCount val="4"/>
                <c:pt idx="0">
                  <c:v>&lt; 25 лет</c:v>
                </c:pt>
                <c:pt idx="1">
                  <c:v>25—35 лет</c:v>
                </c:pt>
                <c:pt idx="2">
                  <c:v>35—55 лет</c:v>
                </c:pt>
                <c:pt idx="3">
                  <c:v>&gt; 55 лет</c:v>
                </c:pt>
              </c:strCache>
            </c:strRef>
          </c:cat>
          <c:val>
            <c:numRef>
              <c:f>Лист1!$B$2:$B$5</c:f>
              <c:numCache>
                <c:formatCode>General</c:formatCode>
                <c:ptCount val="4"/>
                <c:pt idx="0">
                  <c:v>5</c:v>
                </c:pt>
                <c:pt idx="1">
                  <c:v>8</c:v>
                </c:pt>
                <c:pt idx="2">
                  <c:v>15</c:v>
                </c:pt>
                <c:pt idx="3">
                  <c:v>12</c:v>
                </c:pt>
              </c:numCache>
            </c:numRef>
          </c:val>
        </c:ser>
        <c:dLbls>
          <c:showPercent val="1"/>
        </c:dLbls>
      </c:pie3DChart>
      <c:spPr>
        <a:noFill/>
        <a:ln w="25379">
          <a:noFill/>
        </a:ln>
      </c:spPr>
    </c:plotArea>
    <c:legend>
      <c:legendPos val="r"/>
      <c:layout>
        <c:manualLayout>
          <c:xMode val="edge"/>
          <c:yMode val="edge"/>
          <c:x val="0.75728155339806091"/>
          <c:y val="0.23348017621145375"/>
          <c:w val="0.2"/>
          <c:h val="0.52422907488986792"/>
        </c:manualLayout>
      </c:layout>
      <c:txPr>
        <a:bodyPr/>
        <a:lstStyle/>
        <a:p>
          <a:pPr>
            <a:defRPr sz="1600"/>
          </a:pPr>
          <a:endParaRPr lang="ru-RU"/>
        </a:p>
      </c:txPr>
    </c:legend>
    <c:plotVisOnly val="1"/>
    <c:dispBlanksAs val="zero"/>
  </c:chart>
  <c:spPr>
    <a:ln>
      <a:noFill/>
    </a:ln>
  </c:sp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view3D>
      <c:rotX val="30"/>
      <c:perspective val="30"/>
    </c:view3D>
    <c:plotArea>
      <c:layout/>
      <c:pie3DChart>
        <c:varyColors val="1"/>
        <c:ser>
          <c:idx val="0"/>
          <c:order val="0"/>
          <c:tx>
            <c:strRef>
              <c:f>Лист1!$B$1</c:f>
              <c:strCache>
                <c:ptCount val="1"/>
                <c:pt idx="0">
                  <c:v>Столбец1</c:v>
                </c:pt>
              </c:strCache>
            </c:strRef>
          </c:tx>
          <c:dLbls>
            <c:dLbl>
              <c:idx val="0"/>
              <c:layout>
                <c:manualLayout>
                  <c:x val="0.11433208007305842"/>
                  <c:y val="-5.8401274576887437E-2"/>
                </c:manualLayout>
              </c:layout>
              <c:spPr>
                <a:noFill/>
                <a:ln w="25411">
                  <a:noFill/>
                </a:ln>
              </c:spPr>
              <c:txPr>
                <a:bodyPr/>
                <a:lstStyle/>
                <a:p>
                  <a:pPr>
                    <a:defRPr/>
                  </a:pPr>
                  <a:endParaRPr lang="ru-RU"/>
                </a:p>
              </c:txPr>
              <c:dLblPos val="bestFit"/>
              <c:showPercent val="1"/>
            </c:dLbl>
            <c:dLbl>
              <c:idx val="1"/>
              <c:layout>
                <c:manualLayout>
                  <c:x val="5.7365437996656422E-2"/>
                  <c:y val="-5.8370975601750273E-3"/>
                </c:manualLayout>
              </c:layout>
              <c:spPr>
                <a:noFill/>
                <a:ln w="25411">
                  <a:noFill/>
                </a:ln>
              </c:spPr>
              <c:txPr>
                <a:bodyPr/>
                <a:lstStyle/>
                <a:p>
                  <a:pPr>
                    <a:defRPr/>
                  </a:pPr>
                  <a:endParaRPr lang="ru-RU"/>
                </a:p>
              </c:txPr>
              <c:dLblPos val="bestFit"/>
              <c:showPercent val="1"/>
            </c:dLbl>
            <c:spPr>
              <a:noFill/>
              <a:ln w="25411">
                <a:noFill/>
              </a:ln>
            </c:spPr>
            <c:showPercent val="1"/>
            <c:showLeaderLines val="1"/>
          </c:dLbls>
          <c:cat>
            <c:strRef>
              <c:f>Лист1!$A$2:$A$3</c:f>
              <c:strCache>
                <c:ptCount val="2"/>
                <c:pt idx="0">
                  <c:v>высшее</c:v>
                </c:pt>
                <c:pt idx="1">
                  <c:v>среднее проф.</c:v>
                </c:pt>
              </c:strCache>
            </c:strRef>
          </c:cat>
          <c:val>
            <c:numRef>
              <c:f>Лист1!$B$2:$B$3</c:f>
              <c:numCache>
                <c:formatCode>General</c:formatCode>
                <c:ptCount val="2"/>
                <c:pt idx="0">
                  <c:v>35</c:v>
                </c:pt>
                <c:pt idx="1">
                  <c:v>5</c:v>
                </c:pt>
              </c:numCache>
            </c:numRef>
          </c:val>
        </c:ser>
        <c:dLbls>
          <c:showPercent val="1"/>
        </c:dLbls>
      </c:pie3DChart>
      <c:spPr>
        <a:noFill/>
        <a:ln w="25411">
          <a:noFill/>
        </a:ln>
      </c:spPr>
    </c:plotArea>
    <c:legend>
      <c:legendPos val="r"/>
      <c:layout>
        <c:manualLayout>
          <c:xMode val="edge"/>
          <c:yMode val="edge"/>
          <c:x val="0.71111111111111103"/>
          <c:y val="0.36991869918699366"/>
          <c:w val="0.26666666666666738"/>
          <c:h val="0.23983739837398374"/>
        </c:manualLayout>
      </c:layout>
      <c:txPr>
        <a:bodyPr/>
        <a:lstStyle/>
        <a:p>
          <a:pPr>
            <a:defRPr sz="1600"/>
          </a:pPr>
          <a:endParaRPr lang="ru-RU"/>
        </a:p>
      </c:txPr>
    </c:legend>
    <c:plotVisOnly val="1"/>
    <c:dispBlanksAs val="zero"/>
  </c:chart>
  <c:spPr>
    <a:ln>
      <a:noFill/>
    </a:ln>
  </c:sp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view3D>
      <c:rotX val="30"/>
      <c:perspective val="30"/>
    </c:view3D>
    <c:plotArea>
      <c:layout/>
      <c:pie3DChart>
        <c:varyColors val="1"/>
        <c:ser>
          <c:idx val="0"/>
          <c:order val="0"/>
          <c:tx>
            <c:strRef>
              <c:f>Лист1!$B$1</c:f>
              <c:strCache>
                <c:ptCount val="1"/>
                <c:pt idx="0">
                  <c:v>Столбец1</c:v>
                </c:pt>
              </c:strCache>
            </c:strRef>
          </c:tx>
          <c:dLbls>
            <c:dLbl>
              <c:idx val="0"/>
              <c:layout>
                <c:manualLayout>
                  <c:x val="-4.2561212915534503E-2"/>
                  <c:y val="0.13040657781334478"/>
                </c:manualLayout>
              </c:layout>
              <c:spPr>
                <a:noFill/>
                <a:ln w="25395">
                  <a:noFill/>
                </a:ln>
              </c:spPr>
              <c:txPr>
                <a:bodyPr/>
                <a:lstStyle/>
                <a:p>
                  <a:pPr>
                    <a:defRPr/>
                  </a:pPr>
                  <a:endParaRPr lang="ru-RU"/>
                </a:p>
              </c:txPr>
              <c:dLblPos val="bestFit"/>
              <c:showPercent val="1"/>
            </c:dLbl>
            <c:dLbl>
              <c:idx val="1"/>
              <c:layout>
                <c:manualLayout>
                  <c:x val="1.7335759836361469E-2"/>
                  <c:y val="4.9812773487264914E-2"/>
                </c:manualLayout>
              </c:layout>
              <c:spPr>
                <a:noFill/>
                <a:ln w="25395">
                  <a:noFill/>
                </a:ln>
              </c:spPr>
              <c:txPr>
                <a:bodyPr/>
                <a:lstStyle/>
                <a:p>
                  <a:pPr>
                    <a:defRPr/>
                  </a:pPr>
                  <a:endParaRPr lang="ru-RU"/>
                </a:p>
              </c:txPr>
              <c:dLblPos val="bestFit"/>
              <c:showPercent val="1"/>
            </c:dLbl>
            <c:dLbl>
              <c:idx val="2"/>
              <c:layout>
                <c:manualLayout>
                  <c:x val="7.5199133678257729E-2"/>
                  <c:y val="-5.4837825152406587E-2"/>
                </c:manualLayout>
              </c:layout>
              <c:spPr>
                <a:noFill/>
                <a:ln w="25395">
                  <a:noFill/>
                </a:ln>
              </c:spPr>
              <c:txPr>
                <a:bodyPr/>
                <a:lstStyle/>
                <a:p>
                  <a:pPr>
                    <a:defRPr/>
                  </a:pPr>
                  <a:endParaRPr lang="ru-RU"/>
                </a:p>
              </c:txPr>
              <c:dLblPos val="bestFit"/>
              <c:showPercent val="1"/>
            </c:dLbl>
            <c:spPr>
              <a:noFill/>
              <a:ln w="25395">
                <a:noFill/>
              </a:ln>
            </c:spPr>
            <c:showPercent val="1"/>
            <c:showLeaderLines val="1"/>
          </c:dLbls>
          <c:cat>
            <c:strRef>
              <c:f>Лист1!$A$2:$A$4</c:f>
              <c:strCache>
                <c:ptCount val="3"/>
                <c:pt idx="0">
                  <c:v>высшая категория</c:v>
                </c:pt>
                <c:pt idx="1">
                  <c:v>первая категория</c:v>
                </c:pt>
                <c:pt idx="2">
                  <c:v>без категории</c:v>
                </c:pt>
              </c:strCache>
            </c:strRef>
          </c:cat>
          <c:val>
            <c:numRef>
              <c:f>Лист1!$B$2:$B$4</c:f>
              <c:numCache>
                <c:formatCode>General</c:formatCode>
                <c:ptCount val="3"/>
                <c:pt idx="0">
                  <c:v>23</c:v>
                </c:pt>
                <c:pt idx="1">
                  <c:v>7</c:v>
                </c:pt>
                <c:pt idx="2">
                  <c:v>10</c:v>
                </c:pt>
              </c:numCache>
            </c:numRef>
          </c:val>
        </c:ser>
        <c:dLbls>
          <c:showPercent val="1"/>
        </c:dLbls>
      </c:pie3DChart>
      <c:spPr>
        <a:noFill/>
        <a:ln w="25395">
          <a:noFill/>
        </a:ln>
      </c:spPr>
    </c:plotArea>
    <c:legend>
      <c:legendPos val="r"/>
      <c:layout>
        <c:manualLayout>
          <c:xMode val="edge"/>
          <c:yMode val="edge"/>
          <c:x val="0.67058823529412015"/>
          <c:y val="0.29955947136564076"/>
          <c:w val="0.30784313725490348"/>
          <c:h val="0.39207048458149896"/>
        </c:manualLayout>
      </c:layout>
      <c:txPr>
        <a:bodyPr/>
        <a:lstStyle/>
        <a:p>
          <a:pPr>
            <a:defRPr sz="1600"/>
          </a:pPr>
          <a:endParaRPr lang="ru-RU"/>
        </a:p>
      </c:txPr>
    </c:legend>
    <c:plotVisOnly val="1"/>
    <c:dispBlanksAs val="zero"/>
  </c:chart>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7ED191-501F-400A-BCDE-008A0BA0E960}"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ru-RU"/>
        </a:p>
      </dgm:t>
    </dgm:pt>
    <dgm:pt modelId="{FFBAA741-F558-4A71-B7FE-70435A9868E3}">
      <dgm:prSet phldrT="[Текст]" custT="1"/>
      <dgm:spPr/>
      <dgm:t>
        <a:bodyPr/>
        <a:lstStyle/>
        <a:p>
          <a:r>
            <a:rPr lang="ru-RU" sz="1600" b="1" dirty="0" smtClean="0">
              <a:solidFill>
                <a:srgbClr val="FF0000"/>
              </a:solidFill>
            </a:rPr>
            <a:t>ИССЛЕДОВАТЕЛЬСКАЯ </a:t>
          </a:r>
        </a:p>
        <a:p>
          <a:r>
            <a:rPr lang="ru-RU" sz="1600" b="1" dirty="0" smtClean="0">
              <a:solidFill>
                <a:srgbClr val="FF0000"/>
              </a:solidFill>
            </a:rPr>
            <a:t>ДЕЯТЕЛЬНОСТЬ</a:t>
          </a:r>
          <a:endParaRPr lang="ru-RU" sz="1600" b="1" dirty="0">
            <a:solidFill>
              <a:srgbClr val="FF0000"/>
            </a:solidFill>
          </a:endParaRPr>
        </a:p>
      </dgm:t>
    </dgm:pt>
    <dgm:pt modelId="{B12A3D38-F409-4988-9740-79F0355EDDAB}" type="parTrans" cxnId="{EEC93F49-C69B-42E3-BB73-EA8B700D60A5}">
      <dgm:prSet/>
      <dgm:spPr/>
      <dgm:t>
        <a:bodyPr/>
        <a:lstStyle/>
        <a:p>
          <a:endParaRPr lang="ru-RU"/>
        </a:p>
      </dgm:t>
    </dgm:pt>
    <dgm:pt modelId="{D4D71E4A-E2B7-4CF2-9F9B-A521DB8ADE7D}" type="sibTrans" cxnId="{EEC93F49-C69B-42E3-BB73-EA8B700D60A5}">
      <dgm:prSet/>
      <dgm:spPr/>
      <dgm:t>
        <a:bodyPr/>
        <a:lstStyle/>
        <a:p>
          <a:endParaRPr lang="ru-RU"/>
        </a:p>
      </dgm:t>
    </dgm:pt>
    <dgm:pt modelId="{5677B267-92AE-409E-8464-9C44B718F633}">
      <dgm:prSet phldrT="[Текст]" custT="1"/>
      <dgm:spPr/>
      <dgm:t>
        <a:bodyPr/>
        <a:lstStyle/>
        <a:p>
          <a:r>
            <a:rPr lang="ru-RU" sz="1600" b="1" dirty="0" smtClean="0">
              <a:solidFill>
                <a:srgbClr val="FF0000"/>
              </a:solidFill>
            </a:rPr>
            <a:t>НАУЧНО-ПРАКТИЧЕСКАЯ КОНФЕРЕНЦИЯ</a:t>
          </a:r>
          <a:endParaRPr lang="ru-RU" sz="1600" b="1" dirty="0">
            <a:solidFill>
              <a:srgbClr val="FF0000"/>
            </a:solidFill>
          </a:endParaRPr>
        </a:p>
      </dgm:t>
    </dgm:pt>
    <dgm:pt modelId="{55E3008C-8307-46CF-B036-18709896D1C3}" type="parTrans" cxnId="{961E53E8-EAAC-4812-99C5-6E5E8E8F28C2}">
      <dgm:prSet/>
      <dgm:spPr/>
      <dgm:t>
        <a:bodyPr/>
        <a:lstStyle/>
        <a:p>
          <a:endParaRPr lang="ru-RU" dirty="0"/>
        </a:p>
      </dgm:t>
    </dgm:pt>
    <dgm:pt modelId="{C12D87DC-10D0-4825-BB68-FBE6FB9C4591}" type="sibTrans" cxnId="{961E53E8-EAAC-4812-99C5-6E5E8E8F28C2}">
      <dgm:prSet/>
      <dgm:spPr/>
      <dgm:t>
        <a:bodyPr/>
        <a:lstStyle/>
        <a:p>
          <a:endParaRPr lang="ru-RU"/>
        </a:p>
      </dgm:t>
    </dgm:pt>
    <dgm:pt modelId="{F56CEBFE-1DB0-4F83-8EFA-9F71A733FD19}">
      <dgm:prSet phldrT="[Текст]" custT="1"/>
      <dgm:spPr/>
      <dgm:t>
        <a:bodyPr/>
        <a:lstStyle/>
        <a:p>
          <a:r>
            <a:rPr lang="ru-RU" sz="1600" b="1" dirty="0" smtClean="0">
              <a:solidFill>
                <a:srgbClr val="C00000"/>
              </a:solidFill>
            </a:rPr>
            <a:t>ПРЕДМЕТНЫЕ НЕДЕЛИ</a:t>
          </a:r>
          <a:endParaRPr lang="ru-RU" sz="1600" b="1" dirty="0">
            <a:solidFill>
              <a:srgbClr val="C00000"/>
            </a:solidFill>
          </a:endParaRPr>
        </a:p>
      </dgm:t>
    </dgm:pt>
    <dgm:pt modelId="{ADA3222B-6E14-48F3-9F82-5C08CA869F19}" type="parTrans" cxnId="{383C7E59-479B-429A-B971-C246E450364D}">
      <dgm:prSet/>
      <dgm:spPr/>
      <dgm:t>
        <a:bodyPr/>
        <a:lstStyle/>
        <a:p>
          <a:endParaRPr lang="ru-RU" dirty="0"/>
        </a:p>
      </dgm:t>
    </dgm:pt>
    <dgm:pt modelId="{5BD94B30-125D-4887-AB44-8B26413EA10C}" type="sibTrans" cxnId="{383C7E59-479B-429A-B971-C246E450364D}">
      <dgm:prSet/>
      <dgm:spPr/>
      <dgm:t>
        <a:bodyPr/>
        <a:lstStyle/>
        <a:p>
          <a:endParaRPr lang="ru-RU"/>
        </a:p>
      </dgm:t>
    </dgm:pt>
    <dgm:pt modelId="{225C4E5E-0DF0-40E3-9A69-867AC58D17EB}">
      <dgm:prSet phldrT="[Текст]" custT="1"/>
      <dgm:spPr/>
      <dgm:t>
        <a:bodyPr/>
        <a:lstStyle/>
        <a:p>
          <a:r>
            <a:rPr lang="ru-RU" sz="1400" b="1" dirty="0" smtClean="0">
              <a:solidFill>
                <a:srgbClr val="C00000"/>
              </a:solidFill>
            </a:rPr>
            <a:t>ВЫСТАВКИ ТВОРЧЕСКИХ РАБОТ И ПРЕДСТАВЛЕНИЕ ПРЕЗЕНТАЦИЙ</a:t>
          </a:r>
          <a:endParaRPr lang="ru-RU" sz="1400" b="1" dirty="0">
            <a:solidFill>
              <a:srgbClr val="C00000"/>
            </a:solidFill>
          </a:endParaRPr>
        </a:p>
      </dgm:t>
    </dgm:pt>
    <dgm:pt modelId="{CDE0F1E0-896A-4306-B56E-FC1917DB22EF}" type="parTrans" cxnId="{C3D401B5-6E0E-4D9E-8905-9EBD77A6EDEE}">
      <dgm:prSet/>
      <dgm:spPr/>
      <dgm:t>
        <a:bodyPr/>
        <a:lstStyle/>
        <a:p>
          <a:endParaRPr lang="ru-RU" dirty="0"/>
        </a:p>
      </dgm:t>
    </dgm:pt>
    <dgm:pt modelId="{5B5C407C-CF98-477D-8626-FFE8AF7ED39B}" type="sibTrans" cxnId="{C3D401B5-6E0E-4D9E-8905-9EBD77A6EDEE}">
      <dgm:prSet/>
      <dgm:spPr/>
      <dgm:t>
        <a:bodyPr/>
        <a:lstStyle/>
        <a:p>
          <a:endParaRPr lang="ru-RU"/>
        </a:p>
      </dgm:t>
    </dgm:pt>
    <dgm:pt modelId="{EB762127-E8DD-4EA6-8B56-C12549C90AC3}">
      <dgm:prSet phldrT="[Текст]" custT="1"/>
      <dgm:spPr/>
      <dgm:t>
        <a:bodyPr/>
        <a:lstStyle/>
        <a:p>
          <a:pPr algn="ctr"/>
          <a:r>
            <a:rPr lang="ru-RU" sz="1400" b="1" dirty="0" smtClean="0">
              <a:solidFill>
                <a:srgbClr val="C00000"/>
              </a:solidFill>
            </a:rPr>
            <a:t>ДЕНЬ НАУКИ И САМОУПРАВЛЕНИЯ</a:t>
          </a:r>
        </a:p>
        <a:p>
          <a:pPr algn="ctr"/>
          <a:endParaRPr lang="ru-RU" sz="1400" b="1" dirty="0" smtClean="0">
            <a:solidFill>
              <a:srgbClr val="C00000"/>
            </a:solidFill>
          </a:endParaRPr>
        </a:p>
        <a:p>
          <a:pPr algn="ctr"/>
          <a:r>
            <a:rPr lang="ru-RU" sz="1400" b="1" dirty="0" smtClean="0">
              <a:solidFill>
                <a:srgbClr val="C00000"/>
              </a:solidFill>
            </a:rPr>
            <a:t>РАЙОННЫЕ ИСТОРИКО-КРАЕВЕДЧЕСКИЕ ЧТЕНИЯ «СТАРТ В НАУКУ»</a:t>
          </a:r>
        </a:p>
        <a:p>
          <a:pPr algn="ctr"/>
          <a:endParaRPr lang="ru-RU" sz="1400" b="1" dirty="0" smtClean="0">
            <a:solidFill>
              <a:srgbClr val="C00000"/>
            </a:solidFill>
          </a:endParaRPr>
        </a:p>
        <a:p>
          <a:pPr algn="ctr"/>
          <a:r>
            <a:rPr lang="ru-RU" sz="1400" b="1" dirty="0" smtClean="0">
              <a:solidFill>
                <a:srgbClr val="C00000"/>
              </a:solidFill>
            </a:rPr>
            <a:t>ПРЕДМЕТНЫЕ ОЛИМПИАДЫ</a:t>
          </a:r>
          <a:endParaRPr lang="ru-RU" sz="1400" b="1" dirty="0">
            <a:solidFill>
              <a:srgbClr val="C00000"/>
            </a:solidFill>
          </a:endParaRPr>
        </a:p>
      </dgm:t>
    </dgm:pt>
    <dgm:pt modelId="{C3409FF9-D178-4B6E-B89C-D4E60C3FC737}" type="parTrans" cxnId="{04B2D418-4448-4C10-96B2-09228734E7DE}">
      <dgm:prSet/>
      <dgm:spPr/>
      <dgm:t>
        <a:bodyPr/>
        <a:lstStyle/>
        <a:p>
          <a:endParaRPr lang="ru-RU" dirty="0"/>
        </a:p>
      </dgm:t>
    </dgm:pt>
    <dgm:pt modelId="{33F73D1C-AF35-4A60-8133-9ADEA3BA121C}" type="sibTrans" cxnId="{04B2D418-4448-4C10-96B2-09228734E7DE}">
      <dgm:prSet/>
      <dgm:spPr/>
      <dgm:t>
        <a:bodyPr/>
        <a:lstStyle/>
        <a:p>
          <a:endParaRPr lang="ru-RU"/>
        </a:p>
      </dgm:t>
    </dgm:pt>
    <dgm:pt modelId="{FCC938B0-41D0-4060-9BEC-A36436B81CC5}">
      <dgm:prSet phldrT="[Текст]" phldr="1" custRadScaleRad="150829" custRadScaleInc="111582"/>
      <dgm:spPr/>
      <dgm:t>
        <a:bodyPr/>
        <a:lstStyle/>
        <a:p>
          <a:endParaRPr lang="ru-RU" dirty="0"/>
        </a:p>
      </dgm:t>
    </dgm:pt>
    <dgm:pt modelId="{C9DE9E74-6936-41F1-804B-B03BA32C5379}" type="parTrans" cxnId="{D4913275-9F1B-4033-A9ED-A47E8D9E2654}">
      <dgm:prSet/>
      <dgm:spPr/>
      <dgm:t>
        <a:bodyPr/>
        <a:lstStyle/>
        <a:p>
          <a:endParaRPr lang="ru-RU"/>
        </a:p>
      </dgm:t>
    </dgm:pt>
    <dgm:pt modelId="{7F8BDB70-3064-4D4D-81C6-F87CC366EAB9}" type="sibTrans" cxnId="{D4913275-9F1B-4033-A9ED-A47E8D9E2654}">
      <dgm:prSet/>
      <dgm:spPr/>
      <dgm:t>
        <a:bodyPr/>
        <a:lstStyle/>
        <a:p>
          <a:endParaRPr lang="ru-RU"/>
        </a:p>
      </dgm:t>
    </dgm:pt>
    <dgm:pt modelId="{7296EF6D-47DA-477E-881B-60EEF91AC6FD}">
      <dgm:prSet custT="1"/>
      <dgm:spPr/>
      <dgm:t>
        <a:bodyPr/>
        <a:lstStyle/>
        <a:p>
          <a:r>
            <a:rPr lang="ru-RU" sz="1600" b="1" dirty="0" smtClean="0">
              <a:solidFill>
                <a:srgbClr val="C00000"/>
              </a:solidFill>
            </a:rPr>
            <a:t>НЕСТАНДАРТНЫЕ УРОКИ</a:t>
          </a:r>
          <a:endParaRPr lang="ru-RU" sz="1600" b="1" dirty="0">
            <a:solidFill>
              <a:srgbClr val="C00000"/>
            </a:solidFill>
          </a:endParaRPr>
        </a:p>
      </dgm:t>
    </dgm:pt>
    <dgm:pt modelId="{6B8832BA-0A5A-4B04-8628-988ECB331FB6}" type="parTrans" cxnId="{7061383A-27AC-40E1-88F2-A3F3B07EF6B2}">
      <dgm:prSet/>
      <dgm:spPr/>
      <dgm:t>
        <a:bodyPr/>
        <a:lstStyle/>
        <a:p>
          <a:endParaRPr lang="ru-RU" dirty="0"/>
        </a:p>
      </dgm:t>
    </dgm:pt>
    <dgm:pt modelId="{B5E0BEA5-E3FC-4454-B204-85CBFAD5B093}" type="sibTrans" cxnId="{7061383A-27AC-40E1-88F2-A3F3B07EF6B2}">
      <dgm:prSet/>
      <dgm:spPr/>
      <dgm:t>
        <a:bodyPr/>
        <a:lstStyle/>
        <a:p>
          <a:endParaRPr lang="ru-RU"/>
        </a:p>
      </dgm:t>
    </dgm:pt>
    <dgm:pt modelId="{A1C39D5F-0BA1-4330-AF92-CC49AC065938}" type="pres">
      <dgm:prSet presAssocID="{007ED191-501F-400A-BCDE-008A0BA0E960}" presName="cycle" presStyleCnt="0">
        <dgm:presLayoutVars>
          <dgm:chMax val="1"/>
          <dgm:dir/>
          <dgm:animLvl val="ctr"/>
          <dgm:resizeHandles val="exact"/>
        </dgm:presLayoutVars>
      </dgm:prSet>
      <dgm:spPr/>
      <dgm:t>
        <a:bodyPr/>
        <a:lstStyle/>
        <a:p>
          <a:endParaRPr lang="ru-RU"/>
        </a:p>
      </dgm:t>
    </dgm:pt>
    <dgm:pt modelId="{01AFEEC7-04CA-4DDF-B064-F5A03CA79920}" type="pres">
      <dgm:prSet presAssocID="{FFBAA741-F558-4A71-B7FE-70435A9868E3}" presName="centerShape" presStyleLbl="node0" presStyleIdx="0" presStyleCnt="1" custScaleX="187397" custScaleY="49930" custLinFactNeighborX="-6963" custLinFactNeighborY="-7328"/>
      <dgm:spPr/>
      <dgm:t>
        <a:bodyPr/>
        <a:lstStyle/>
        <a:p>
          <a:endParaRPr lang="ru-RU"/>
        </a:p>
      </dgm:t>
    </dgm:pt>
    <dgm:pt modelId="{B9B50EB2-5A7D-4D45-B00C-A8431A5F63D9}" type="pres">
      <dgm:prSet presAssocID="{55E3008C-8307-46CF-B036-18709896D1C3}" presName="Name9" presStyleLbl="parChTrans1D2" presStyleIdx="0" presStyleCnt="5"/>
      <dgm:spPr/>
      <dgm:t>
        <a:bodyPr/>
        <a:lstStyle/>
        <a:p>
          <a:endParaRPr lang="ru-RU"/>
        </a:p>
      </dgm:t>
    </dgm:pt>
    <dgm:pt modelId="{CCAD426F-73EA-42CF-983B-0A1F6DE0C62F}" type="pres">
      <dgm:prSet presAssocID="{55E3008C-8307-46CF-B036-18709896D1C3}" presName="connTx" presStyleLbl="parChTrans1D2" presStyleIdx="0" presStyleCnt="5"/>
      <dgm:spPr/>
      <dgm:t>
        <a:bodyPr/>
        <a:lstStyle/>
        <a:p>
          <a:endParaRPr lang="ru-RU"/>
        </a:p>
      </dgm:t>
    </dgm:pt>
    <dgm:pt modelId="{3FC19DBA-B3B3-4163-8D8E-33C8FE253553}" type="pres">
      <dgm:prSet presAssocID="{5677B267-92AE-409E-8464-9C44B718F633}" presName="node" presStyleLbl="node1" presStyleIdx="0" presStyleCnt="5" custScaleX="261935" custScaleY="46876" custRadScaleRad="89474" custRadScaleInc="-24203">
        <dgm:presLayoutVars>
          <dgm:bulletEnabled val="1"/>
        </dgm:presLayoutVars>
      </dgm:prSet>
      <dgm:spPr/>
      <dgm:t>
        <a:bodyPr/>
        <a:lstStyle/>
        <a:p>
          <a:endParaRPr lang="ru-RU"/>
        </a:p>
      </dgm:t>
    </dgm:pt>
    <dgm:pt modelId="{4C6139A7-B4C0-49C2-B059-580D24DA0050}" type="pres">
      <dgm:prSet presAssocID="{ADA3222B-6E14-48F3-9F82-5C08CA869F19}" presName="Name9" presStyleLbl="parChTrans1D2" presStyleIdx="1" presStyleCnt="5"/>
      <dgm:spPr/>
      <dgm:t>
        <a:bodyPr/>
        <a:lstStyle/>
        <a:p>
          <a:endParaRPr lang="ru-RU"/>
        </a:p>
      </dgm:t>
    </dgm:pt>
    <dgm:pt modelId="{E9F2BFF8-B65D-4B8F-88C3-DEAC3FD25B70}" type="pres">
      <dgm:prSet presAssocID="{ADA3222B-6E14-48F3-9F82-5C08CA869F19}" presName="connTx" presStyleLbl="parChTrans1D2" presStyleIdx="1" presStyleCnt="5"/>
      <dgm:spPr/>
      <dgm:t>
        <a:bodyPr/>
        <a:lstStyle/>
        <a:p>
          <a:endParaRPr lang="ru-RU"/>
        </a:p>
      </dgm:t>
    </dgm:pt>
    <dgm:pt modelId="{8644E06F-CF55-4B2F-83FD-3F6CF88D6E80}" type="pres">
      <dgm:prSet presAssocID="{F56CEBFE-1DB0-4F83-8EFA-9F71A733FD19}" presName="node" presStyleLbl="node1" presStyleIdx="1" presStyleCnt="5" custScaleX="123794" custScaleY="34802" custRadScaleRad="120287" custRadScaleInc="29316">
        <dgm:presLayoutVars>
          <dgm:bulletEnabled val="1"/>
        </dgm:presLayoutVars>
      </dgm:prSet>
      <dgm:spPr/>
      <dgm:t>
        <a:bodyPr/>
        <a:lstStyle/>
        <a:p>
          <a:endParaRPr lang="ru-RU"/>
        </a:p>
      </dgm:t>
    </dgm:pt>
    <dgm:pt modelId="{E9102EF4-C9A0-4149-8D43-6303951854B7}" type="pres">
      <dgm:prSet presAssocID="{CDE0F1E0-896A-4306-B56E-FC1917DB22EF}" presName="Name9" presStyleLbl="parChTrans1D2" presStyleIdx="2" presStyleCnt="5"/>
      <dgm:spPr/>
      <dgm:t>
        <a:bodyPr/>
        <a:lstStyle/>
        <a:p>
          <a:endParaRPr lang="ru-RU"/>
        </a:p>
      </dgm:t>
    </dgm:pt>
    <dgm:pt modelId="{E819EB06-E9E4-4CF0-BA9B-2F845171A503}" type="pres">
      <dgm:prSet presAssocID="{CDE0F1E0-896A-4306-B56E-FC1917DB22EF}" presName="connTx" presStyleLbl="parChTrans1D2" presStyleIdx="2" presStyleCnt="5"/>
      <dgm:spPr/>
      <dgm:t>
        <a:bodyPr/>
        <a:lstStyle/>
        <a:p>
          <a:endParaRPr lang="ru-RU"/>
        </a:p>
      </dgm:t>
    </dgm:pt>
    <dgm:pt modelId="{402E2568-10D7-478B-860A-B2630468728A}" type="pres">
      <dgm:prSet presAssocID="{225C4E5E-0DF0-40E3-9A69-867AC58D17EB}" presName="node" presStyleLbl="node1" presStyleIdx="2" presStyleCnt="5" custScaleX="146234" custRadScaleRad="139872" custRadScaleInc="-49894">
        <dgm:presLayoutVars>
          <dgm:bulletEnabled val="1"/>
        </dgm:presLayoutVars>
      </dgm:prSet>
      <dgm:spPr/>
      <dgm:t>
        <a:bodyPr/>
        <a:lstStyle/>
        <a:p>
          <a:endParaRPr lang="ru-RU"/>
        </a:p>
      </dgm:t>
    </dgm:pt>
    <dgm:pt modelId="{4A03A50B-2CD9-4D25-911F-9320B02094C4}" type="pres">
      <dgm:prSet presAssocID="{C3409FF9-D178-4B6E-B89C-D4E60C3FC737}" presName="Name9" presStyleLbl="parChTrans1D2" presStyleIdx="3" presStyleCnt="5"/>
      <dgm:spPr/>
      <dgm:t>
        <a:bodyPr/>
        <a:lstStyle/>
        <a:p>
          <a:endParaRPr lang="ru-RU"/>
        </a:p>
      </dgm:t>
    </dgm:pt>
    <dgm:pt modelId="{D3DD9F1C-64A8-47AD-A330-40EE7563759D}" type="pres">
      <dgm:prSet presAssocID="{C3409FF9-D178-4B6E-B89C-D4E60C3FC737}" presName="connTx" presStyleLbl="parChTrans1D2" presStyleIdx="3" presStyleCnt="5"/>
      <dgm:spPr/>
      <dgm:t>
        <a:bodyPr/>
        <a:lstStyle/>
        <a:p>
          <a:endParaRPr lang="ru-RU"/>
        </a:p>
      </dgm:t>
    </dgm:pt>
    <dgm:pt modelId="{17C2CBCA-16D6-44F5-BCD0-E34C9DF8BBC1}" type="pres">
      <dgm:prSet presAssocID="{EB762127-E8DD-4EA6-8B56-C12549C90AC3}" presName="node" presStyleLbl="node1" presStyleIdx="3" presStyleCnt="5" custScaleX="325256" custScaleY="168775" custRadScaleRad="118060" custRadScaleInc="14747">
        <dgm:presLayoutVars>
          <dgm:bulletEnabled val="1"/>
        </dgm:presLayoutVars>
      </dgm:prSet>
      <dgm:spPr/>
      <dgm:t>
        <a:bodyPr/>
        <a:lstStyle/>
        <a:p>
          <a:endParaRPr lang="ru-RU"/>
        </a:p>
      </dgm:t>
    </dgm:pt>
    <dgm:pt modelId="{798DF91D-A623-41F5-9050-6F6BB5746C70}" type="pres">
      <dgm:prSet presAssocID="{6B8832BA-0A5A-4B04-8628-988ECB331FB6}" presName="Name9" presStyleLbl="parChTrans1D2" presStyleIdx="4" presStyleCnt="5"/>
      <dgm:spPr/>
      <dgm:t>
        <a:bodyPr/>
        <a:lstStyle/>
        <a:p>
          <a:endParaRPr lang="ru-RU"/>
        </a:p>
      </dgm:t>
    </dgm:pt>
    <dgm:pt modelId="{1F08AE49-DE03-4869-A5DB-3146CEE3E2CE}" type="pres">
      <dgm:prSet presAssocID="{6B8832BA-0A5A-4B04-8628-988ECB331FB6}" presName="connTx" presStyleLbl="parChTrans1D2" presStyleIdx="4" presStyleCnt="5"/>
      <dgm:spPr/>
      <dgm:t>
        <a:bodyPr/>
        <a:lstStyle/>
        <a:p>
          <a:endParaRPr lang="ru-RU"/>
        </a:p>
      </dgm:t>
    </dgm:pt>
    <dgm:pt modelId="{0ABCC7B8-EB75-43BE-9690-A1246F5F4A9C}" type="pres">
      <dgm:prSet presAssocID="{7296EF6D-47DA-477E-881B-60EEF91AC6FD}" presName="node" presStyleLbl="node1" presStyleIdx="4" presStyleCnt="5" custScaleX="148119" custScaleY="45530" custRadScaleRad="162265" custRadScaleInc="-37826">
        <dgm:presLayoutVars>
          <dgm:bulletEnabled val="1"/>
        </dgm:presLayoutVars>
      </dgm:prSet>
      <dgm:spPr/>
      <dgm:t>
        <a:bodyPr/>
        <a:lstStyle/>
        <a:p>
          <a:endParaRPr lang="ru-RU"/>
        </a:p>
      </dgm:t>
    </dgm:pt>
  </dgm:ptLst>
  <dgm:cxnLst>
    <dgm:cxn modelId="{04B2D418-4448-4C10-96B2-09228734E7DE}" srcId="{FFBAA741-F558-4A71-B7FE-70435A9868E3}" destId="{EB762127-E8DD-4EA6-8B56-C12549C90AC3}" srcOrd="3" destOrd="0" parTransId="{C3409FF9-D178-4B6E-B89C-D4E60C3FC737}" sibTransId="{33F73D1C-AF35-4A60-8133-9ADEA3BA121C}"/>
    <dgm:cxn modelId="{9BBAEE9D-B5E9-4A60-908E-B1B88C8AA8B5}" type="presOf" srcId="{55E3008C-8307-46CF-B036-18709896D1C3}" destId="{CCAD426F-73EA-42CF-983B-0A1F6DE0C62F}" srcOrd="1" destOrd="0" presId="urn:microsoft.com/office/officeart/2005/8/layout/radial1"/>
    <dgm:cxn modelId="{AF372C4E-ECB8-4CB1-BDBB-EF29053F3007}" type="presOf" srcId="{225C4E5E-0DF0-40E3-9A69-867AC58D17EB}" destId="{402E2568-10D7-478B-860A-B2630468728A}" srcOrd="0" destOrd="0" presId="urn:microsoft.com/office/officeart/2005/8/layout/radial1"/>
    <dgm:cxn modelId="{6FBCB52C-8AAC-4495-9DD3-3EF4030ACEA8}" type="presOf" srcId="{7296EF6D-47DA-477E-881B-60EEF91AC6FD}" destId="{0ABCC7B8-EB75-43BE-9690-A1246F5F4A9C}" srcOrd="0" destOrd="0" presId="urn:microsoft.com/office/officeart/2005/8/layout/radial1"/>
    <dgm:cxn modelId="{291BC2A1-5BD6-49F6-8A98-8A94987E5C0D}" type="presOf" srcId="{FFBAA741-F558-4A71-B7FE-70435A9868E3}" destId="{01AFEEC7-04CA-4DDF-B064-F5A03CA79920}" srcOrd="0" destOrd="0" presId="urn:microsoft.com/office/officeart/2005/8/layout/radial1"/>
    <dgm:cxn modelId="{383C7E59-479B-429A-B971-C246E450364D}" srcId="{FFBAA741-F558-4A71-B7FE-70435A9868E3}" destId="{F56CEBFE-1DB0-4F83-8EFA-9F71A733FD19}" srcOrd="1" destOrd="0" parTransId="{ADA3222B-6E14-48F3-9F82-5C08CA869F19}" sibTransId="{5BD94B30-125D-4887-AB44-8B26413EA10C}"/>
    <dgm:cxn modelId="{E7E09722-25CD-4614-A8E8-2602EB8E7694}" type="presOf" srcId="{C3409FF9-D178-4B6E-B89C-D4E60C3FC737}" destId="{D3DD9F1C-64A8-47AD-A330-40EE7563759D}" srcOrd="1" destOrd="0" presId="urn:microsoft.com/office/officeart/2005/8/layout/radial1"/>
    <dgm:cxn modelId="{1DE06E98-B173-40B2-B166-261CE022FA56}" type="presOf" srcId="{EB762127-E8DD-4EA6-8B56-C12549C90AC3}" destId="{17C2CBCA-16D6-44F5-BCD0-E34C9DF8BBC1}" srcOrd="0" destOrd="0" presId="urn:microsoft.com/office/officeart/2005/8/layout/radial1"/>
    <dgm:cxn modelId="{390C9D8C-106A-48E2-ADA4-CE186E6DE5CA}" type="presOf" srcId="{ADA3222B-6E14-48F3-9F82-5C08CA869F19}" destId="{E9F2BFF8-B65D-4B8F-88C3-DEAC3FD25B70}" srcOrd="1" destOrd="0" presId="urn:microsoft.com/office/officeart/2005/8/layout/radial1"/>
    <dgm:cxn modelId="{EEC93F49-C69B-42E3-BB73-EA8B700D60A5}" srcId="{007ED191-501F-400A-BCDE-008A0BA0E960}" destId="{FFBAA741-F558-4A71-B7FE-70435A9868E3}" srcOrd="0" destOrd="0" parTransId="{B12A3D38-F409-4988-9740-79F0355EDDAB}" sibTransId="{D4D71E4A-E2B7-4CF2-9F9B-A521DB8ADE7D}"/>
    <dgm:cxn modelId="{3EA8EB2B-47BD-4D50-AFED-1513CDBB7C6D}" type="presOf" srcId="{ADA3222B-6E14-48F3-9F82-5C08CA869F19}" destId="{4C6139A7-B4C0-49C2-B059-580D24DA0050}" srcOrd="0" destOrd="0" presId="urn:microsoft.com/office/officeart/2005/8/layout/radial1"/>
    <dgm:cxn modelId="{7061383A-27AC-40E1-88F2-A3F3B07EF6B2}" srcId="{FFBAA741-F558-4A71-B7FE-70435A9868E3}" destId="{7296EF6D-47DA-477E-881B-60EEF91AC6FD}" srcOrd="4" destOrd="0" parTransId="{6B8832BA-0A5A-4B04-8628-988ECB331FB6}" sibTransId="{B5E0BEA5-E3FC-4454-B204-85CBFAD5B093}"/>
    <dgm:cxn modelId="{1B414C4A-A7E4-4607-AE74-6DD42B9074DC}" type="presOf" srcId="{6B8832BA-0A5A-4B04-8628-988ECB331FB6}" destId="{1F08AE49-DE03-4869-A5DB-3146CEE3E2CE}" srcOrd="1" destOrd="0" presId="urn:microsoft.com/office/officeart/2005/8/layout/radial1"/>
    <dgm:cxn modelId="{FC209F0A-1E9C-4ECC-9BC8-EAB066659D13}" type="presOf" srcId="{F56CEBFE-1DB0-4F83-8EFA-9F71A733FD19}" destId="{8644E06F-CF55-4B2F-83FD-3F6CF88D6E80}" srcOrd="0" destOrd="0" presId="urn:microsoft.com/office/officeart/2005/8/layout/radial1"/>
    <dgm:cxn modelId="{D4913275-9F1B-4033-A9ED-A47E8D9E2654}" srcId="{007ED191-501F-400A-BCDE-008A0BA0E960}" destId="{FCC938B0-41D0-4060-9BEC-A36436B81CC5}" srcOrd="1" destOrd="0" parTransId="{C9DE9E74-6936-41F1-804B-B03BA32C5379}" sibTransId="{7F8BDB70-3064-4D4D-81C6-F87CC366EAB9}"/>
    <dgm:cxn modelId="{4B8B823F-EB23-427C-A7BC-435BC0864F62}" type="presOf" srcId="{55E3008C-8307-46CF-B036-18709896D1C3}" destId="{B9B50EB2-5A7D-4D45-B00C-A8431A5F63D9}" srcOrd="0" destOrd="0" presId="urn:microsoft.com/office/officeart/2005/8/layout/radial1"/>
    <dgm:cxn modelId="{F24D894F-659B-411B-ABB3-3ED4A1A493B5}" type="presOf" srcId="{007ED191-501F-400A-BCDE-008A0BA0E960}" destId="{A1C39D5F-0BA1-4330-AF92-CC49AC065938}" srcOrd="0" destOrd="0" presId="urn:microsoft.com/office/officeart/2005/8/layout/radial1"/>
    <dgm:cxn modelId="{A4F0A0AC-4DF7-4964-9B60-2270473DF456}" type="presOf" srcId="{CDE0F1E0-896A-4306-B56E-FC1917DB22EF}" destId="{E9102EF4-C9A0-4149-8D43-6303951854B7}" srcOrd="0" destOrd="0" presId="urn:microsoft.com/office/officeart/2005/8/layout/radial1"/>
    <dgm:cxn modelId="{8BD3CF0A-321D-4B0F-85A0-9D8CCDBBEDFD}" type="presOf" srcId="{CDE0F1E0-896A-4306-B56E-FC1917DB22EF}" destId="{E819EB06-E9E4-4CF0-BA9B-2F845171A503}" srcOrd="1" destOrd="0" presId="urn:microsoft.com/office/officeart/2005/8/layout/radial1"/>
    <dgm:cxn modelId="{961E53E8-EAAC-4812-99C5-6E5E8E8F28C2}" srcId="{FFBAA741-F558-4A71-B7FE-70435A9868E3}" destId="{5677B267-92AE-409E-8464-9C44B718F633}" srcOrd="0" destOrd="0" parTransId="{55E3008C-8307-46CF-B036-18709896D1C3}" sibTransId="{C12D87DC-10D0-4825-BB68-FBE6FB9C4591}"/>
    <dgm:cxn modelId="{7E73427E-624E-478D-93CF-3AF49D108230}" type="presOf" srcId="{C3409FF9-D178-4B6E-B89C-D4E60C3FC737}" destId="{4A03A50B-2CD9-4D25-911F-9320B02094C4}" srcOrd="0" destOrd="0" presId="urn:microsoft.com/office/officeart/2005/8/layout/radial1"/>
    <dgm:cxn modelId="{C3D401B5-6E0E-4D9E-8905-9EBD77A6EDEE}" srcId="{FFBAA741-F558-4A71-B7FE-70435A9868E3}" destId="{225C4E5E-0DF0-40E3-9A69-867AC58D17EB}" srcOrd="2" destOrd="0" parTransId="{CDE0F1E0-896A-4306-B56E-FC1917DB22EF}" sibTransId="{5B5C407C-CF98-477D-8626-FFE8AF7ED39B}"/>
    <dgm:cxn modelId="{74EB3A86-3382-475B-891C-F0C6CBFBADD9}" type="presOf" srcId="{5677B267-92AE-409E-8464-9C44B718F633}" destId="{3FC19DBA-B3B3-4163-8D8E-33C8FE253553}" srcOrd="0" destOrd="0" presId="urn:microsoft.com/office/officeart/2005/8/layout/radial1"/>
    <dgm:cxn modelId="{2193456E-2383-468C-8359-346139149FB1}" type="presOf" srcId="{6B8832BA-0A5A-4B04-8628-988ECB331FB6}" destId="{798DF91D-A623-41F5-9050-6F6BB5746C70}" srcOrd="0" destOrd="0" presId="urn:microsoft.com/office/officeart/2005/8/layout/radial1"/>
    <dgm:cxn modelId="{2582A997-F5F3-441D-90AB-2F7227F79764}" type="presParOf" srcId="{A1C39D5F-0BA1-4330-AF92-CC49AC065938}" destId="{01AFEEC7-04CA-4DDF-B064-F5A03CA79920}" srcOrd="0" destOrd="0" presId="urn:microsoft.com/office/officeart/2005/8/layout/radial1"/>
    <dgm:cxn modelId="{47049C6C-0311-463E-96D4-95E4AC389E0F}" type="presParOf" srcId="{A1C39D5F-0BA1-4330-AF92-CC49AC065938}" destId="{B9B50EB2-5A7D-4D45-B00C-A8431A5F63D9}" srcOrd="1" destOrd="0" presId="urn:microsoft.com/office/officeart/2005/8/layout/radial1"/>
    <dgm:cxn modelId="{1F96B692-A949-41B6-92C7-CC548541DD8B}" type="presParOf" srcId="{B9B50EB2-5A7D-4D45-B00C-A8431A5F63D9}" destId="{CCAD426F-73EA-42CF-983B-0A1F6DE0C62F}" srcOrd="0" destOrd="0" presId="urn:microsoft.com/office/officeart/2005/8/layout/radial1"/>
    <dgm:cxn modelId="{93546AFB-1528-494B-A346-3D42433D6C5C}" type="presParOf" srcId="{A1C39D5F-0BA1-4330-AF92-CC49AC065938}" destId="{3FC19DBA-B3B3-4163-8D8E-33C8FE253553}" srcOrd="2" destOrd="0" presId="urn:microsoft.com/office/officeart/2005/8/layout/radial1"/>
    <dgm:cxn modelId="{19E3A629-4675-4EE5-BC76-93D081543408}" type="presParOf" srcId="{A1C39D5F-0BA1-4330-AF92-CC49AC065938}" destId="{4C6139A7-B4C0-49C2-B059-580D24DA0050}" srcOrd="3" destOrd="0" presId="urn:microsoft.com/office/officeart/2005/8/layout/radial1"/>
    <dgm:cxn modelId="{F6F87B9E-7419-40EA-930D-38A38EBD1918}" type="presParOf" srcId="{4C6139A7-B4C0-49C2-B059-580D24DA0050}" destId="{E9F2BFF8-B65D-4B8F-88C3-DEAC3FD25B70}" srcOrd="0" destOrd="0" presId="urn:microsoft.com/office/officeart/2005/8/layout/radial1"/>
    <dgm:cxn modelId="{9CF44E18-B276-4791-A86E-6FDA12F7F6AA}" type="presParOf" srcId="{A1C39D5F-0BA1-4330-AF92-CC49AC065938}" destId="{8644E06F-CF55-4B2F-83FD-3F6CF88D6E80}" srcOrd="4" destOrd="0" presId="urn:microsoft.com/office/officeart/2005/8/layout/radial1"/>
    <dgm:cxn modelId="{42942589-CE87-4C3C-9815-C2E8CB66DDAE}" type="presParOf" srcId="{A1C39D5F-0BA1-4330-AF92-CC49AC065938}" destId="{E9102EF4-C9A0-4149-8D43-6303951854B7}" srcOrd="5" destOrd="0" presId="urn:microsoft.com/office/officeart/2005/8/layout/radial1"/>
    <dgm:cxn modelId="{BCE5A2E6-6602-4FC2-9905-9D2CD5F15273}" type="presParOf" srcId="{E9102EF4-C9A0-4149-8D43-6303951854B7}" destId="{E819EB06-E9E4-4CF0-BA9B-2F845171A503}" srcOrd="0" destOrd="0" presId="urn:microsoft.com/office/officeart/2005/8/layout/radial1"/>
    <dgm:cxn modelId="{F97C742E-F036-4637-944B-F56242F57B12}" type="presParOf" srcId="{A1C39D5F-0BA1-4330-AF92-CC49AC065938}" destId="{402E2568-10D7-478B-860A-B2630468728A}" srcOrd="6" destOrd="0" presId="urn:microsoft.com/office/officeart/2005/8/layout/radial1"/>
    <dgm:cxn modelId="{A063B27A-818E-4AC7-87F9-4BD0F08CAFCE}" type="presParOf" srcId="{A1C39D5F-0BA1-4330-AF92-CC49AC065938}" destId="{4A03A50B-2CD9-4D25-911F-9320B02094C4}" srcOrd="7" destOrd="0" presId="urn:microsoft.com/office/officeart/2005/8/layout/radial1"/>
    <dgm:cxn modelId="{179EA9A2-6D99-4090-9728-004B1D8D0C31}" type="presParOf" srcId="{4A03A50B-2CD9-4D25-911F-9320B02094C4}" destId="{D3DD9F1C-64A8-47AD-A330-40EE7563759D}" srcOrd="0" destOrd="0" presId="urn:microsoft.com/office/officeart/2005/8/layout/radial1"/>
    <dgm:cxn modelId="{9EF4148E-40BF-410B-916C-8C759B393BF5}" type="presParOf" srcId="{A1C39D5F-0BA1-4330-AF92-CC49AC065938}" destId="{17C2CBCA-16D6-44F5-BCD0-E34C9DF8BBC1}" srcOrd="8" destOrd="0" presId="urn:microsoft.com/office/officeart/2005/8/layout/radial1"/>
    <dgm:cxn modelId="{4135C2D0-4F01-4131-A313-793B903AE3A1}" type="presParOf" srcId="{A1C39D5F-0BA1-4330-AF92-CC49AC065938}" destId="{798DF91D-A623-41F5-9050-6F6BB5746C70}" srcOrd="9" destOrd="0" presId="urn:microsoft.com/office/officeart/2005/8/layout/radial1"/>
    <dgm:cxn modelId="{B33F74DC-121E-40B8-A2BB-D38DE7E9E294}" type="presParOf" srcId="{798DF91D-A623-41F5-9050-6F6BB5746C70}" destId="{1F08AE49-DE03-4869-A5DB-3146CEE3E2CE}" srcOrd="0" destOrd="0" presId="urn:microsoft.com/office/officeart/2005/8/layout/radial1"/>
    <dgm:cxn modelId="{01D5365E-4E6A-4B5B-8514-C9D20AA28300}" type="presParOf" srcId="{A1C39D5F-0BA1-4330-AF92-CC49AC065938}" destId="{0ABCC7B8-EB75-43BE-9690-A1246F5F4A9C}" srcOrd="10"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rebuchet MS" pitchFamily="34" charset="0"/>
              </a:defRPr>
            </a:lvl1pPr>
          </a:lstStyle>
          <a:p>
            <a:pPr>
              <a:defRPr/>
            </a:pPr>
            <a:endParaRPr lang="ru-RU"/>
          </a:p>
        </p:txBody>
      </p:sp>
      <p:sp>
        <p:nvSpPr>
          <p:cNvPr id="1597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rebuchet MS" pitchFamily="34" charset="0"/>
              </a:defRPr>
            </a:lvl1pPr>
          </a:lstStyle>
          <a:p>
            <a:pPr>
              <a:defRPr/>
            </a:pPr>
            <a:fld id="{2286902C-CA37-4048-A48A-3004AA72F424}" type="datetimeFigureOut">
              <a:rPr lang="ru-RU"/>
              <a:pPr>
                <a:defRPr/>
              </a:pPr>
              <a:t>04.09.2014</a:t>
            </a:fld>
            <a:endParaRPr lang="ru-RU"/>
          </a:p>
        </p:txBody>
      </p:sp>
      <p:sp>
        <p:nvSpPr>
          <p:cNvPr id="1597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rebuchet MS" pitchFamily="34" charset="0"/>
              </a:defRPr>
            </a:lvl1pPr>
          </a:lstStyle>
          <a:p>
            <a:pPr>
              <a:defRPr/>
            </a:pPr>
            <a:endParaRPr lang="ru-RU"/>
          </a:p>
        </p:txBody>
      </p:sp>
      <p:sp>
        <p:nvSpPr>
          <p:cNvPr id="1597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rebuchet MS" pitchFamily="34" charset="0"/>
              </a:defRPr>
            </a:lvl1pPr>
          </a:lstStyle>
          <a:p>
            <a:pPr>
              <a:defRPr/>
            </a:pPr>
            <a:fld id="{A6011A7E-094E-493D-A596-B09887E4D877}"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069798-38A5-401B-8F3C-F3E409EBB50E}" type="datetimeFigureOut">
              <a:rPr lang="ru-RU" smtClean="0"/>
              <a:pPr/>
              <a:t>04.09.2014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ADEB52-89D2-45D7-8DA9-13CA980742F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8ADEB52-89D2-45D7-8DA9-13CA980742F8}" type="slidenum">
              <a:rPr lang="ru-RU" smtClean="0"/>
              <a:pPr/>
              <a:t>11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 </a:t>
            </a:r>
            <a:r>
              <a:rPr lang="ru-RU" sz="1200" b="0" i="0" u="none" strike="noStrike" kern="1200" dirty="0" err="1" smtClean="0">
                <a:solidFill>
                  <a:schemeClr val="tx1"/>
                </a:solidFill>
                <a:latin typeface="Times New Roman"/>
                <a:ea typeface="Calibri"/>
                <a:cs typeface="Times New Roman"/>
              </a:rPr>
              <a:t>п</a:t>
            </a:r>
            <a:r>
              <a:rPr lang="ru-RU" sz="1200" b="0" i="0" u="none" strike="noStrike" kern="1200" dirty="0" smtClean="0">
                <a:solidFill>
                  <a:schemeClr val="tx1"/>
                </a:solidFill>
                <a:latin typeface="Times New Roman"/>
                <a:ea typeface="Calibri"/>
                <a:cs typeface="Times New Roman"/>
              </a:rPr>
              <a:t>/</a:t>
            </a:r>
            <a:r>
              <a:rPr lang="ru-RU" sz="1200" b="0" i="0" u="none" strike="noStrike" kern="1200" dirty="0" err="1" smtClean="0">
                <a:solidFill>
                  <a:schemeClr val="tx1"/>
                </a:solidFill>
                <a:latin typeface="Times New Roman"/>
                <a:ea typeface="Calibri"/>
                <a:cs typeface="Times New Roman"/>
              </a:rPr>
              <a:t>п</a:t>
            </a:r>
            <a:endParaRPr lang="ru-RU" sz="1200" b="0" i="0" u="none" strike="noStrike" kern="1200" dirty="0" smtClean="0">
              <a:solidFill>
                <a:schemeClr val="tx1"/>
              </a:solidFill>
              <a:latin typeface="Times New Roman"/>
              <a:ea typeface="Calibri"/>
              <a:cs typeface="Times New Roman"/>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Ф.И.О учителя</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Место  проведения курсов</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Название</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Кол-во часов</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Год прохождения</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1.</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err="1" smtClean="0">
                <a:solidFill>
                  <a:schemeClr val="tx1"/>
                </a:solidFill>
                <a:latin typeface="Times New Roman"/>
                <a:ea typeface="Calibri"/>
                <a:cs typeface="Times New Roman"/>
              </a:rPr>
              <a:t>Чепёлкина</a:t>
            </a:r>
            <a:r>
              <a:rPr lang="ru-RU" sz="1200" b="0" i="0" u="none" strike="noStrike" kern="1200" dirty="0" smtClean="0">
                <a:solidFill>
                  <a:schemeClr val="tx1"/>
                </a:solidFill>
                <a:latin typeface="Times New Roman"/>
                <a:ea typeface="Calibri"/>
                <a:cs typeface="Times New Roman"/>
              </a:rPr>
              <a:t> Л.П.</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Институт развития образования по программе «Современный образовательный менеджмент»</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108</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2013</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2.</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err="1" smtClean="0">
                <a:solidFill>
                  <a:schemeClr val="tx1"/>
                </a:solidFill>
                <a:latin typeface="Times New Roman"/>
                <a:ea typeface="Calibri"/>
                <a:cs typeface="Times New Roman"/>
              </a:rPr>
              <a:t>Клюкина</a:t>
            </a:r>
            <a:r>
              <a:rPr lang="ru-RU" sz="1200" b="0" i="0" u="none" strike="noStrike" kern="1200" dirty="0" smtClean="0">
                <a:solidFill>
                  <a:schemeClr val="tx1"/>
                </a:solidFill>
                <a:latin typeface="Times New Roman"/>
                <a:ea typeface="Calibri"/>
                <a:cs typeface="Times New Roman"/>
              </a:rPr>
              <a:t> Н.А.</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Институт развития образования по программе «Современный образовательный менеджмент»</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108</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2013</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РЦИОК «Использование </a:t>
            </a:r>
            <a:r>
              <a:rPr lang="ru-RU" sz="1200" b="0" i="0" u="none" strike="noStrike" kern="1200" dirty="0" err="1" smtClean="0">
                <a:solidFill>
                  <a:schemeClr val="tx1"/>
                </a:solidFill>
                <a:latin typeface="Times New Roman"/>
                <a:ea typeface="Calibri"/>
                <a:cs typeface="Times New Roman"/>
              </a:rPr>
              <a:t>мультимедийных</a:t>
            </a:r>
            <a:r>
              <a:rPr lang="ru-RU" sz="1200" b="0" i="0" u="none" strike="noStrike" kern="1200" dirty="0" smtClean="0">
                <a:solidFill>
                  <a:schemeClr val="tx1"/>
                </a:solidFill>
                <a:latin typeface="Times New Roman"/>
                <a:ea typeface="Calibri"/>
                <a:cs typeface="Times New Roman"/>
              </a:rPr>
              <a:t> презентаций в ОУ»</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24</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2013</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3.</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Чернышева Е.А.</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Институт развития образования по программе «Современный образовательный менеджмент»</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108</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2013</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4.</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err="1" smtClean="0">
                <a:solidFill>
                  <a:schemeClr val="tx1"/>
                </a:solidFill>
                <a:latin typeface="Times New Roman"/>
                <a:ea typeface="Calibri"/>
                <a:cs typeface="Times New Roman"/>
              </a:rPr>
              <a:t>Новикович</a:t>
            </a:r>
            <a:r>
              <a:rPr lang="ru-RU" sz="1200" b="0" i="0" u="none" strike="noStrike" kern="1200" dirty="0" smtClean="0">
                <a:solidFill>
                  <a:schemeClr val="tx1"/>
                </a:solidFill>
                <a:latin typeface="Times New Roman"/>
                <a:ea typeface="Calibri"/>
                <a:cs typeface="Times New Roman"/>
              </a:rPr>
              <a:t>. Е.В</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РГПУ им А.И.Герцена(второе высшее  образование) по направлению «Менеджмент организации» специализация «Управление образованием»</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790</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2010-2013</a:t>
            </a:r>
            <a:endParaRPr lang="ru-RU" sz="1200" b="0" i="0" u="none" strike="noStrike" dirty="0" smtClean="0">
              <a:latin typeface="Arial"/>
            </a:endParaRPr>
          </a:p>
          <a:p>
            <a:pPr marL="0" algn="l" rtl="0" eaLnBrk="1" fontAlgn="t" latinLnBrk="0" hangingPunct="1">
              <a:spcBef>
                <a:spcPts val="0"/>
              </a:spcBef>
              <a:spcAft>
                <a:spcPts val="0"/>
              </a:spcAft>
            </a:pPr>
            <a:endParaRPr lang="ru-RU" sz="1200" b="0" i="0" u="none" strike="noStrike" kern="1200" dirty="0" smtClean="0">
              <a:solidFill>
                <a:schemeClr val="tx1"/>
              </a:solidFill>
              <a:latin typeface="Lucida Sans Unicode"/>
            </a:endParaRPr>
          </a:p>
          <a:p>
            <a:pPr marL="0" algn="l" rtl="0" eaLnBrk="1" fontAlgn="t" latinLnBrk="0" hangingPunct="1">
              <a:spcBef>
                <a:spcPts val="0"/>
              </a:spcBef>
              <a:spcAft>
                <a:spcPts val="0"/>
              </a:spcAft>
            </a:pPr>
            <a:endParaRPr lang="ru-RU" sz="1200" b="0" i="0" u="none" strike="noStrike" kern="1200" dirty="0" smtClean="0">
              <a:solidFill>
                <a:schemeClr val="tx1"/>
              </a:solidFill>
              <a:latin typeface="Lucida Sans Unicode"/>
            </a:endParaRPr>
          </a:p>
          <a:p>
            <a:pPr marL="0" algn="l" rtl="0" eaLnBrk="1" fontAlgn="t" latinLnBrk="0" hangingPunct="1">
              <a:spcBef>
                <a:spcPts val="0"/>
              </a:spcBef>
              <a:spcAft>
                <a:spcPts val="0"/>
              </a:spcAft>
            </a:pPr>
            <a:endParaRPr lang="ru-RU" sz="1200" b="0" i="0" u="none" strike="noStrike" kern="1200" dirty="0" smtClean="0">
              <a:solidFill>
                <a:schemeClr val="tx1"/>
              </a:solidFill>
              <a:latin typeface="Lucida Sans Unicode"/>
            </a:endParaRPr>
          </a:p>
          <a:p>
            <a:pPr marL="0" algn="l" rtl="0" eaLnBrk="1" fontAlgn="t" latinLnBrk="0" hangingPunct="1">
              <a:spcBef>
                <a:spcPts val="0"/>
              </a:spcBef>
              <a:spcAft>
                <a:spcPts val="0"/>
              </a:spcAft>
            </a:pPr>
            <a:endParaRPr lang="ru-RU" sz="1200" b="0" i="0" u="none" strike="noStrike" kern="1200" dirty="0" smtClean="0">
              <a:solidFill>
                <a:schemeClr val="tx1"/>
              </a:solidFill>
              <a:latin typeface="Lucida Sans Unicode"/>
            </a:endParaRPr>
          </a:p>
          <a:p>
            <a:pPr marL="0" algn="l" rtl="0" eaLnBrk="1" fontAlgn="t" latinLnBrk="0" hangingPunct="1">
              <a:spcBef>
                <a:spcPts val="0"/>
              </a:spcBef>
              <a:spcAft>
                <a:spcPts val="0"/>
              </a:spcAft>
            </a:pPr>
            <a:endParaRPr lang="ru-RU" sz="1200" b="0" i="0" u="none" strike="noStrike" kern="1200" dirty="0" smtClean="0">
              <a:solidFill>
                <a:schemeClr val="tx1"/>
              </a:solidFill>
              <a:latin typeface="Lucida Sans Unicode"/>
            </a:endParaRPr>
          </a:p>
          <a:p>
            <a:pPr marL="0" algn="l" rtl="0" eaLnBrk="1" fontAlgn="t" latinLnBrk="0" hangingPunct="1">
              <a:spcBef>
                <a:spcPts val="0"/>
              </a:spcBef>
              <a:spcAft>
                <a:spcPts val="0"/>
              </a:spcAft>
            </a:pPr>
            <a:endParaRPr lang="ru-RU" sz="1200" b="0" i="0" u="none" strike="noStrike" kern="1200" dirty="0" smtClean="0">
              <a:solidFill>
                <a:schemeClr val="tx1"/>
              </a:solidFill>
              <a:latin typeface="Lucida Sans Unicode"/>
            </a:endParaRPr>
          </a:p>
          <a:p>
            <a:endParaRPr lang="ru-RU" dirty="0"/>
          </a:p>
        </p:txBody>
      </p:sp>
      <p:sp>
        <p:nvSpPr>
          <p:cNvPr id="4" name="Номер слайда 3"/>
          <p:cNvSpPr>
            <a:spLocks noGrp="1"/>
          </p:cNvSpPr>
          <p:nvPr>
            <p:ph type="sldNum" sz="quarter" idx="10"/>
          </p:nvPr>
        </p:nvSpPr>
        <p:spPr/>
        <p:txBody>
          <a:bodyPr/>
          <a:lstStyle/>
          <a:p>
            <a:fld id="{48ADEB52-89D2-45D7-8DA9-13CA980742F8}" type="slidenum">
              <a:rPr lang="ru-RU" smtClean="0"/>
              <a:pPr/>
              <a:t>45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AA7D914B-3310-4490-9DB7-E27F62D9008F}" type="datetime1">
              <a:rPr lang="ru-RU" smtClean="0"/>
              <a:pPr>
                <a:defRPr/>
              </a:pPr>
              <a:t>04.09.2014</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D7EAD7D-D2D6-4D0D-8DCF-04C8BB7DBF16}"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B74DF682-1849-4BE9-9AF4-3B3B236D04B4}" type="datetime1">
              <a:rPr lang="ru-RU" smtClean="0"/>
              <a:pPr>
                <a:defRPr/>
              </a:pPr>
              <a:t>04.09.2014</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162CCA89-39EB-4213-9825-FB53DDB9C6C1}"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2616AD9A-0AE7-4655-BA7A-88F074476914}" type="datetime1">
              <a:rPr lang="ru-RU" smtClean="0"/>
              <a:pPr>
                <a:defRPr/>
              </a:pPr>
              <a:t>04.09.2014</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35AAD208-34EB-4896-B4AB-AE90B36EF6FE}"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304800"/>
            <a:ext cx="8001000" cy="12160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566738" y="1752600"/>
            <a:ext cx="39243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3438" y="1752600"/>
            <a:ext cx="39243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dt" sz="half" idx="10"/>
          </p:nvPr>
        </p:nvSpPr>
        <p:spPr>
          <a:ln/>
        </p:spPr>
        <p:txBody>
          <a:bodyPr/>
          <a:lstStyle>
            <a:lvl1pPr>
              <a:defRPr/>
            </a:lvl1pPr>
          </a:lstStyle>
          <a:p>
            <a:pPr>
              <a:defRPr/>
            </a:pPr>
            <a:fld id="{6CF50F4B-16E1-44FE-B0CC-AC97192878FB}" type="datetime1">
              <a:rPr lang="ru-RU" smtClean="0"/>
              <a:pPr>
                <a:defRPr/>
              </a:pPr>
              <a:t>04.09.2014</a:t>
            </a:fld>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CB02178D-6F38-451D-95DF-44D080F83C66}"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566738" y="304800"/>
            <a:ext cx="8008937"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6"/>
          <p:cNvSpPr>
            <a:spLocks noGrp="1" noChangeArrowheads="1"/>
          </p:cNvSpPr>
          <p:nvPr>
            <p:ph type="dt" sz="half" idx="10"/>
          </p:nvPr>
        </p:nvSpPr>
        <p:spPr>
          <a:ln/>
        </p:spPr>
        <p:txBody>
          <a:bodyPr/>
          <a:lstStyle>
            <a:lvl1pPr>
              <a:defRPr/>
            </a:lvl1pPr>
          </a:lstStyle>
          <a:p>
            <a:pPr>
              <a:defRPr/>
            </a:pPr>
            <a:fld id="{946D3352-5005-408B-9560-B6A5ACE76417}" type="datetime1">
              <a:rPr lang="ru-RU" smtClean="0"/>
              <a:pPr>
                <a:defRPr/>
              </a:pPr>
              <a:t>04.09.2014</a:t>
            </a:fld>
            <a:endParaRPr lang="ru-RU"/>
          </a:p>
        </p:txBody>
      </p:sp>
      <p:sp>
        <p:nvSpPr>
          <p:cNvPr id="4" name="Rectangle 7"/>
          <p:cNvSpPr>
            <a:spLocks noGrp="1" noChangeArrowheads="1"/>
          </p:cNvSpPr>
          <p:nvPr>
            <p:ph type="ftr" sz="quarter" idx="11"/>
          </p:nvPr>
        </p:nvSpPr>
        <p:spPr>
          <a:ln/>
        </p:spPr>
        <p:txBody>
          <a:bodyPr/>
          <a:lstStyle>
            <a:lvl1pPr>
              <a:defRPr/>
            </a:lvl1pPr>
          </a:lstStyle>
          <a:p>
            <a:pPr>
              <a:defRPr/>
            </a:pPr>
            <a:endParaRPr lang="ru-RU"/>
          </a:p>
        </p:txBody>
      </p:sp>
      <p:sp>
        <p:nvSpPr>
          <p:cNvPr id="5" name="Rectangle 8"/>
          <p:cNvSpPr>
            <a:spLocks noGrp="1" noChangeArrowheads="1"/>
          </p:cNvSpPr>
          <p:nvPr>
            <p:ph type="sldNum" sz="quarter" idx="12"/>
          </p:nvPr>
        </p:nvSpPr>
        <p:spPr>
          <a:ln/>
        </p:spPr>
        <p:txBody>
          <a:bodyPr/>
          <a:lstStyle>
            <a:lvl1pPr>
              <a:defRPr/>
            </a:lvl1pPr>
          </a:lstStyle>
          <a:p>
            <a:pPr>
              <a:defRPr/>
            </a:pPr>
            <a:fld id="{F9695071-7410-42C1-A5A6-B9DB2EAB2972}"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304800"/>
            <a:ext cx="8001000" cy="12160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566738" y="1752600"/>
            <a:ext cx="8001000" cy="4267200"/>
          </a:xfrm>
        </p:spPr>
        <p:txBody>
          <a:bodyPr/>
          <a:lstStyle/>
          <a:p>
            <a:pPr lvl="0"/>
            <a:endParaRPr lang="ru-RU" noProof="0" smtClean="0"/>
          </a:p>
        </p:txBody>
      </p:sp>
      <p:sp>
        <p:nvSpPr>
          <p:cNvPr id="4" name="Rectangle 6"/>
          <p:cNvSpPr>
            <a:spLocks noGrp="1" noChangeArrowheads="1"/>
          </p:cNvSpPr>
          <p:nvPr>
            <p:ph type="dt" sz="half" idx="10"/>
          </p:nvPr>
        </p:nvSpPr>
        <p:spPr>
          <a:ln/>
        </p:spPr>
        <p:txBody>
          <a:bodyPr/>
          <a:lstStyle>
            <a:lvl1pPr>
              <a:defRPr/>
            </a:lvl1pPr>
          </a:lstStyle>
          <a:p>
            <a:pPr>
              <a:defRPr/>
            </a:pPr>
            <a:fld id="{0C748559-B98C-4932-95D8-AC8478800C5C}" type="datetime1">
              <a:rPr lang="ru-RU" smtClean="0"/>
              <a:pPr>
                <a:defRPr/>
              </a:pPr>
              <a:t>04.09.2014</a:t>
            </a:fld>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01A93B6E-DB14-41AE-A5DC-6F006543DE6F}"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304800"/>
            <a:ext cx="8001000" cy="1216025"/>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566738" y="1752600"/>
            <a:ext cx="8001000" cy="4267200"/>
          </a:xfrm>
        </p:spPr>
        <p:txBody>
          <a:bodyPr/>
          <a:lstStyle/>
          <a:p>
            <a:pPr lvl="0"/>
            <a:endParaRPr lang="ru-RU" noProof="0" smtClean="0"/>
          </a:p>
        </p:txBody>
      </p:sp>
      <p:sp>
        <p:nvSpPr>
          <p:cNvPr id="4" name="Rectangle 6"/>
          <p:cNvSpPr>
            <a:spLocks noGrp="1" noChangeArrowheads="1"/>
          </p:cNvSpPr>
          <p:nvPr>
            <p:ph type="dt" sz="half" idx="10"/>
          </p:nvPr>
        </p:nvSpPr>
        <p:spPr>
          <a:ln/>
        </p:spPr>
        <p:txBody>
          <a:bodyPr/>
          <a:lstStyle>
            <a:lvl1pPr>
              <a:defRPr/>
            </a:lvl1pPr>
          </a:lstStyle>
          <a:p>
            <a:pPr>
              <a:defRPr/>
            </a:pPr>
            <a:fld id="{77FA585D-C4A8-42D9-9F37-D6DF98BFFCAC}" type="datetime1">
              <a:rPr lang="ru-RU" smtClean="0"/>
              <a:pPr>
                <a:defRPr/>
              </a:pPr>
              <a:t>04.09.2014</a:t>
            </a:fld>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6595B3E1-000A-4AFF-B17D-06BE8D47B0AC}"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cSld name="Заголовок, текст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304800"/>
            <a:ext cx="8001000" cy="12160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566738" y="1752600"/>
            <a:ext cx="39243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иаграмма 3"/>
          <p:cNvSpPr>
            <a:spLocks noGrp="1"/>
          </p:cNvSpPr>
          <p:nvPr>
            <p:ph type="chart" sz="half" idx="2"/>
          </p:nvPr>
        </p:nvSpPr>
        <p:spPr>
          <a:xfrm>
            <a:off x="4643438" y="1752600"/>
            <a:ext cx="3924300" cy="4267200"/>
          </a:xfrm>
        </p:spPr>
        <p:txBody>
          <a:bodyPr/>
          <a:lstStyle/>
          <a:p>
            <a:pPr lvl="0"/>
            <a:endParaRPr lang="ru-RU" noProof="0" smtClean="0"/>
          </a:p>
        </p:txBody>
      </p:sp>
      <p:sp>
        <p:nvSpPr>
          <p:cNvPr id="5" name="Rectangle 6"/>
          <p:cNvSpPr>
            <a:spLocks noGrp="1" noChangeArrowheads="1"/>
          </p:cNvSpPr>
          <p:nvPr>
            <p:ph type="dt" sz="half" idx="10"/>
          </p:nvPr>
        </p:nvSpPr>
        <p:spPr>
          <a:ln/>
        </p:spPr>
        <p:txBody>
          <a:bodyPr/>
          <a:lstStyle>
            <a:lvl1pPr>
              <a:defRPr/>
            </a:lvl1pPr>
          </a:lstStyle>
          <a:p>
            <a:pPr>
              <a:defRPr/>
            </a:pPr>
            <a:fld id="{0486A8E8-48EE-4247-86C6-F2A3DCD58914}" type="datetime1">
              <a:rPr lang="ru-RU" smtClean="0"/>
              <a:pPr>
                <a:defRPr/>
              </a:pPr>
              <a:t>04.09.2014</a:t>
            </a:fld>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E65C0D2F-89E0-4DB9-B260-FBE3D26655E0}"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625" y="609600"/>
            <a:ext cx="8080375"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2625" y="1981200"/>
            <a:ext cx="77724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82625" y="4114800"/>
            <a:ext cx="77724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2pPr lvl="1">
              <a:defRPr/>
            </a:lvl2pPr>
          </a:lstStyle>
          <a:p>
            <a:pPr lvl="1">
              <a:defRPr/>
            </a:pPr>
            <a:fld id="{5C396D8A-1C83-48A7-99A1-B18EF1DE4129}" type="slidenum">
              <a:rPr lang="ru-RU"/>
              <a:pPr lvl="1">
                <a:defRPr/>
              </a:pPr>
              <a:t>‹#›</a:t>
            </a:fld>
            <a:endParaRPr lang="ru-RU" dirty="0">
              <a:latin typeface="+mn-l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682625" y="609600"/>
            <a:ext cx="8080375"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82625" y="19812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5025" y="19812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82625" y="41148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5025" y="41148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pPr>
              <a:defRPr/>
            </a:pPr>
            <a:endParaRPr 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2pPr lvl="1">
              <a:defRPr/>
            </a:lvl2pPr>
          </a:lstStyle>
          <a:p>
            <a:pPr lvl="1">
              <a:defRPr/>
            </a:pPr>
            <a:fld id="{9E720835-7D47-4190-B431-675EAB049D62}" type="slidenum">
              <a:rPr lang="ru-RU"/>
              <a:pPr lvl="1">
                <a:defRPr/>
              </a:pPr>
              <a:t>‹#›</a:t>
            </a:fld>
            <a:endParaRPr lang="ru-RU" dirty="0">
              <a:latin typeface="+mn-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4E086EB7-90CC-48D7-BC5F-0ABB4F97788A}" type="datetime1">
              <a:rPr lang="ru-RU" smtClean="0"/>
              <a:pPr>
                <a:defRPr/>
              </a:pPr>
              <a:t>04.09.2014</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55FFFF87-47F9-4AE3-8C97-3A4F2DC666DE}"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F2C772E8-A75E-4459-87DA-536406778A12}" type="datetime1">
              <a:rPr lang="ru-RU" smtClean="0"/>
              <a:pPr>
                <a:defRPr/>
              </a:pPr>
              <a:t>04.09.2014</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03952908-DD93-443D-B518-190EF43070BF}"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5A372114-9BF2-415D-AD4D-BEB836DEE5F8}" type="datetime1">
              <a:rPr lang="ru-RU" smtClean="0"/>
              <a:pPr>
                <a:defRPr/>
              </a:pPr>
              <a:t>04.09.2014</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9EFBBE11-D944-44DE-969A-0685C1D2A54F}"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372263DE-1672-44CB-B284-D3B6F36585B2}" type="datetime1">
              <a:rPr lang="ru-RU" smtClean="0"/>
              <a:pPr>
                <a:defRPr/>
              </a:pPr>
              <a:t>04.09.2014</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7EBD6759-7705-48FC-BE28-1EB3C2369F46}"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372309AC-F60D-4AEA-BAED-D7133A39604C}" type="datetime1">
              <a:rPr lang="ru-RU" smtClean="0"/>
              <a:pPr>
                <a:defRPr/>
              </a:pPr>
              <a:t>04.09.2014</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DBEF2A21-3EA8-426D-AC4B-20AD7C4C5379}"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343284BE-52CB-419F-A786-AEC391D42F09}" type="datetime1">
              <a:rPr lang="ru-RU" smtClean="0"/>
              <a:pPr>
                <a:defRPr/>
              </a:pPr>
              <a:t>04.09.2014</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3D1431AC-03AB-448F-836F-E7C33655EE09}"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4A2C274C-BEB1-4DE5-ACF7-448F871317F8}" type="datetime1">
              <a:rPr lang="ru-RU" smtClean="0"/>
              <a:pPr>
                <a:defRPr/>
              </a:pPr>
              <a:t>04.09.2014</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D2A34703-C17A-4EF4-986E-C94B4EFDDCE8}"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375D249F-C730-4488-9A5E-A382CD2D4CFF}" type="datetime1">
              <a:rPr lang="ru-RU" smtClean="0"/>
              <a:pPr>
                <a:defRPr/>
              </a:pPr>
              <a:t>04.09.2014</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7C60D036-9AEF-4702-870D-9469202906AC}"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B050AA4-C938-4CBE-9B99-8459189F845F}" type="datetime1">
              <a:rPr lang="ru-RU" smtClean="0"/>
              <a:pPr>
                <a:defRPr/>
              </a:pPr>
              <a:t>04.09.2014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770237B-DC45-4749-91D7-F05A919A0AF8}"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 id="2147484178" r:id="rId13"/>
    <p:sldLayoutId id="2147484179" r:id="rId14"/>
    <p:sldLayoutId id="2147484180" r:id="rId15"/>
    <p:sldLayoutId id="2147484181" r:id="rId16"/>
    <p:sldLayoutId id="2147484182" r:id="rId17"/>
    <p:sldLayoutId id="2147484183"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8.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8.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hyperlink" Target="http://www.shkola591.ucoz.ru/" TargetMode="External"/><Relationship Id="rId4" Type="http://schemas.openxmlformats.org/officeDocument/2006/relationships/hyperlink" Target="http://www.school688.ru/nasha-novaya-shkola/elektronnyj-dnevnik.html"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3D1431AC-03AB-448F-836F-E7C33655EE09}" type="slidenum">
              <a:rPr lang="ru-RU" smtClean="0"/>
              <a:pPr>
                <a:defRPr/>
              </a:pPr>
              <a:t>1</a:t>
            </a:fld>
            <a:endParaRPr lang="ru-RU" dirty="0"/>
          </a:p>
        </p:txBody>
      </p:sp>
      <p:sp>
        <p:nvSpPr>
          <p:cNvPr id="4098" name="Title 1"/>
          <p:cNvSpPr>
            <a:spLocks noGrp="1"/>
          </p:cNvSpPr>
          <p:nvPr>
            <p:ph type="ctrTitle" idx="4294967295"/>
          </p:nvPr>
        </p:nvSpPr>
        <p:spPr>
          <a:xfrm>
            <a:off x="0" y="1268413"/>
            <a:ext cx="7772400" cy="2332037"/>
          </a:xfrm>
        </p:spPr>
        <p:txBody>
          <a:bodyPr anchor="ctr">
            <a:noAutofit/>
          </a:bodyPr>
          <a:lstStyle/>
          <a:p>
            <a:pPr algn="ctr" eaLnBrk="1" hangingPunct="1"/>
            <a:r>
              <a:rPr lang="ru-RU" sz="4800" b="1" i="1" dirty="0" smtClean="0">
                <a:solidFill>
                  <a:srgbClr val="7030A0"/>
                </a:solidFill>
                <a:latin typeface="Times New Roman" pitchFamily="18" charset="0"/>
                <a:cs typeface="Times New Roman" pitchFamily="18" charset="0"/>
              </a:rPr>
              <a:t>ПУБЛИЧНЫЙ ДОКЛАД</a:t>
            </a:r>
            <a:br>
              <a:rPr lang="ru-RU" sz="4800" b="1" i="1" dirty="0" smtClean="0">
                <a:solidFill>
                  <a:srgbClr val="7030A0"/>
                </a:solidFill>
                <a:latin typeface="Times New Roman" pitchFamily="18" charset="0"/>
                <a:cs typeface="Times New Roman" pitchFamily="18" charset="0"/>
              </a:rPr>
            </a:br>
            <a:r>
              <a:rPr lang="ru-RU" sz="4800" b="1" i="1" dirty="0" smtClean="0">
                <a:solidFill>
                  <a:srgbClr val="7030A0"/>
                </a:solidFill>
                <a:latin typeface="Times New Roman" pitchFamily="18" charset="0"/>
                <a:cs typeface="Times New Roman" pitchFamily="18" charset="0"/>
              </a:rPr>
              <a:t>ГБОУ СОШ № 591</a:t>
            </a:r>
            <a:r>
              <a:rPr lang="ru-RU" sz="4800" b="1" dirty="0" smtClean="0">
                <a:latin typeface="Times New Roman" pitchFamily="18" charset="0"/>
                <a:cs typeface="Times New Roman" pitchFamily="18" charset="0"/>
              </a:rPr>
              <a:t/>
            </a:r>
            <a:br>
              <a:rPr lang="ru-RU" sz="4800" b="1" dirty="0" smtClean="0">
                <a:latin typeface="Times New Roman" pitchFamily="18" charset="0"/>
                <a:cs typeface="Times New Roman" pitchFamily="18" charset="0"/>
              </a:rPr>
            </a:br>
            <a:endParaRPr lang="ru-RU" sz="4800" b="1" dirty="0" smtClean="0">
              <a:latin typeface="Times New Roman" pitchFamily="18" charset="0"/>
              <a:cs typeface="Times New Roman" pitchFamily="18" charset="0"/>
            </a:endParaRPr>
          </a:p>
        </p:txBody>
      </p:sp>
      <p:sp>
        <p:nvSpPr>
          <p:cNvPr id="4099" name="Subtitle 2"/>
          <p:cNvSpPr>
            <a:spLocks noGrp="1"/>
          </p:cNvSpPr>
          <p:nvPr>
            <p:ph type="subTitle" idx="4294967295"/>
          </p:nvPr>
        </p:nvSpPr>
        <p:spPr>
          <a:xfrm>
            <a:off x="0" y="3213100"/>
            <a:ext cx="6223000" cy="1649413"/>
          </a:xfrm>
        </p:spPr>
        <p:txBody>
          <a:bodyPr>
            <a:normAutofit/>
          </a:bodyPr>
          <a:lstStyle/>
          <a:p>
            <a:pPr marL="0" indent="0" algn="ctr" eaLnBrk="1" hangingPunct="1">
              <a:buFont typeface="Wingdings" pitchFamily="2" charset="2"/>
              <a:buNone/>
            </a:pPr>
            <a:r>
              <a:rPr lang="ru-RU" sz="1400" b="1" dirty="0" smtClean="0">
                <a:latin typeface="Times New Roman" pitchFamily="18" charset="0"/>
                <a:cs typeface="Times New Roman" pitchFamily="18" charset="0"/>
              </a:rPr>
              <a:t>Невского района Санкт-Петербурга</a:t>
            </a:r>
          </a:p>
        </p:txBody>
      </p:sp>
      <p:pic>
        <p:nvPicPr>
          <p:cNvPr id="83969" name="Picture 1" descr="E:\работа\КОНКУРС ПЕД. достиж\ГОУ СОШ 591 герб.JPG"/>
          <p:cNvPicPr>
            <a:picLocks noChangeAspect="1" noChangeArrowheads="1"/>
          </p:cNvPicPr>
          <p:nvPr/>
        </p:nvPicPr>
        <p:blipFill>
          <a:blip r:embed="rId2" cstate="screen"/>
          <a:srcRect/>
          <a:stretch>
            <a:fillRect/>
          </a:stretch>
        </p:blipFill>
        <p:spPr bwMode="auto">
          <a:xfrm>
            <a:off x="5868144" y="3055237"/>
            <a:ext cx="2599160" cy="3802763"/>
          </a:xfrm>
          <a:prstGeom prst="rect">
            <a:avLst/>
          </a:prstGeom>
          <a:ln>
            <a:noFill/>
          </a:ln>
          <a:effectLst>
            <a:softEdge rad="317500"/>
          </a:effectLst>
        </p:spPr>
      </p:pic>
      <p:sp>
        <p:nvSpPr>
          <p:cNvPr id="6" name="TextBox 5"/>
          <p:cNvSpPr txBox="1"/>
          <p:nvPr/>
        </p:nvSpPr>
        <p:spPr>
          <a:xfrm>
            <a:off x="928662" y="5786454"/>
            <a:ext cx="4357718" cy="369332"/>
          </a:xfrm>
          <a:prstGeom prst="rect">
            <a:avLst/>
          </a:prstGeom>
          <a:noFill/>
        </p:spPr>
        <p:txBody>
          <a:bodyPr wrap="square" rtlCol="0">
            <a:spAutoFit/>
          </a:bodyPr>
          <a:lstStyle/>
          <a:p>
            <a:r>
              <a:rPr lang="ru-RU" dirty="0" smtClean="0">
                <a:latin typeface="Times New Roman" pitchFamily="18" charset="0"/>
                <a:ea typeface="Tahoma" pitchFamily="34" charset="0"/>
                <a:cs typeface="Times New Roman" pitchFamily="18" charset="0"/>
              </a:rPr>
              <a:t>2013-2014 учебный год</a:t>
            </a:r>
            <a:endParaRPr lang="ru-RU" dirty="0">
              <a:latin typeface="Times New Roman" pitchFamily="18" charset="0"/>
              <a:ea typeface="Tahom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8575675" cy="1520825"/>
          </a:xfrm>
        </p:spPr>
        <p:txBody>
          <a:bodyPr>
            <a:normAutofit/>
          </a:bodyPr>
          <a:lstStyle/>
          <a:p>
            <a:pPr algn="ctr" eaLnBrk="1" hangingPunct="1"/>
            <a:r>
              <a:rPr lang="ru-RU" sz="2400" b="1" i="1" dirty="0" smtClean="0">
                <a:solidFill>
                  <a:schemeClr val="tx1"/>
                </a:solidFill>
                <a:latin typeface="Times New Roman" pitchFamily="18" charset="0"/>
                <a:cs typeface="Times New Roman" pitchFamily="18" charset="0"/>
              </a:rPr>
              <a:t>Формы обеспечения государственно-общественного характера управления</a:t>
            </a:r>
          </a:p>
        </p:txBody>
      </p:sp>
      <p:sp>
        <p:nvSpPr>
          <p:cNvPr id="11267" name="Rectangle 3"/>
          <p:cNvSpPr>
            <a:spLocks noGrp="1" noChangeArrowheads="1"/>
          </p:cNvSpPr>
          <p:nvPr>
            <p:ph type="body" sz="half" idx="1"/>
          </p:nvPr>
        </p:nvSpPr>
        <p:spPr>
          <a:xfrm>
            <a:off x="1571604" y="2500306"/>
            <a:ext cx="2919434" cy="3519494"/>
          </a:xfrm>
        </p:spPr>
        <p:txBody>
          <a:bodyPr/>
          <a:lstStyle/>
          <a:p>
            <a:pPr eaLnBrk="1" hangingPunct="1">
              <a:buFont typeface="Wingdings" pitchFamily="2" charset="2"/>
              <a:buNone/>
            </a:pPr>
            <a:endParaRPr lang="ru-RU" sz="2500" b="1" dirty="0" smtClean="0"/>
          </a:p>
          <a:p>
            <a:pPr eaLnBrk="1" hangingPunct="1">
              <a:buFont typeface="Wingdings" pitchFamily="2" charset="2"/>
              <a:buNone/>
            </a:pPr>
            <a:endParaRPr lang="ru-RU" sz="2500" b="1" dirty="0" smtClean="0"/>
          </a:p>
          <a:p>
            <a:pPr eaLnBrk="1" hangingPunct="1">
              <a:buFont typeface="Wingdings" pitchFamily="2" charset="2"/>
              <a:buNone/>
            </a:pPr>
            <a:endParaRPr lang="ru-RU" sz="2500" b="1" dirty="0" smtClean="0"/>
          </a:p>
          <a:p>
            <a:pPr eaLnBrk="1" hangingPunct="1">
              <a:buFont typeface="Wingdings" pitchFamily="2" charset="2"/>
              <a:buNone/>
            </a:pPr>
            <a:endParaRPr lang="ru-RU" sz="2500" b="1" dirty="0" smtClean="0"/>
          </a:p>
          <a:p>
            <a:pPr eaLnBrk="1" hangingPunct="1">
              <a:buFont typeface="Wingdings" pitchFamily="2" charset="2"/>
              <a:buNone/>
            </a:pPr>
            <a:endParaRPr lang="ru-RU" sz="2500" b="1" dirty="0" smtClean="0"/>
          </a:p>
        </p:txBody>
      </p:sp>
      <p:sp>
        <p:nvSpPr>
          <p:cNvPr id="48" name="Номер слайда 47"/>
          <p:cNvSpPr>
            <a:spLocks noGrp="1"/>
          </p:cNvSpPr>
          <p:nvPr>
            <p:ph type="sldNum" sz="quarter" idx="12"/>
          </p:nvPr>
        </p:nvSpPr>
        <p:spPr/>
        <p:txBody>
          <a:bodyPr/>
          <a:lstStyle/>
          <a:p>
            <a:pPr>
              <a:defRPr/>
            </a:pPr>
            <a:fld id="{CB02178D-6F38-451D-95DF-44D080F83C66}" type="slidenum">
              <a:rPr lang="ru-RU" smtClean="0"/>
              <a:pPr>
                <a:defRPr/>
              </a:pPr>
              <a:t>10</a:t>
            </a:fld>
            <a:endParaRPr lang="ru-RU"/>
          </a:p>
        </p:txBody>
      </p:sp>
      <p:grpSp>
        <p:nvGrpSpPr>
          <p:cNvPr id="11268" name="Organization Chart 36"/>
          <p:cNvGrpSpPr>
            <a:grpSpLocks noChangeAspect="1"/>
          </p:cNvGrpSpPr>
          <p:nvPr/>
        </p:nvGrpSpPr>
        <p:grpSpPr bwMode="auto">
          <a:xfrm>
            <a:off x="285720" y="1142984"/>
            <a:ext cx="8502291" cy="3786214"/>
            <a:chOff x="2914" y="1081"/>
            <a:chExt cx="1171" cy="2550"/>
          </a:xfrm>
        </p:grpSpPr>
        <p:cxnSp>
          <p:nvCxnSpPr>
            <p:cNvPr id="11269" name="_s20573"/>
            <p:cNvCxnSpPr>
              <a:cxnSpLocks noChangeShapeType="1"/>
              <a:stCxn id="29" idx="0"/>
              <a:endCxn id="26" idx="2"/>
            </p:cNvCxnSpPr>
            <p:nvPr/>
          </p:nvCxnSpPr>
          <p:spPr bwMode="auto">
            <a:xfrm rot="16200000" flipV="1">
              <a:off x="2774" y="2896"/>
              <a:ext cx="647" cy="1"/>
            </a:xfrm>
            <a:prstGeom prst="bentConnector3">
              <a:avLst>
                <a:gd name="adj1" fmla="val 50000"/>
              </a:avLst>
            </a:prstGeom>
            <a:ln>
              <a:headEnd/>
              <a:tailEnd/>
            </a:ln>
          </p:spPr>
          <p:style>
            <a:lnRef idx="2">
              <a:schemeClr val="accent1"/>
            </a:lnRef>
            <a:fillRef idx="0">
              <a:schemeClr val="accent1"/>
            </a:fillRef>
            <a:effectRef idx="1">
              <a:schemeClr val="accent1"/>
            </a:effectRef>
            <a:fontRef idx="minor">
              <a:schemeClr val="tx1"/>
            </a:fontRef>
          </p:style>
        </p:cxnSp>
        <p:cxnSp>
          <p:nvCxnSpPr>
            <p:cNvPr id="11270" name="_s20571"/>
            <p:cNvCxnSpPr>
              <a:cxnSpLocks noChangeShapeType="1"/>
              <a:stCxn id="28" idx="1"/>
              <a:endCxn id="26" idx="2"/>
            </p:cNvCxnSpPr>
            <p:nvPr/>
          </p:nvCxnSpPr>
          <p:spPr bwMode="auto">
            <a:xfrm rot="10800000">
              <a:off x="3096" y="2573"/>
              <a:ext cx="161" cy="224"/>
            </a:xfrm>
            <a:prstGeom prst="bentConnector2">
              <a:avLst/>
            </a:prstGeom>
            <a:ln>
              <a:headEnd/>
              <a:tailEnd/>
            </a:ln>
          </p:spPr>
          <p:style>
            <a:lnRef idx="2">
              <a:schemeClr val="accent1"/>
            </a:lnRef>
            <a:fillRef idx="0">
              <a:schemeClr val="accent1"/>
            </a:fillRef>
            <a:effectRef idx="1">
              <a:schemeClr val="accent1"/>
            </a:effectRef>
            <a:fontRef idx="minor">
              <a:schemeClr val="tx1"/>
            </a:fontRef>
          </p:style>
        </p:cxnSp>
        <p:cxnSp>
          <p:nvCxnSpPr>
            <p:cNvPr id="11272" name="_s20567"/>
            <p:cNvCxnSpPr>
              <a:cxnSpLocks noChangeShapeType="1"/>
              <a:stCxn id="26" idx="0"/>
              <a:endCxn id="25" idx="2"/>
            </p:cNvCxnSpPr>
            <p:nvPr/>
          </p:nvCxnSpPr>
          <p:spPr bwMode="auto">
            <a:xfrm rot="16200000" flipV="1">
              <a:off x="2919" y="1979"/>
              <a:ext cx="320" cy="35"/>
            </a:xfrm>
            <a:prstGeom prst="bentConnector3">
              <a:avLst>
                <a:gd name="adj1" fmla="val 50000"/>
              </a:avLst>
            </a:prstGeom>
            <a:ln>
              <a:headEnd/>
              <a:tailEnd/>
            </a:ln>
          </p:spPr>
          <p:style>
            <a:lnRef idx="2">
              <a:schemeClr val="accent1"/>
            </a:lnRef>
            <a:fillRef idx="0">
              <a:schemeClr val="accent1"/>
            </a:fillRef>
            <a:effectRef idx="1">
              <a:schemeClr val="accent1"/>
            </a:effectRef>
            <a:fontRef idx="minor">
              <a:schemeClr val="tx1"/>
            </a:fontRef>
          </p:style>
        </p:cxnSp>
        <p:cxnSp>
          <p:nvCxnSpPr>
            <p:cNvPr id="11273" name="_s20558"/>
            <p:cNvCxnSpPr>
              <a:cxnSpLocks noChangeShapeType="1"/>
              <a:endCxn id="18" idx="2"/>
            </p:cNvCxnSpPr>
            <p:nvPr/>
          </p:nvCxnSpPr>
          <p:spPr bwMode="auto">
            <a:xfrm flipV="1">
              <a:off x="2914" y="1370"/>
              <a:ext cx="186" cy="323"/>
            </a:xfrm>
            <a:prstGeom prst="bentConnector2">
              <a:avLst/>
            </a:prstGeom>
            <a:noFill/>
            <a:ln w="28575">
              <a:solidFill>
                <a:schemeClr val="bg2"/>
              </a:solidFill>
              <a:miter lim="800000"/>
              <a:headEnd/>
              <a:tailEnd/>
            </a:ln>
          </p:spPr>
        </p:cxnSp>
        <p:cxnSp>
          <p:nvCxnSpPr>
            <p:cNvPr id="11274" name="_s20556"/>
            <p:cNvCxnSpPr>
              <a:cxnSpLocks noChangeShapeType="1"/>
              <a:stCxn id="24" idx="1"/>
              <a:endCxn id="23" idx="2"/>
            </p:cNvCxnSpPr>
            <p:nvPr/>
          </p:nvCxnSpPr>
          <p:spPr bwMode="auto">
            <a:xfrm rot="10800000" flipH="1">
              <a:off x="3293" y="2021"/>
              <a:ext cx="136" cy="280"/>
            </a:xfrm>
            <a:prstGeom prst="bentConnector4">
              <a:avLst>
                <a:gd name="adj1" fmla="val -10907"/>
                <a:gd name="adj2" fmla="val 75569"/>
              </a:avLst>
            </a:prstGeom>
            <a:ln>
              <a:headEnd/>
              <a:tailEnd/>
            </a:ln>
          </p:spPr>
          <p:style>
            <a:lnRef idx="2">
              <a:schemeClr val="accent1"/>
            </a:lnRef>
            <a:fillRef idx="0">
              <a:schemeClr val="accent1"/>
            </a:fillRef>
            <a:effectRef idx="1">
              <a:schemeClr val="accent1"/>
            </a:effectRef>
            <a:fontRef idx="minor">
              <a:schemeClr val="tx1"/>
            </a:fontRef>
          </p:style>
        </p:cxnSp>
        <p:cxnSp>
          <p:nvCxnSpPr>
            <p:cNvPr id="11275" name="_s20554"/>
            <p:cNvCxnSpPr>
              <a:cxnSpLocks noChangeShapeType="1"/>
              <a:stCxn id="23" idx="0"/>
              <a:endCxn id="19" idx="2"/>
            </p:cNvCxnSpPr>
            <p:nvPr/>
          </p:nvCxnSpPr>
          <p:spPr bwMode="auto">
            <a:xfrm rot="5400000" flipH="1" flipV="1">
              <a:off x="3555" y="1484"/>
              <a:ext cx="123" cy="376"/>
            </a:xfrm>
            <a:prstGeom prst="bentConnector3">
              <a:avLst>
                <a:gd name="adj1" fmla="val 50000"/>
              </a:avLst>
            </a:prstGeom>
            <a:ln>
              <a:headEnd/>
              <a:tailEnd/>
            </a:ln>
          </p:spPr>
          <p:style>
            <a:lnRef idx="2">
              <a:schemeClr val="accent1"/>
            </a:lnRef>
            <a:fillRef idx="0">
              <a:schemeClr val="accent1"/>
            </a:fillRef>
            <a:effectRef idx="1">
              <a:schemeClr val="accent1"/>
            </a:effectRef>
            <a:fontRef idx="minor">
              <a:schemeClr val="tx1"/>
            </a:fontRef>
          </p:style>
        </p:cxnSp>
        <p:cxnSp>
          <p:nvCxnSpPr>
            <p:cNvPr id="11276" name="_s20552"/>
            <p:cNvCxnSpPr>
              <a:cxnSpLocks noChangeShapeType="1"/>
              <a:stCxn id="22" idx="1"/>
              <a:endCxn id="21" idx="2"/>
            </p:cNvCxnSpPr>
            <p:nvPr/>
          </p:nvCxnSpPr>
          <p:spPr bwMode="auto">
            <a:xfrm rot="10800000" flipH="1">
              <a:off x="3622" y="3153"/>
              <a:ext cx="227" cy="282"/>
            </a:xfrm>
            <a:prstGeom prst="bentConnector4">
              <a:avLst>
                <a:gd name="adj1" fmla="val -13900"/>
                <a:gd name="adj2" fmla="val 75532"/>
              </a:avLst>
            </a:prstGeom>
            <a:ln>
              <a:headEnd/>
              <a:tailEnd/>
            </a:ln>
          </p:spPr>
          <p:style>
            <a:lnRef idx="2">
              <a:schemeClr val="accent1"/>
            </a:lnRef>
            <a:fillRef idx="0">
              <a:schemeClr val="accent1"/>
            </a:fillRef>
            <a:effectRef idx="1">
              <a:schemeClr val="accent1"/>
            </a:effectRef>
            <a:fontRef idx="minor">
              <a:schemeClr val="tx1"/>
            </a:fontRef>
          </p:style>
        </p:cxnSp>
        <p:cxnSp>
          <p:nvCxnSpPr>
            <p:cNvPr id="11277" name="_s20550"/>
            <p:cNvCxnSpPr>
              <a:cxnSpLocks noChangeShapeType="1"/>
              <a:stCxn id="21" idx="1"/>
              <a:endCxn id="20" idx="2"/>
            </p:cNvCxnSpPr>
            <p:nvPr/>
          </p:nvCxnSpPr>
          <p:spPr bwMode="auto">
            <a:xfrm rot="10800000" flipH="1">
              <a:off x="3622" y="2669"/>
              <a:ext cx="217" cy="340"/>
            </a:xfrm>
            <a:prstGeom prst="bentConnector4">
              <a:avLst>
                <a:gd name="adj1" fmla="val -14518"/>
                <a:gd name="adj2" fmla="val 71176"/>
              </a:avLst>
            </a:prstGeom>
            <a:ln>
              <a:headEnd/>
              <a:tailEnd/>
            </a:ln>
          </p:spPr>
          <p:style>
            <a:lnRef idx="2">
              <a:schemeClr val="accent1"/>
            </a:lnRef>
            <a:fillRef idx="0">
              <a:schemeClr val="accent1"/>
            </a:fillRef>
            <a:effectRef idx="1">
              <a:schemeClr val="accent1"/>
            </a:effectRef>
            <a:fontRef idx="minor">
              <a:schemeClr val="tx1"/>
            </a:fontRef>
          </p:style>
        </p:cxnSp>
        <p:cxnSp>
          <p:nvCxnSpPr>
            <p:cNvPr id="11278" name="_s20542"/>
            <p:cNvCxnSpPr>
              <a:cxnSpLocks noChangeShapeType="1"/>
              <a:stCxn id="20" idx="0"/>
              <a:endCxn id="19" idx="2"/>
            </p:cNvCxnSpPr>
            <p:nvPr/>
          </p:nvCxnSpPr>
          <p:spPr bwMode="auto">
            <a:xfrm rot="16200000" flipV="1">
              <a:off x="3436" y="1978"/>
              <a:ext cx="771" cy="34"/>
            </a:xfrm>
            <a:prstGeom prst="bentConnector3">
              <a:avLst>
                <a:gd name="adj1" fmla="val 50000"/>
              </a:avLst>
            </a:prstGeom>
            <a:ln>
              <a:headEnd/>
              <a:tailEnd/>
            </a:ln>
          </p:spPr>
          <p:style>
            <a:lnRef idx="2">
              <a:schemeClr val="accent1"/>
            </a:lnRef>
            <a:fillRef idx="0">
              <a:schemeClr val="accent1"/>
            </a:fillRef>
            <a:effectRef idx="1">
              <a:schemeClr val="accent1"/>
            </a:effectRef>
            <a:fontRef idx="minor">
              <a:schemeClr val="tx1"/>
            </a:fontRef>
          </p:style>
        </p:cxnSp>
        <p:cxnSp>
          <p:nvCxnSpPr>
            <p:cNvPr id="11279" name="_s20521"/>
            <p:cNvCxnSpPr>
              <a:cxnSpLocks noChangeShapeType="1"/>
              <a:stCxn id="19" idx="1"/>
              <a:endCxn id="18" idx="3"/>
            </p:cNvCxnSpPr>
            <p:nvPr/>
          </p:nvCxnSpPr>
          <p:spPr bwMode="auto">
            <a:xfrm rot="10800000">
              <a:off x="3287" y="1226"/>
              <a:ext cx="237" cy="145"/>
            </a:xfrm>
            <a:prstGeom prst="bentConnector3">
              <a:avLst>
                <a:gd name="adj1" fmla="val 50000"/>
              </a:avLst>
            </a:prstGeom>
            <a:ln>
              <a:headEnd/>
              <a:tailEnd/>
            </a:ln>
          </p:spPr>
          <p:style>
            <a:lnRef idx="2">
              <a:schemeClr val="accent1"/>
            </a:lnRef>
            <a:fillRef idx="0">
              <a:schemeClr val="accent1"/>
            </a:fillRef>
            <a:effectRef idx="1">
              <a:schemeClr val="accent1"/>
            </a:effectRef>
            <a:fontRef idx="minor">
              <a:schemeClr val="tx1"/>
            </a:fontRef>
          </p:style>
        </p:cxnSp>
        <p:sp>
          <p:nvSpPr>
            <p:cNvPr id="18" name="_s20517"/>
            <p:cNvSpPr>
              <a:spLocks noChangeArrowheads="1"/>
            </p:cNvSpPr>
            <p:nvPr/>
          </p:nvSpPr>
          <p:spPr bwMode="auto">
            <a:xfrm>
              <a:off x="2914" y="1081"/>
              <a:ext cx="373" cy="289"/>
            </a:xfrm>
            <a:prstGeom prst="rect">
              <a:avLst/>
            </a:prstGeom>
            <a:gradFill rotWithShape="0">
              <a:gsLst>
                <a:gs pos="0">
                  <a:schemeClr val="accent1"/>
                </a:gs>
                <a:gs pos="100000">
                  <a:schemeClr val="bg1"/>
                </a:gs>
              </a:gsLst>
              <a:path path="rect">
                <a:fillToRect l="100000" b="100000"/>
              </a:path>
            </a:gradFill>
            <a:ln w="9525">
              <a:solidFill>
                <a:schemeClr val="hlink"/>
              </a:solidFill>
              <a:miter lim="800000"/>
              <a:headEnd/>
              <a:tailEnd/>
            </a:ln>
            <a:effectLst>
              <a:outerShdw dist="63500" dir="19387806" algn="ctr" rotWithShape="0">
                <a:schemeClr val="hlink"/>
              </a:outerShdw>
            </a:effectLst>
          </p:spPr>
          <p:txBody>
            <a:bodyPr wrap="none" lIns="0" tIns="0" rIns="0" bIns="0" anchor="ctr"/>
            <a:lstStyle/>
            <a:p>
              <a:pPr algn="ctr">
                <a:defRPr/>
              </a:pPr>
              <a:r>
                <a:rPr lang="ru-RU" sz="1500"/>
                <a:t>Директор</a:t>
              </a:r>
            </a:p>
          </p:txBody>
        </p:sp>
        <p:sp>
          <p:nvSpPr>
            <p:cNvPr id="19" name="_s20518"/>
            <p:cNvSpPr>
              <a:spLocks noChangeArrowheads="1"/>
            </p:cNvSpPr>
            <p:nvPr/>
          </p:nvSpPr>
          <p:spPr bwMode="auto">
            <a:xfrm>
              <a:off x="3524" y="1131"/>
              <a:ext cx="561" cy="479"/>
            </a:xfrm>
            <a:prstGeom prst="rect">
              <a:avLst/>
            </a:prstGeom>
            <a:gradFill rotWithShape="0">
              <a:gsLst>
                <a:gs pos="0">
                  <a:schemeClr val="accent1"/>
                </a:gs>
                <a:gs pos="100000">
                  <a:schemeClr val="bg1"/>
                </a:gs>
              </a:gsLst>
              <a:path path="rect">
                <a:fillToRect l="100000" b="100000"/>
              </a:path>
            </a:gradFill>
            <a:ln w="9525">
              <a:solidFill>
                <a:schemeClr val="folHlink"/>
              </a:solidFill>
              <a:miter lim="800000"/>
              <a:headEnd/>
              <a:tailEnd/>
            </a:ln>
            <a:effectLst>
              <a:outerShdw dist="63500" dir="19387806" algn="ctr" rotWithShape="0">
                <a:schemeClr val="folHlink"/>
              </a:outerShdw>
            </a:effectLst>
          </p:spPr>
          <p:txBody>
            <a:bodyPr wrap="none" lIns="0" tIns="0" rIns="0" bIns="0" anchor="ctr"/>
            <a:lstStyle/>
            <a:p>
              <a:pPr>
                <a:defRPr/>
              </a:pPr>
              <a:r>
                <a:rPr lang="ru-RU" sz="1200" b="1" dirty="0"/>
                <a:t>Совет образовательного учреждения</a:t>
              </a:r>
            </a:p>
            <a:p>
              <a:pPr>
                <a:defRPr/>
              </a:pPr>
              <a:r>
                <a:rPr lang="ru-RU" sz="1200" b="1" dirty="0"/>
                <a:t>Педагогический совет</a:t>
              </a:r>
            </a:p>
            <a:p>
              <a:pPr>
                <a:defRPr/>
              </a:pPr>
              <a:r>
                <a:rPr lang="ru-RU" sz="1200" b="1" dirty="0"/>
                <a:t>Общешкольная родительская конференция</a:t>
              </a:r>
            </a:p>
          </p:txBody>
        </p:sp>
        <p:sp>
          <p:nvSpPr>
            <p:cNvPr id="20" name="_s20541"/>
            <p:cNvSpPr>
              <a:spLocks noChangeArrowheads="1"/>
            </p:cNvSpPr>
            <p:nvPr/>
          </p:nvSpPr>
          <p:spPr bwMode="auto">
            <a:xfrm>
              <a:off x="3613" y="2381"/>
              <a:ext cx="453" cy="288"/>
            </a:xfrm>
            <a:prstGeom prst="rect">
              <a:avLst/>
            </a:prstGeom>
            <a:gradFill rotWithShape="0">
              <a:gsLst>
                <a:gs pos="0">
                  <a:schemeClr val="bg1"/>
                </a:gs>
                <a:gs pos="100000">
                  <a:schemeClr val="bg1"/>
                </a:gs>
              </a:gsLst>
              <a:path path="rect">
                <a:fillToRect l="100000" b="100000"/>
              </a:path>
            </a:gradFill>
            <a:ln w="9525">
              <a:solidFill>
                <a:schemeClr val="tx1"/>
              </a:solidFill>
              <a:miter lim="800000"/>
              <a:headEnd/>
              <a:tailEnd/>
            </a:ln>
            <a:effectLst>
              <a:outerShdw dist="63500" dir="19387806" algn="ctr" rotWithShape="0">
                <a:schemeClr val="accent1"/>
              </a:outerShdw>
            </a:effectLst>
          </p:spPr>
          <p:txBody>
            <a:bodyPr wrap="none" lIns="0" tIns="0" rIns="0" bIns="0" anchor="ctr"/>
            <a:lstStyle/>
            <a:p>
              <a:pPr algn="ctr">
                <a:defRPr/>
              </a:pPr>
              <a:r>
                <a:rPr lang="ru-RU" sz="1200" dirty="0"/>
                <a:t>Общешкольные родительские собрания</a:t>
              </a:r>
            </a:p>
          </p:txBody>
        </p:sp>
        <p:sp>
          <p:nvSpPr>
            <p:cNvPr id="21" name="_s20549"/>
            <p:cNvSpPr>
              <a:spLocks noChangeArrowheads="1"/>
            </p:cNvSpPr>
            <p:nvPr/>
          </p:nvSpPr>
          <p:spPr bwMode="auto">
            <a:xfrm>
              <a:off x="3622" y="2865"/>
              <a:ext cx="453" cy="288"/>
            </a:xfrm>
            <a:prstGeom prst="rect">
              <a:avLst/>
            </a:prstGeom>
            <a:gradFill rotWithShape="0">
              <a:gsLst>
                <a:gs pos="0">
                  <a:schemeClr val="bg1"/>
                </a:gs>
                <a:gs pos="100000">
                  <a:schemeClr val="bg1"/>
                </a:gs>
              </a:gsLst>
              <a:path path="rect">
                <a:fillToRect l="100000" b="100000"/>
              </a:path>
            </a:gradFill>
            <a:ln w="9525">
              <a:solidFill>
                <a:schemeClr val="tx1"/>
              </a:solidFill>
              <a:miter lim="800000"/>
              <a:headEnd/>
              <a:tailEnd/>
            </a:ln>
            <a:effectLst>
              <a:outerShdw dist="63500" dir="19387806" algn="ctr" rotWithShape="0">
                <a:schemeClr val="accent1"/>
              </a:outerShdw>
            </a:effectLst>
          </p:spPr>
          <p:txBody>
            <a:bodyPr wrap="none" lIns="0" tIns="0" rIns="0" bIns="0" anchor="ctr"/>
            <a:lstStyle/>
            <a:p>
              <a:pPr algn="ctr">
                <a:defRPr/>
              </a:pPr>
              <a:r>
                <a:rPr lang="ru-RU" sz="1200" dirty="0"/>
                <a:t>Председатели родительских комитетов</a:t>
              </a:r>
            </a:p>
          </p:txBody>
        </p:sp>
        <p:sp>
          <p:nvSpPr>
            <p:cNvPr id="22" name="_s20551"/>
            <p:cNvSpPr>
              <a:spLocks noChangeArrowheads="1"/>
            </p:cNvSpPr>
            <p:nvPr/>
          </p:nvSpPr>
          <p:spPr bwMode="auto">
            <a:xfrm>
              <a:off x="3622" y="3291"/>
              <a:ext cx="426" cy="288"/>
            </a:xfrm>
            <a:prstGeom prst="rect">
              <a:avLst/>
            </a:prstGeom>
            <a:gradFill rotWithShape="0">
              <a:gsLst>
                <a:gs pos="0">
                  <a:schemeClr val="accent1"/>
                </a:gs>
                <a:gs pos="100000">
                  <a:schemeClr val="bg1"/>
                </a:gs>
              </a:gsLst>
              <a:path path="rect">
                <a:fillToRect l="100000" b="100000"/>
              </a:path>
            </a:gradFill>
            <a:ln w="9525">
              <a:solidFill>
                <a:schemeClr val="hlink"/>
              </a:solidFill>
              <a:miter lim="800000"/>
              <a:headEnd/>
              <a:tailEnd/>
            </a:ln>
            <a:effectLst>
              <a:outerShdw dist="63500" dir="19387806" algn="ctr" rotWithShape="0">
                <a:schemeClr val="hlink"/>
              </a:outerShdw>
            </a:effectLst>
          </p:spPr>
          <p:txBody>
            <a:bodyPr wrap="none" lIns="0" tIns="0" rIns="0" bIns="0" anchor="ctr"/>
            <a:lstStyle/>
            <a:p>
              <a:pPr algn="ctr">
                <a:defRPr/>
              </a:pPr>
              <a:r>
                <a:rPr lang="ru-RU" sz="1200"/>
                <a:t>Родительские собрания в классах</a:t>
              </a:r>
            </a:p>
          </p:txBody>
        </p:sp>
        <p:sp>
          <p:nvSpPr>
            <p:cNvPr id="23" name="_s20553"/>
            <p:cNvSpPr>
              <a:spLocks noChangeArrowheads="1"/>
            </p:cNvSpPr>
            <p:nvPr/>
          </p:nvSpPr>
          <p:spPr bwMode="auto">
            <a:xfrm>
              <a:off x="3284" y="1733"/>
              <a:ext cx="289" cy="288"/>
            </a:xfrm>
            <a:prstGeom prst="rect">
              <a:avLst/>
            </a:prstGeom>
            <a:gradFill rotWithShape="0">
              <a:gsLst>
                <a:gs pos="0">
                  <a:schemeClr val="bg1"/>
                </a:gs>
                <a:gs pos="100000">
                  <a:schemeClr val="bg1"/>
                </a:gs>
              </a:gsLst>
              <a:path path="rect">
                <a:fillToRect l="100000" b="100000"/>
              </a:path>
            </a:gradFill>
            <a:ln w="9525">
              <a:solidFill>
                <a:schemeClr val="tx1"/>
              </a:solidFill>
              <a:miter lim="800000"/>
              <a:headEnd/>
              <a:tailEnd/>
            </a:ln>
            <a:effectLst>
              <a:outerShdw dist="63500" dir="19387806" algn="ctr" rotWithShape="0">
                <a:schemeClr val="accent1"/>
              </a:outerShdw>
            </a:effectLst>
          </p:spPr>
          <p:txBody>
            <a:bodyPr wrap="none" lIns="0" tIns="0" rIns="0" bIns="0" anchor="ctr"/>
            <a:lstStyle/>
            <a:p>
              <a:pPr algn="ctr">
                <a:defRPr/>
              </a:pPr>
              <a:r>
                <a:rPr lang="ru-RU" sz="1200"/>
                <a:t>Совет старшеклассников</a:t>
              </a:r>
            </a:p>
          </p:txBody>
        </p:sp>
        <p:sp>
          <p:nvSpPr>
            <p:cNvPr id="24" name="_s20555"/>
            <p:cNvSpPr>
              <a:spLocks noChangeArrowheads="1"/>
            </p:cNvSpPr>
            <p:nvPr/>
          </p:nvSpPr>
          <p:spPr bwMode="auto">
            <a:xfrm>
              <a:off x="3293" y="2157"/>
              <a:ext cx="289" cy="287"/>
            </a:xfrm>
            <a:prstGeom prst="rect">
              <a:avLst/>
            </a:prstGeom>
            <a:gradFill rotWithShape="0">
              <a:gsLst>
                <a:gs pos="0">
                  <a:schemeClr val="bg1"/>
                </a:gs>
                <a:gs pos="100000">
                  <a:schemeClr val="bg1"/>
                </a:gs>
              </a:gsLst>
              <a:path path="rect">
                <a:fillToRect l="100000" b="100000"/>
              </a:path>
            </a:gradFill>
            <a:ln w="9525">
              <a:solidFill>
                <a:schemeClr val="tx1"/>
              </a:solidFill>
              <a:miter lim="800000"/>
              <a:headEnd/>
              <a:tailEnd/>
            </a:ln>
            <a:effectLst>
              <a:outerShdw dist="63500" dir="19387806" algn="ctr" rotWithShape="0">
                <a:schemeClr val="accent1"/>
              </a:outerShdw>
            </a:effectLst>
          </p:spPr>
          <p:txBody>
            <a:bodyPr wrap="none" lIns="0" tIns="0" rIns="0" bIns="0" anchor="ctr"/>
            <a:lstStyle/>
            <a:p>
              <a:pPr algn="ctr">
                <a:defRPr/>
              </a:pPr>
              <a:r>
                <a:rPr lang="ru-RU" sz="1200"/>
                <a:t>ДОО</a:t>
              </a:r>
            </a:p>
            <a:p>
              <a:pPr algn="ctr">
                <a:defRPr/>
              </a:pPr>
              <a:r>
                <a:rPr lang="ru-RU" sz="1200"/>
                <a:t>Сентябрята</a:t>
              </a:r>
            </a:p>
          </p:txBody>
        </p:sp>
        <p:sp>
          <p:nvSpPr>
            <p:cNvPr id="25" name="_s20557"/>
            <p:cNvSpPr>
              <a:spLocks noChangeArrowheads="1"/>
            </p:cNvSpPr>
            <p:nvPr/>
          </p:nvSpPr>
          <p:spPr bwMode="auto">
            <a:xfrm>
              <a:off x="2914" y="1550"/>
              <a:ext cx="294" cy="287"/>
            </a:xfrm>
            <a:prstGeom prst="rect">
              <a:avLst/>
            </a:prstGeom>
            <a:gradFill rotWithShape="0">
              <a:gsLst>
                <a:gs pos="0">
                  <a:schemeClr val="accent1"/>
                </a:gs>
                <a:gs pos="100000">
                  <a:schemeClr val="bg1"/>
                </a:gs>
              </a:gsLst>
              <a:path path="rect">
                <a:fillToRect l="100000" b="100000"/>
              </a:path>
            </a:gradFill>
            <a:ln w="9525">
              <a:solidFill>
                <a:schemeClr val="folHlink"/>
              </a:solidFill>
              <a:miter lim="800000"/>
              <a:headEnd/>
              <a:tailEnd/>
            </a:ln>
            <a:effectLst>
              <a:outerShdw dist="63500" dir="19387806" algn="ctr" rotWithShape="0">
                <a:schemeClr val="folHlink"/>
              </a:outerShdw>
            </a:effectLst>
          </p:spPr>
          <p:txBody>
            <a:bodyPr wrap="none" lIns="0" tIns="0" rIns="0" bIns="0" anchor="ctr"/>
            <a:lstStyle/>
            <a:p>
              <a:pPr algn="ctr">
                <a:defRPr/>
              </a:pPr>
              <a:r>
                <a:rPr lang="ru-RU" sz="1000"/>
                <a:t>Совещания при директоре</a:t>
              </a:r>
            </a:p>
          </p:txBody>
        </p:sp>
        <p:sp>
          <p:nvSpPr>
            <p:cNvPr id="26" name="_s20566"/>
            <p:cNvSpPr>
              <a:spLocks noChangeArrowheads="1"/>
            </p:cNvSpPr>
            <p:nvPr/>
          </p:nvSpPr>
          <p:spPr bwMode="auto">
            <a:xfrm>
              <a:off x="2944" y="2157"/>
              <a:ext cx="305" cy="416"/>
            </a:xfrm>
            <a:prstGeom prst="rect">
              <a:avLst/>
            </a:prstGeom>
            <a:gradFill rotWithShape="0">
              <a:gsLst>
                <a:gs pos="0">
                  <a:schemeClr val="bg1"/>
                </a:gs>
                <a:gs pos="100000">
                  <a:schemeClr val="bg1"/>
                </a:gs>
              </a:gsLst>
              <a:path path="rect">
                <a:fillToRect l="100000" b="100000"/>
              </a:path>
            </a:gradFill>
            <a:ln w="9525">
              <a:solidFill>
                <a:schemeClr val="tx1"/>
              </a:solidFill>
              <a:miter lim="800000"/>
              <a:headEnd/>
              <a:tailEnd/>
            </a:ln>
            <a:effectLst>
              <a:outerShdw dist="63500" dir="19387806" algn="ctr" rotWithShape="0">
                <a:schemeClr val="accent1"/>
              </a:outerShdw>
            </a:effectLst>
          </p:spPr>
          <p:txBody>
            <a:bodyPr wrap="none" lIns="0" tIns="0" rIns="0" bIns="0" anchor="ctr"/>
            <a:lstStyle/>
            <a:p>
              <a:pPr algn="ctr">
                <a:defRPr/>
              </a:pPr>
              <a:r>
                <a:rPr lang="ru-RU" sz="1200" dirty="0"/>
                <a:t>Административные </a:t>
              </a:r>
            </a:p>
            <a:p>
              <a:pPr algn="ctr">
                <a:defRPr/>
              </a:pPr>
              <a:r>
                <a:rPr lang="ru-RU" sz="1200" dirty="0"/>
                <a:t>и производственные </a:t>
              </a:r>
            </a:p>
            <a:p>
              <a:pPr algn="ctr">
                <a:defRPr/>
              </a:pPr>
              <a:r>
                <a:rPr lang="ru-RU" sz="1200" dirty="0"/>
                <a:t>совещания</a:t>
              </a:r>
            </a:p>
          </p:txBody>
        </p:sp>
        <p:sp>
          <p:nvSpPr>
            <p:cNvPr id="28" name="_s20570"/>
            <p:cNvSpPr>
              <a:spLocks noChangeArrowheads="1"/>
            </p:cNvSpPr>
            <p:nvPr/>
          </p:nvSpPr>
          <p:spPr bwMode="auto">
            <a:xfrm>
              <a:off x="3257" y="2653"/>
              <a:ext cx="294" cy="287"/>
            </a:xfrm>
            <a:prstGeom prst="rect">
              <a:avLst/>
            </a:prstGeom>
            <a:gradFill rotWithShape="0">
              <a:gsLst>
                <a:gs pos="0">
                  <a:schemeClr val="bg1"/>
                </a:gs>
                <a:gs pos="100000">
                  <a:schemeClr val="bg1"/>
                </a:gs>
              </a:gsLst>
              <a:path path="rect">
                <a:fillToRect l="100000" b="100000"/>
              </a:path>
            </a:gradFill>
            <a:ln w="9525">
              <a:solidFill>
                <a:schemeClr val="tx1"/>
              </a:solidFill>
              <a:miter lim="800000"/>
              <a:headEnd/>
              <a:tailEnd/>
            </a:ln>
            <a:effectLst>
              <a:outerShdw dist="63500" dir="19387806" algn="ctr" rotWithShape="0">
                <a:schemeClr val="accent1"/>
              </a:outerShdw>
            </a:effectLst>
          </p:spPr>
          <p:txBody>
            <a:bodyPr wrap="none" lIns="0" tIns="0" rIns="0" bIns="0" anchor="ctr"/>
            <a:lstStyle/>
            <a:p>
              <a:pPr algn="ctr">
                <a:defRPr/>
              </a:pPr>
              <a:r>
                <a:rPr lang="ru-RU" sz="1200"/>
                <a:t>Методические </a:t>
              </a:r>
            </a:p>
            <a:p>
              <a:pPr algn="ctr">
                <a:defRPr/>
              </a:pPr>
              <a:r>
                <a:rPr lang="ru-RU" sz="1200"/>
                <a:t>объединения</a:t>
              </a:r>
            </a:p>
          </p:txBody>
        </p:sp>
        <p:sp>
          <p:nvSpPr>
            <p:cNvPr id="29" name="_s20572"/>
            <p:cNvSpPr>
              <a:spLocks noChangeArrowheads="1"/>
            </p:cNvSpPr>
            <p:nvPr/>
          </p:nvSpPr>
          <p:spPr bwMode="auto">
            <a:xfrm>
              <a:off x="2946" y="3220"/>
              <a:ext cx="303" cy="411"/>
            </a:xfrm>
            <a:prstGeom prst="rect">
              <a:avLst/>
            </a:prstGeom>
            <a:gradFill rotWithShape="0">
              <a:gsLst>
                <a:gs pos="0">
                  <a:schemeClr val="bg1"/>
                </a:gs>
                <a:gs pos="100000">
                  <a:schemeClr val="bg1"/>
                </a:gs>
              </a:gsLst>
              <a:path path="rect">
                <a:fillToRect l="100000" b="100000"/>
              </a:path>
            </a:gradFill>
            <a:ln w="9525">
              <a:solidFill>
                <a:schemeClr val="tx1"/>
              </a:solidFill>
              <a:miter lim="800000"/>
              <a:headEnd/>
              <a:tailEnd/>
            </a:ln>
            <a:effectLst>
              <a:outerShdw dist="63500" dir="19387806" algn="ctr" rotWithShape="0">
                <a:schemeClr val="accent1"/>
              </a:outerShdw>
            </a:effectLst>
          </p:spPr>
          <p:txBody>
            <a:bodyPr wrap="none" lIns="0" tIns="0" rIns="0" bIns="0" anchor="ctr"/>
            <a:lstStyle/>
            <a:p>
              <a:pPr algn="ctr">
                <a:defRPr/>
              </a:pPr>
              <a:r>
                <a:rPr lang="ru-RU" sz="1200" dirty="0"/>
                <a:t>Совещания </a:t>
              </a:r>
            </a:p>
            <a:p>
              <a:pPr algn="ctr">
                <a:defRPr/>
              </a:pPr>
              <a:r>
                <a:rPr lang="ru-RU" sz="1200" dirty="0"/>
                <a:t>заместителей </a:t>
              </a:r>
            </a:p>
            <a:p>
              <a:pPr algn="ctr">
                <a:defRPr/>
              </a:pPr>
              <a:r>
                <a:rPr lang="ru-RU" sz="1200" dirty="0"/>
                <a:t>директора</a:t>
              </a:r>
            </a:p>
          </p:txBody>
        </p:sp>
      </p:grpSp>
      <p:sp>
        <p:nvSpPr>
          <p:cNvPr id="30" name="Прямоугольник 29"/>
          <p:cNvSpPr/>
          <p:nvPr/>
        </p:nvSpPr>
        <p:spPr>
          <a:xfrm>
            <a:off x="0" y="5072074"/>
            <a:ext cx="9144000" cy="1569660"/>
          </a:xfrm>
          <a:prstGeom prst="rect">
            <a:avLst/>
          </a:prstGeom>
        </p:spPr>
        <p:txBody>
          <a:bodyPr wrap="square">
            <a:spAutoFit/>
          </a:bodyPr>
          <a:lstStyle/>
          <a:p>
            <a:pPr eaLnBrk="1" hangingPunct="1">
              <a:buFont typeface="Wingdings" pitchFamily="2" charset="2"/>
              <a:buNone/>
            </a:pPr>
            <a:r>
              <a:rPr lang="ru-RU" sz="1600" dirty="0" smtClean="0">
                <a:latin typeface="Times New Roman" pitchFamily="18" charset="0"/>
                <a:cs typeface="Times New Roman" pitchFamily="18" charset="0"/>
              </a:rPr>
              <a:t>Деятельность всех органов соуправления школы регламентируется локальными актами и зафиксирована в Уставе школы. Сформировалась управленческая команда единомышленников из числа руководителей и педагогов школы, родителей обучающихся, а также представителей общественности нашего микрорайона.</a:t>
            </a:r>
          </a:p>
          <a:p>
            <a:pPr eaLnBrk="1" hangingPunct="1">
              <a:buFont typeface="Wingdings" pitchFamily="2" charset="2"/>
              <a:buNone/>
            </a:pPr>
            <a:r>
              <a:rPr lang="ru-RU" sz="1600" dirty="0" smtClean="0">
                <a:latin typeface="Times New Roman" pitchFamily="18" charset="0"/>
                <a:cs typeface="Times New Roman" pitchFamily="18" charset="0"/>
              </a:rPr>
              <a:t>Родители как участники образовательного процессе включены в управление школьной жизнью через родительские комитеты классов и школы, родительские собрания.</a:t>
            </a:r>
            <a:endParaRPr lang="ru-RU" sz="1600" dirty="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28596" y="0"/>
            <a:ext cx="8229600" cy="654032"/>
          </a:xfrm>
        </p:spPr>
        <p:txBody>
          <a:bodyPr>
            <a:normAutofit/>
          </a:bodyPr>
          <a:lstStyle/>
          <a:p>
            <a:pPr algn="ctr" eaLnBrk="1" hangingPunct="1"/>
            <a:r>
              <a:rPr lang="ru-RU" sz="2400" i="1" dirty="0" smtClean="0">
                <a:latin typeface="Times New Roman" pitchFamily="18" charset="0"/>
                <a:cs typeface="Times New Roman" pitchFamily="18" charset="0"/>
              </a:rPr>
              <a:t>Перспективы и планы развития.</a:t>
            </a:r>
          </a:p>
        </p:txBody>
      </p:sp>
      <p:sp>
        <p:nvSpPr>
          <p:cNvPr id="69635" name="Rectangle 3"/>
          <p:cNvSpPr>
            <a:spLocks noGrp="1" noChangeArrowheads="1"/>
          </p:cNvSpPr>
          <p:nvPr>
            <p:ph idx="1"/>
          </p:nvPr>
        </p:nvSpPr>
        <p:spPr>
          <a:xfrm>
            <a:off x="142844" y="571480"/>
            <a:ext cx="8786874" cy="4267200"/>
          </a:xfrm>
        </p:spPr>
        <p:txBody>
          <a:bodyPr>
            <a:noAutofit/>
          </a:bodyPr>
          <a:lstStyle/>
          <a:p>
            <a:pPr algn="just" eaLnBrk="1" hangingPunct="1">
              <a:lnSpc>
                <a:spcPct val="80000"/>
              </a:lnSpc>
              <a:buNone/>
            </a:pPr>
            <a:r>
              <a:rPr lang="ru-RU" sz="1800" dirty="0" smtClean="0">
                <a:latin typeface="Times New Roman" pitchFamily="18" charset="0"/>
                <a:cs typeface="Times New Roman" pitchFamily="18" charset="0"/>
              </a:rPr>
              <a:t>		В 2011 году разработана новая программа развития ОУ, направленная в сторону открытой, комфортной, самостоятельной и здоровой школы.</a:t>
            </a:r>
          </a:p>
          <a:p>
            <a:pPr algn="just" eaLnBrk="1" hangingPunct="1">
              <a:lnSpc>
                <a:spcPct val="80000"/>
              </a:lnSpc>
              <a:buNone/>
            </a:pPr>
            <a:r>
              <a:rPr lang="ru-RU" sz="1800" dirty="0" smtClean="0">
                <a:latin typeface="Times New Roman" pitchFamily="18" charset="0"/>
                <a:cs typeface="Times New Roman" pitchFamily="18" charset="0"/>
              </a:rPr>
              <a:t>		Необходимо продолжать работу по созданию системы норм, правил, способствующих формированию активных, компетентных, патриотичных, успешных и здоровых юных граждан Санкт – Петербурга.</a:t>
            </a:r>
          </a:p>
          <a:p>
            <a:pPr algn="just" eaLnBrk="1" hangingPunct="1">
              <a:lnSpc>
                <a:spcPct val="80000"/>
              </a:lnSpc>
              <a:buNone/>
            </a:pPr>
            <a:r>
              <a:rPr lang="ru-RU" sz="1800" dirty="0" smtClean="0">
                <a:latin typeface="Times New Roman" pitchFamily="18" charset="0"/>
                <a:cs typeface="Times New Roman" pitchFamily="18" charset="0"/>
              </a:rPr>
              <a:t>		В связи с переходом на новые Федеральные государственные стандарты общего образования второго поколения утверждена и четвертый год  будет внедряться в учебный процесс основная образовательная программа начального общего образования.</a:t>
            </a:r>
          </a:p>
          <a:p>
            <a:pPr algn="just" eaLnBrk="1" hangingPunct="1">
              <a:lnSpc>
                <a:spcPct val="80000"/>
              </a:lnSpc>
              <a:buNone/>
            </a:pPr>
            <a:r>
              <a:rPr lang="ru-RU" sz="1800" dirty="0" smtClean="0">
                <a:latin typeface="Times New Roman" pitchFamily="18" charset="0"/>
                <a:cs typeface="Times New Roman" pitchFamily="18" charset="0"/>
              </a:rPr>
              <a:t>В предстоящем году педагогический коллектив планирует принять участие:</a:t>
            </a:r>
          </a:p>
          <a:p>
            <a:pPr algn="just">
              <a:lnSpc>
                <a:spcPct val="80000"/>
              </a:lnSpc>
            </a:pPr>
            <a:r>
              <a:rPr lang="ru-RU" sz="1800" dirty="0" smtClean="0">
                <a:latin typeface="Times New Roman" pitchFamily="18" charset="0"/>
                <a:cs typeface="Times New Roman" pitchFamily="18" charset="0"/>
              </a:rPr>
              <a:t> в  районном конкурсе педагогических достижений; </a:t>
            </a:r>
          </a:p>
          <a:p>
            <a:pPr algn="just">
              <a:lnSpc>
                <a:spcPct val="80000"/>
              </a:lnSpc>
            </a:pPr>
            <a:r>
              <a:rPr lang="ru-RU" sz="1800" dirty="0" smtClean="0">
                <a:latin typeface="Times New Roman" pitchFamily="18" charset="0"/>
                <a:cs typeface="Times New Roman" pitchFamily="18" charset="0"/>
              </a:rPr>
              <a:t>во Всероссийском фестивале педагогических идей «Открытый урок», в районном конкурсе педагогических достижений, во Всероссийском национальном приоритетном проекте «Образование».</a:t>
            </a:r>
          </a:p>
          <a:p>
            <a:pPr algn="just">
              <a:lnSpc>
                <a:spcPct val="80000"/>
              </a:lnSpc>
              <a:buNone/>
            </a:pPr>
            <a:r>
              <a:rPr lang="ru-RU" sz="1800" dirty="0" smtClean="0">
                <a:latin typeface="Times New Roman" pitchFamily="18" charset="0"/>
                <a:cs typeface="Times New Roman" pitchFamily="18" charset="0"/>
              </a:rPr>
              <a:t>		Необходимо усилить работу по подготовке победителей и призёров районного и городского туров  олимпиад по предметам.</a:t>
            </a:r>
          </a:p>
          <a:p>
            <a:pPr algn="just" eaLnBrk="1" hangingPunct="1">
              <a:lnSpc>
                <a:spcPct val="80000"/>
              </a:lnSpc>
              <a:buNone/>
            </a:pPr>
            <a:r>
              <a:rPr lang="ru-RU" sz="1800" dirty="0" smtClean="0">
                <a:latin typeface="Times New Roman" pitchFamily="18" charset="0"/>
                <a:cs typeface="Times New Roman" pitchFamily="18" charset="0"/>
              </a:rPr>
              <a:t>		Активно участвовать в подготовке и проведении великого праздника, посвященного 70-летию победы нашей страны в Великой Отечественной войне.</a:t>
            </a:r>
          </a:p>
          <a:p>
            <a:pPr algn="just" eaLnBrk="1" hangingPunct="1">
              <a:lnSpc>
                <a:spcPct val="80000"/>
              </a:lnSpc>
              <a:buNone/>
            </a:pPr>
            <a:r>
              <a:rPr lang="ru-RU" sz="1800" dirty="0" smtClean="0">
                <a:latin typeface="Times New Roman" pitchFamily="18" charset="0"/>
                <a:cs typeface="Times New Roman" pitchFamily="18" charset="0"/>
              </a:rPr>
              <a:t>		В рамках реализации программы развития ОУ мы ожидаем получить:</a:t>
            </a:r>
          </a:p>
          <a:p>
            <a:pPr algn="just">
              <a:lnSpc>
                <a:spcPct val="80000"/>
              </a:lnSpc>
            </a:pPr>
            <a:r>
              <a:rPr lang="ru-RU" sz="1800" dirty="0" smtClean="0">
                <a:latin typeface="Times New Roman" pitchFamily="18" charset="0"/>
                <a:cs typeface="Times New Roman" pitchFamily="18" charset="0"/>
              </a:rPr>
              <a:t>учителя, мотивированного на успех и обладающего ключевыми компетенциями;</a:t>
            </a:r>
          </a:p>
          <a:p>
            <a:pPr algn="just">
              <a:lnSpc>
                <a:spcPct val="80000"/>
              </a:lnSpc>
            </a:pPr>
            <a:r>
              <a:rPr lang="ru-RU" sz="1800" dirty="0" smtClean="0">
                <a:latin typeface="Times New Roman" pitchFamily="18" charset="0"/>
                <a:cs typeface="Times New Roman" pitchFamily="18" charset="0"/>
              </a:rPr>
              <a:t>ученика, физически здорового, развитого, успешного;</a:t>
            </a:r>
          </a:p>
          <a:p>
            <a:pPr algn="just">
              <a:lnSpc>
                <a:spcPct val="80000"/>
              </a:lnSpc>
            </a:pPr>
            <a:r>
              <a:rPr lang="ru-RU" sz="1800" dirty="0" smtClean="0">
                <a:latin typeface="Times New Roman" pitchFamily="18" charset="0"/>
                <a:cs typeface="Times New Roman" pitchFamily="18" charset="0"/>
              </a:rPr>
              <a:t>родителя, включенного в учебно-воспитательную деятельность.</a:t>
            </a:r>
          </a:p>
        </p:txBody>
      </p:sp>
      <p:sp>
        <p:nvSpPr>
          <p:cNvPr id="5" name="Номер слайда 4"/>
          <p:cNvSpPr>
            <a:spLocks noGrp="1"/>
          </p:cNvSpPr>
          <p:nvPr>
            <p:ph type="sldNum" sz="quarter" idx="12"/>
          </p:nvPr>
        </p:nvSpPr>
        <p:spPr>
          <a:xfrm>
            <a:off x="8501090" y="6407944"/>
            <a:ext cx="511942" cy="365125"/>
          </a:xfrm>
        </p:spPr>
        <p:txBody>
          <a:bodyPr/>
          <a:lstStyle/>
          <a:p>
            <a:pPr>
              <a:defRPr/>
            </a:pPr>
            <a:fld id="{55FFFF87-47F9-4AE3-8C97-3A4F2DC666DE}" type="slidenum">
              <a:rPr lang="ru-RU" smtClean="0"/>
              <a:pPr>
                <a:defRPr/>
              </a:pPr>
              <a:t>100</a:t>
            </a:fld>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algn="ctr" eaLnBrk="1" hangingPunct="1"/>
            <a:r>
              <a:rPr lang="ru-RU" sz="2400" i="1" dirty="0" smtClean="0">
                <a:latin typeface="Times New Roman" pitchFamily="18" charset="0"/>
                <a:cs typeface="Times New Roman" pitchFamily="18" charset="0"/>
              </a:rPr>
              <a:t>Основные принципы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проектирования и реализации Программы:</a:t>
            </a:r>
          </a:p>
        </p:txBody>
      </p:sp>
      <p:sp>
        <p:nvSpPr>
          <p:cNvPr id="16387" name="Rectangle 3"/>
          <p:cNvSpPr>
            <a:spLocks noGrp="1" noChangeArrowheads="1"/>
          </p:cNvSpPr>
          <p:nvPr>
            <p:ph idx="1"/>
          </p:nvPr>
        </p:nvSpPr>
        <p:spPr>
          <a:xfrm>
            <a:off x="611560" y="1340768"/>
            <a:ext cx="8001000" cy="4413250"/>
          </a:xfrm>
        </p:spPr>
        <p:txBody>
          <a:bodyPr/>
          <a:lstStyle/>
          <a:p>
            <a:pPr algn="just">
              <a:lnSpc>
                <a:spcPct val="80000"/>
              </a:lnSpc>
            </a:pPr>
            <a:r>
              <a:rPr lang="ru-RU" sz="1600" dirty="0" err="1" smtClean="0">
                <a:latin typeface="Times New Roman" pitchFamily="18" charset="0"/>
                <a:cs typeface="Times New Roman" pitchFamily="18" charset="0"/>
              </a:rPr>
              <a:t>гуманизация</a:t>
            </a:r>
            <a:r>
              <a:rPr lang="ru-RU" sz="1600" dirty="0" smtClean="0">
                <a:latin typeface="Times New Roman" pitchFamily="18" charset="0"/>
                <a:cs typeface="Times New Roman" pitchFamily="18" charset="0"/>
              </a:rPr>
              <a:t> образования;</a:t>
            </a:r>
          </a:p>
          <a:p>
            <a:pPr algn="just">
              <a:lnSpc>
                <a:spcPct val="80000"/>
              </a:lnSpc>
            </a:pPr>
            <a:r>
              <a:rPr lang="ru-RU" sz="1600" dirty="0" smtClean="0">
                <a:latin typeface="Times New Roman" pitchFamily="18" charset="0"/>
                <a:cs typeface="Times New Roman" pitchFamily="18" charset="0"/>
              </a:rPr>
              <a:t>индивидуализация и дифференциация образовательного процесса;</a:t>
            </a:r>
          </a:p>
          <a:p>
            <a:pPr algn="just">
              <a:lnSpc>
                <a:spcPct val="80000"/>
              </a:lnSpc>
            </a:pPr>
            <a:r>
              <a:rPr lang="ru-RU" sz="1600" dirty="0" smtClean="0">
                <a:latin typeface="Times New Roman" pitchFamily="18" charset="0"/>
                <a:cs typeface="Times New Roman" pitchFamily="18" charset="0"/>
              </a:rPr>
              <a:t>демократизация управления школой и взаимоотношений учительского и ученического коллективов.</a:t>
            </a:r>
          </a:p>
          <a:p>
            <a:pPr algn="just">
              <a:lnSpc>
                <a:spcPct val="80000"/>
              </a:lnSpc>
              <a:buNone/>
            </a:pPr>
            <a:endParaRPr lang="ru-RU" sz="1600" dirty="0" smtClean="0">
              <a:latin typeface="Times New Roman" pitchFamily="18" charset="0"/>
              <a:cs typeface="Times New Roman" pitchFamily="18" charset="0"/>
            </a:endParaRPr>
          </a:p>
          <a:p>
            <a:pPr algn="just" eaLnBrk="1" hangingPunct="1">
              <a:lnSpc>
                <a:spcPct val="80000"/>
              </a:lnSpc>
              <a:buFont typeface="Wingdings" pitchFamily="2" charset="2"/>
              <a:buNone/>
            </a:pPr>
            <a:r>
              <a:rPr lang="ru-RU" sz="1600" b="1" dirty="0" smtClean="0">
                <a:latin typeface="Times New Roman" pitchFamily="18" charset="0"/>
                <a:cs typeface="Times New Roman" pitchFamily="18" charset="0"/>
              </a:rPr>
              <a:t>Основные задачи Программы:</a:t>
            </a:r>
          </a:p>
          <a:p>
            <a:pPr algn="just">
              <a:lnSpc>
                <a:spcPct val="80000"/>
              </a:lnSpc>
            </a:pPr>
            <a:r>
              <a:rPr lang="ru-RU" sz="1600" dirty="0" smtClean="0">
                <a:latin typeface="Times New Roman" pitchFamily="18" charset="0"/>
                <a:cs typeface="Times New Roman" pitchFamily="18" charset="0"/>
              </a:rPr>
              <a:t> создание модели гуманитарного образовательного пространства школы;</a:t>
            </a:r>
          </a:p>
          <a:p>
            <a:pPr algn="just">
              <a:lnSpc>
                <a:spcPct val="80000"/>
              </a:lnSpc>
            </a:pPr>
            <a:r>
              <a:rPr lang="ru-RU" sz="1600" dirty="0" smtClean="0">
                <a:latin typeface="Times New Roman" pitchFamily="18" charset="0"/>
                <a:cs typeface="Times New Roman" pitchFamily="18" charset="0"/>
              </a:rPr>
              <a:t>разработка системы современных технологий, адекватных ценностно-смысловой направленности образовательного процесса и обеспечивающих полноценное развитие личности ребенка, его самореализацию;</a:t>
            </a:r>
          </a:p>
          <a:p>
            <a:pPr algn="just">
              <a:lnSpc>
                <a:spcPct val="80000"/>
              </a:lnSpc>
            </a:pPr>
            <a:r>
              <a:rPr lang="ru-RU" sz="1600" dirty="0" smtClean="0">
                <a:latin typeface="Times New Roman" pitchFamily="18" charset="0"/>
                <a:cs typeface="Times New Roman" pitchFamily="18" charset="0"/>
              </a:rPr>
              <a:t>подготовка нормативно-правовых локальных актов образовательного учреждения, направленных на новые образовательные стандарты;</a:t>
            </a:r>
          </a:p>
          <a:p>
            <a:pPr algn="just">
              <a:lnSpc>
                <a:spcPct val="80000"/>
              </a:lnSpc>
            </a:pPr>
            <a:r>
              <a:rPr lang="ru-RU" sz="1600" dirty="0" smtClean="0">
                <a:latin typeface="Times New Roman" pitchFamily="18" charset="0"/>
                <a:cs typeface="Times New Roman" pitchFamily="18" charset="0"/>
              </a:rPr>
              <a:t>разработка и реализация целевых проектов;</a:t>
            </a:r>
          </a:p>
          <a:p>
            <a:pPr algn="just">
              <a:lnSpc>
                <a:spcPct val="80000"/>
              </a:lnSpc>
            </a:pPr>
            <a:r>
              <a:rPr lang="ru-RU" sz="1600" dirty="0" smtClean="0">
                <a:latin typeface="Times New Roman" pitchFamily="18" charset="0"/>
                <a:cs typeface="Times New Roman" pitchFamily="18" charset="0"/>
              </a:rPr>
              <a:t>создание системы  обучения учителей, ориентированной на профессиональное совершенствование мастерства опытных педагогов и профессиональное становление молодых учителей в условиях перехода на стандарты второго поколения.</a:t>
            </a:r>
          </a:p>
        </p:txBody>
      </p:sp>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11</a:t>
            </a:fld>
            <a:endParaRPr lang="ru-RU"/>
          </a:p>
        </p:txBody>
      </p:sp>
      <p:pic>
        <p:nvPicPr>
          <p:cNvPr id="4" name="Picture 4"/>
          <p:cNvPicPr>
            <a:picLocks noChangeAspect="1" noChangeArrowheads="1"/>
          </p:cNvPicPr>
          <p:nvPr/>
        </p:nvPicPr>
        <p:blipFill>
          <a:blip r:embed="rId3" cstate="screen"/>
          <a:srcRect/>
          <a:stretch>
            <a:fillRect/>
          </a:stretch>
        </p:blipFill>
        <p:spPr bwMode="auto">
          <a:xfrm>
            <a:off x="6188980" y="4857760"/>
            <a:ext cx="2666987" cy="2000240"/>
          </a:xfrm>
          <a:prstGeom prst="ellipse">
            <a:avLst/>
          </a:prstGeom>
          <a:ln>
            <a:noFill/>
          </a:ln>
          <a:effectLst>
            <a:softEdge rad="63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algn="ctr" eaLnBrk="1" hangingPunct="1"/>
            <a:r>
              <a:rPr lang="ru-RU" sz="2400" b="1" i="1" dirty="0" smtClean="0">
                <a:solidFill>
                  <a:schemeClr val="tx1"/>
                </a:solidFill>
                <a:latin typeface="Times New Roman" pitchFamily="18" charset="0"/>
                <a:cs typeface="Times New Roman" pitchFamily="18" charset="0"/>
              </a:rPr>
              <a:t>2. Особенности образовательного процесса</a:t>
            </a:r>
          </a:p>
        </p:txBody>
      </p:sp>
      <p:sp>
        <p:nvSpPr>
          <p:cNvPr id="13315" name="Rectangle 3"/>
          <p:cNvSpPr>
            <a:spLocks noGrp="1" noChangeArrowheads="1"/>
          </p:cNvSpPr>
          <p:nvPr>
            <p:ph idx="1"/>
          </p:nvPr>
        </p:nvSpPr>
        <p:spPr>
          <a:xfrm>
            <a:off x="395288" y="1214422"/>
            <a:ext cx="8497887" cy="4878403"/>
          </a:xfrm>
        </p:spPr>
        <p:txBody>
          <a:bodyPr>
            <a:normAutofit fontScale="85000" lnSpcReduction="10000"/>
          </a:bodyPr>
          <a:lstStyle/>
          <a:p>
            <a:pPr eaLnBrk="1" hangingPunct="1">
              <a:lnSpc>
                <a:spcPct val="110000"/>
              </a:lnSpc>
              <a:buFont typeface="Wingdings" pitchFamily="2" charset="2"/>
              <a:buNone/>
            </a:pPr>
            <a:r>
              <a:rPr lang="ru-RU" sz="1800" dirty="0" smtClean="0">
                <a:latin typeface="Times New Roman" pitchFamily="18" charset="0"/>
                <a:cs typeface="Times New Roman" pitchFamily="18" charset="0"/>
              </a:rPr>
              <a:t>	</a:t>
            </a:r>
            <a:r>
              <a:rPr lang="ru-RU" sz="1700" dirty="0" smtClean="0">
                <a:latin typeface="Times New Roman" pitchFamily="18" charset="0"/>
                <a:cs typeface="Times New Roman" pitchFamily="18" charset="0"/>
              </a:rPr>
              <a:t>	Современная школа активно включилась в процессы модернизации образования. Миссией школы является предоставление каждому обучающемуся сферы деятельности, необходимой для реализации интеллектуальных и творческих способностей, формирование потребности в непрерывном самообразовании, активной гражданской позиции, культуры здоровья, способности к социальной адаптации и творческому самовыражению.</a:t>
            </a:r>
          </a:p>
          <a:p>
            <a:pPr eaLnBrk="1" hangingPunct="1">
              <a:lnSpc>
                <a:spcPct val="110000"/>
              </a:lnSpc>
              <a:buFont typeface="Wingdings" pitchFamily="2" charset="2"/>
              <a:buNone/>
            </a:pPr>
            <a:endParaRPr lang="ru-RU" sz="1700" dirty="0" smtClean="0">
              <a:latin typeface="Times New Roman" pitchFamily="18" charset="0"/>
              <a:cs typeface="Times New Roman" pitchFamily="18" charset="0"/>
            </a:endParaRPr>
          </a:p>
          <a:p>
            <a:pPr eaLnBrk="1" hangingPunct="1">
              <a:lnSpc>
                <a:spcPct val="110000"/>
              </a:lnSpc>
              <a:buFont typeface="Wingdings" pitchFamily="2" charset="2"/>
              <a:buNone/>
            </a:pPr>
            <a:r>
              <a:rPr lang="ru-RU" sz="1700"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Основные общеобразовательные программы:</a:t>
            </a:r>
          </a:p>
          <a:p>
            <a:pPr eaLnBrk="1" hangingPunct="1">
              <a:lnSpc>
                <a:spcPct val="110000"/>
              </a:lnSpc>
              <a:buFont typeface="Wingdings" pitchFamily="2" charset="2"/>
              <a:buNone/>
            </a:pPr>
            <a:endParaRPr lang="ru-RU" sz="1700" dirty="0" smtClean="0">
              <a:latin typeface="Times New Roman" pitchFamily="18" charset="0"/>
              <a:cs typeface="Times New Roman" pitchFamily="18" charset="0"/>
            </a:endParaRPr>
          </a:p>
          <a:p>
            <a:pPr>
              <a:lnSpc>
                <a:spcPct val="110000"/>
              </a:lnSpc>
            </a:pPr>
            <a:r>
              <a:rPr lang="ru-RU" sz="1700" dirty="0" smtClean="0">
                <a:latin typeface="Times New Roman" pitchFamily="18" charset="0"/>
                <a:cs typeface="Times New Roman" pitchFamily="18" charset="0"/>
              </a:rPr>
              <a:t>Начальное общее образование 1-4 классы (ФГОС): нормативный срок освоения – 4 года, формирование мотивации учения, познавательных  интересов, универсальных учебных действий: личностных, предметных в соответствии с ФГОС второго поколения;</a:t>
            </a:r>
          </a:p>
          <a:p>
            <a:pPr>
              <a:lnSpc>
                <a:spcPct val="110000"/>
              </a:lnSpc>
            </a:pPr>
            <a:r>
              <a:rPr lang="ru-RU" sz="1700" dirty="0" smtClean="0">
                <a:latin typeface="Times New Roman" pitchFamily="18" charset="0"/>
                <a:cs typeface="Times New Roman" pitchFamily="18" charset="0"/>
              </a:rPr>
              <a:t>Основное общее образование 5-9 классы: нормативный срок освоения – 5 лет, освоение обязательного минимума содержания основного общего образования, развитие мотивации к творческой и проектной деятельности;</a:t>
            </a:r>
          </a:p>
          <a:p>
            <a:pPr>
              <a:lnSpc>
                <a:spcPct val="110000"/>
              </a:lnSpc>
            </a:pPr>
            <a:r>
              <a:rPr lang="ru-RU" sz="1700" dirty="0" smtClean="0">
                <a:latin typeface="Times New Roman" pitchFamily="18" charset="0"/>
                <a:cs typeface="Times New Roman" pitchFamily="18" charset="0"/>
              </a:rPr>
              <a:t>Среднее общее  образование 10-11 классы: нормативный срок освоения – 2 года, обеспечение общекультурной </a:t>
            </a:r>
            <a:r>
              <a:rPr lang="ru-RU" sz="1700" dirty="0" err="1" smtClean="0">
                <a:latin typeface="Times New Roman" pitchFamily="18" charset="0"/>
                <a:cs typeface="Times New Roman" pitchFamily="18" charset="0"/>
              </a:rPr>
              <a:t>допрофессиональной</a:t>
            </a:r>
            <a:r>
              <a:rPr lang="ru-RU" sz="1700" dirty="0" smtClean="0">
                <a:latin typeface="Times New Roman" pitchFamily="18" charset="0"/>
                <a:cs typeface="Times New Roman" pitchFamily="18" charset="0"/>
              </a:rPr>
              <a:t> подготовки, мотивация к самообразованию и саморазвитию на протяжении всей жизни, формирование готовности к продолжению образования в системе высшего и среднего профессионального образования, трудовой деятельности. </a:t>
            </a:r>
          </a:p>
          <a:p>
            <a:pPr>
              <a:lnSpc>
                <a:spcPct val="110000"/>
              </a:lnSpc>
              <a:buNone/>
            </a:pPr>
            <a:r>
              <a:rPr lang="ru-RU" sz="1700" dirty="0" smtClean="0">
                <a:latin typeface="Times New Roman" pitchFamily="18" charset="0"/>
                <a:cs typeface="Times New Roman" pitchFamily="18" charset="0"/>
              </a:rPr>
              <a:t>		Для более полной реализации интересов обучающихся  в 10-11 классах предлагались элективные курсы по выбору.</a:t>
            </a:r>
          </a:p>
        </p:txBody>
      </p:sp>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12</a:t>
            </a:fld>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233" name="Group 217"/>
          <p:cNvGraphicFramePr>
            <a:graphicFrameLocks noGrp="1"/>
          </p:cNvGraphicFramePr>
          <p:nvPr>
            <p:ph/>
          </p:nvPr>
        </p:nvGraphicFramePr>
        <p:xfrm>
          <a:off x="1571604" y="1071546"/>
          <a:ext cx="7358114" cy="5059680"/>
        </p:xfrm>
        <a:graphic>
          <a:graphicData uri="http://schemas.openxmlformats.org/drawingml/2006/table">
            <a:tbl>
              <a:tblPr>
                <a:tableStyleId>{775DCB02-9BB8-47FD-8907-85C794F793BA}</a:tableStyleId>
              </a:tblPr>
              <a:tblGrid>
                <a:gridCol w="785818"/>
                <a:gridCol w="2214578"/>
                <a:gridCol w="2075567"/>
                <a:gridCol w="2282151"/>
              </a:tblGrid>
              <a:tr h="561531">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 </a:t>
                      </a:r>
                      <a:r>
                        <a:rPr kumimoji="0" lang="ru-RU" sz="1400" u="none" strike="noStrike" cap="none" normalizeH="0" baseline="0" dirty="0" err="1" smtClean="0">
                          <a:ln>
                            <a:noFill/>
                          </a:ln>
                          <a:effectLst/>
                          <a:latin typeface="Times New Roman" pitchFamily="18" charset="0"/>
                          <a:cs typeface="Times New Roman" pitchFamily="18" charset="0"/>
                        </a:rPr>
                        <a:t>п</a:t>
                      </a:r>
                      <a:r>
                        <a:rPr kumimoji="0" lang="ru-RU" sz="1400" u="none" strike="noStrike" cap="none" normalizeH="0" baseline="0" dirty="0" smtClean="0">
                          <a:ln>
                            <a:noFill/>
                          </a:ln>
                          <a:effectLst/>
                          <a:latin typeface="Times New Roman" pitchFamily="18" charset="0"/>
                          <a:cs typeface="Times New Roman" pitchFamily="18" charset="0"/>
                        </a:rPr>
                        <a:t>/</a:t>
                      </a:r>
                      <a:r>
                        <a:rPr kumimoji="0" lang="ru-RU" sz="1400" u="none" strike="noStrike" cap="none" normalizeH="0" baseline="0" dirty="0" err="1" smtClean="0">
                          <a:ln>
                            <a:noFill/>
                          </a:ln>
                          <a:effectLst/>
                          <a:latin typeface="Times New Roman" pitchFamily="18" charset="0"/>
                          <a:cs typeface="Times New Roman" pitchFamily="18" charset="0"/>
                        </a:rPr>
                        <a:t>п</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Вид образовательной программы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smtClean="0">
                          <a:ln>
                            <a:noFill/>
                          </a:ln>
                          <a:effectLst/>
                          <a:latin typeface="Times New Roman" pitchFamily="18" charset="0"/>
                          <a:cs typeface="Times New Roman" pitchFamily="18" charset="0"/>
                        </a:rPr>
                        <a:t>Требования к состоянию здоровья</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smtClean="0">
                          <a:ln>
                            <a:noFill/>
                          </a:ln>
                          <a:effectLst/>
                          <a:latin typeface="Times New Roman" pitchFamily="18" charset="0"/>
                          <a:cs typeface="Times New Roman" pitchFamily="18" charset="0"/>
                        </a:rPr>
                        <a:t>Требования уровня подготовки учащихся</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r>
              <a:tr h="724596">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1.</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Базовая образовательная программа (начальная школа)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smtClean="0">
                          <a:ln>
                            <a:noFill/>
                          </a:ln>
                          <a:effectLst/>
                          <a:latin typeface="Times New Roman" pitchFamily="18" charset="0"/>
                          <a:cs typeface="Times New Roman" pitchFamily="18" charset="0"/>
                        </a:rPr>
                        <a:t>1-4 группы здоровья</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smtClean="0">
                          <a:ln>
                            <a:noFill/>
                          </a:ln>
                          <a:effectLst/>
                          <a:latin typeface="Times New Roman" pitchFamily="18" charset="0"/>
                          <a:cs typeface="Times New Roman" pitchFamily="18" charset="0"/>
                        </a:rPr>
                        <a:t>Любой уровень школьной зрелости</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r>
              <a:tr h="1053177">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smtClean="0">
                          <a:ln>
                            <a:noFill/>
                          </a:ln>
                          <a:effectLst/>
                          <a:latin typeface="Times New Roman" pitchFamily="18" charset="0"/>
                          <a:cs typeface="Times New Roman" pitchFamily="18" charset="0"/>
                        </a:rPr>
                        <a:t>2.</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Базовая образовательная программа (</a:t>
                      </a:r>
                      <a:r>
                        <a:rPr kumimoji="0" lang="en-US" sz="1400" u="none" strike="noStrike" cap="none" normalizeH="0" baseline="0" dirty="0" smtClean="0">
                          <a:ln>
                            <a:noFill/>
                          </a:ln>
                          <a:effectLst/>
                          <a:latin typeface="Times New Roman" pitchFamily="18" charset="0"/>
                          <a:cs typeface="Times New Roman" pitchFamily="18" charset="0"/>
                        </a:rPr>
                        <a:t>V</a:t>
                      </a:r>
                      <a:r>
                        <a:rPr kumimoji="0" lang="ru-RU" sz="1400" u="none" strike="noStrike" cap="none" normalizeH="0" baseline="0" dirty="0" smtClean="0">
                          <a:ln>
                            <a:noFill/>
                          </a:ln>
                          <a:effectLst/>
                          <a:latin typeface="Times New Roman" pitchFamily="18" charset="0"/>
                          <a:cs typeface="Times New Roman" pitchFamily="18" charset="0"/>
                        </a:rPr>
                        <a:t>-</a:t>
                      </a:r>
                      <a:r>
                        <a:rPr kumimoji="0" lang="en-US" sz="1400" u="none" strike="noStrike" cap="none" normalizeH="0" baseline="0" dirty="0" smtClean="0">
                          <a:ln>
                            <a:noFill/>
                          </a:ln>
                          <a:effectLst/>
                          <a:latin typeface="Times New Roman" pitchFamily="18" charset="0"/>
                          <a:cs typeface="Times New Roman" pitchFamily="18" charset="0"/>
                        </a:rPr>
                        <a:t>IX</a:t>
                      </a:r>
                      <a:r>
                        <a:rPr kumimoji="0" lang="ru-RU" sz="1400" u="none" strike="noStrike" cap="none" normalizeH="0" baseline="0" dirty="0" smtClean="0">
                          <a:ln>
                            <a:noFill/>
                          </a:ln>
                          <a:effectLst/>
                          <a:latin typeface="Times New Roman" pitchFamily="18" charset="0"/>
                          <a:cs typeface="Times New Roman" pitchFamily="18" charset="0"/>
                        </a:rPr>
                        <a:t> классы)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smtClean="0">
                          <a:ln>
                            <a:noFill/>
                          </a:ln>
                          <a:effectLst/>
                          <a:latin typeface="Times New Roman" pitchFamily="18" charset="0"/>
                          <a:cs typeface="Times New Roman" pitchFamily="18" charset="0"/>
                        </a:rPr>
                        <a:t>1-4 группы здоровья</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Освоение базовой образовательной программы </a:t>
                      </a:r>
                      <a:r>
                        <a:rPr kumimoji="0" lang="en-US" sz="1400" u="none" strike="noStrike" cap="none" normalizeH="0" baseline="0" dirty="0" smtClean="0">
                          <a:ln>
                            <a:noFill/>
                          </a:ln>
                          <a:effectLst/>
                          <a:latin typeface="Times New Roman" pitchFamily="18" charset="0"/>
                          <a:cs typeface="Times New Roman" pitchFamily="18" charset="0"/>
                        </a:rPr>
                        <a:t>II</a:t>
                      </a:r>
                      <a:r>
                        <a:rPr kumimoji="0" lang="ru-RU" sz="1400" u="none" strike="noStrike" cap="none" normalizeH="0" baseline="0" dirty="0" smtClean="0">
                          <a:ln>
                            <a:noFill/>
                          </a:ln>
                          <a:effectLst/>
                          <a:latin typeface="Times New Roman" pitchFamily="18" charset="0"/>
                          <a:cs typeface="Times New Roman" pitchFamily="18" charset="0"/>
                        </a:rPr>
                        <a:t> ступени и прохождение государственной итоговой аттестации в формате ОГЭ</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r h="1053177">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3.</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smtClean="0">
                          <a:ln>
                            <a:noFill/>
                          </a:ln>
                          <a:effectLst/>
                          <a:latin typeface="Times New Roman" pitchFamily="18" charset="0"/>
                          <a:cs typeface="Times New Roman" pitchFamily="18" charset="0"/>
                        </a:rPr>
                        <a:t>Базовая образовательная программа (</a:t>
                      </a:r>
                      <a:r>
                        <a:rPr kumimoji="0" lang="en-US" sz="1400" u="none" strike="noStrike" cap="none" normalizeH="0" baseline="0" smtClean="0">
                          <a:ln>
                            <a:noFill/>
                          </a:ln>
                          <a:effectLst/>
                          <a:latin typeface="Times New Roman" pitchFamily="18" charset="0"/>
                          <a:cs typeface="Times New Roman" pitchFamily="18" charset="0"/>
                        </a:rPr>
                        <a:t>X</a:t>
                      </a:r>
                      <a:r>
                        <a:rPr kumimoji="0" lang="ru-RU" sz="1400" u="none" strike="noStrike" cap="none" normalizeH="0" baseline="0" smtClean="0">
                          <a:ln>
                            <a:noFill/>
                          </a:ln>
                          <a:effectLst/>
                          <a:latin typeface="Times New Roman" pitchFamily="18" charset="0"/>
                          <a:cs typeface="Times New Roman" pitchFamily="18" charset="0"/>
                        </a:rPr>
                        <a:t>-</a:t>
                      </a:r>
                      <a:r>
                        <a:rPr kumimoji="0" lang="en-US" sz="1400" u="none" strike="noStrike" cap="none" normalizeH="0" baseline="0" smtClean="0">
                          <a:ln>
                            <a:noFill/>
                          </a:ln>
                          <a:effectLst/>
                          <a:latin typeface="Times New Roman" pitchFamily="18" charset="0"/>
                          <a:cs typeface="Times New Roman" pitchFamily="18" charset="0"/>
                        </a:rPr>
                        <a:t>XI</a:t>
                      </a:r>
                      <a:r>
                        <a:rPr kumimoji="0" lang="ru-RU" sz="1400" u="none" strike="noStrike" cap="none" normalizeH="0" baseline="0" smtClean="0">
                          <a:ln>
                            <a:noFill/>
                          </a:ln>
                          <a:effectLst/>
                          <a:latin typeface="Times New Roman" pitchFamily="18" charset="0"/>
                          <a:cs typeface="Times New Roman" pitchFamily="18" charset="0"/>
                        </a:rPr>
                        <a:t> классы)</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smtClean="0">
                          <a:ln>
                            <a:noFill/>
                          </a:ln>
                          <a:effectLst/>
                          <a:latin typeface="Times New Roman" pitchFamily="18" charset="0"/>
                          <a:cs typeface="Times New Roman" pitchFamily="18" charset="0"/>
                        </a:rPr>
                        <a:t>1-4 группы здоровья</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Освоение базовой образовательной программы </a:t>
                      </a:r>
                      <a:r>
                        <a:rPr kumimoji="0" lang="en-US" sz="1400" u="none" strike="noStrike" cap="none" normalizeH="0" baseline="0" dirty="0" smtClean="0">
                          <a:ln>
                            <a:noFill/>
                          </a:ln>
                          <a:effectLst/>
                          <a:latin typeface="Times New Roman" pitchFamily="18" charset="0"/>
                          <a:cs typeface="Times New Roman" pitchFamily="18" charset="0"/>
                        </a:rPr>
                        <a:t>III</a:t>
                      </a:r>
                      <a:r>
                        <a:rPr kumimoji="0" lang="ru-RU" sz="1400" u="none" strike="noStrike" cap="none" normalizeH="0" baseline="0" dirty="0" smtClean="0">
                          <a:ln>
                            <a:noFill/>
                          </a:ln>
                          <a:effectLst/>
                          <a:latin typeface="Times New Roman" pitchFamily="18" charset="0"/>
                          <a:cs typeface="Times New Roman" pitchFamily="18" charset="0"/>
                        </a:rPr>
                        <a:t> ступени и прохождение государственной итоговой аттестации в формате ЕГЭ</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bl>
          </a:graphicData>
        </a:graphic>
      </p:graphicFrame>
      <p:sp>
        <p:nvSpPr>
          <p:cNvPr id="5" name="Номер слайда 4"/>
          <p:cNvSpPr>
            <a:spLocks noGrp="1"/>
          </p:cNvSpPr>
          <p:nvPr>
            <p:ph type="sldNum" sz="quarter" idx="12"/>
          </p:nvPr>
        </p:nvSpPr>
        <p:spPr/>
        <p:txBody>
          <a:bodyPr/>
          <a:lstStyle/>
          <a:p>
            <a:pPr>
              <a:defRPr/>
            </a:pPr>
            <a:fld id="{F9695071-7410-42C1-A5A6-B9DB2EAB2972}" type="slidenum">
              <a:rPr lang="ru-RU" smtClean="0"/>
              <a:pPr>
                <a:defRPr/>
              </a:pPr>
              <a:t>13</a:t>
            </a:fld>
            <a:endParaRPr lang="ru-RU"/>
          </a:p>
        </p:txBody>
      </p:sp>
      <p:pic>
        <p:nvPicPr>
          <p:cNvPr id="60418" name="Picture 2" descr="http://cs307307.vk.me/v307307070/45da/nkHED5tImG4.jpg"/>
          <p:cNvPicPr>
            <a:picLocks noChangeAspect="1" noChangeArrowheads="1"/>
          </p:cNvPicPr>
          <p:nvPr/>
        </p:nvPicPr>
        <p:blipFill>
          <a:blip r:embed="rId2" cstate="screen"/>
          <a:srcRect/>
          <a:stretch>
            <a:fillRect/>
          </a:stretch>
        </p:blipFill>
        <p:spPr bwMode="auto">
          <a:xfrm>
            <a:off x="0" y="0"/>
            <a:ext cx="1835696" cy="2772497"/>
          </a:xfrm>
          <a:prstGeom prst="rect">
            <a:avLst/>
          </a:prstGeom>
          <a:ln>
            <a:noFill/>
          </a:ln>
          <a:effectLst>
            <a:softEdge rad="317500"/>
          </a:effectLst>
        </p:spPr>
      </p:pic>
      <p:sp>
        <p:nvSpPr>
          <p:cNvPr id="4" name="TextBox 3"/>
          <p:cNvSpPr txBox="1"/>
          <p:nvPr/>
        </p:nvSpPr>
        <p:spPr>
          <a:xfrm>
            <a:off x="1857356" y="214290"/>
            <a:ext cx="6858048" cy="830997"/>
          </a:xfrm>
          <a:prstGeom prst="rect">
            <a:avLst/>
          </a:prstGeom>
          <a:noFill/>
        </p:spPr>
        <p:txBody>
          <a:bodyPr wrap="square" rtlCol="0">
            <a:spAutoFit/>
          </a:bodyPr>
          <a:lstStyle/>
          <a:p>
            <a:pPr algn="ctr"/>
            <a:r>
              <a:rPr lang="ru-RU" sz="2400" b="1" i="1" dirty="0" smtClean="0">
                <a:effectLst>
                  <a:outerShdw blurRad="38100" dist="38100" dir="2700000" algn="tl">
                    <a:srgbClr val="000000">
                      <a:alpha val="43137"/>
                    </a:srgbClr>
                  </a:outerShdw>
                </a:effectLst>
                <a:latin typeface="Times New Roman" pitchFamily="18" charset="0"/>
                <a:cs typeface="Times New Roman" pitchFamily="18" charset="0"/>
              </a:rPr>
              <a:t>Характеристика образовательных программ по ступеням обучения:</a:t>
            </a:r>
            <a:endParaRPr lang="ru-RU" sz="2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srcRect/>
          <a:stretch>
            <a:fillRect/>
          </a:stretch>
        </p:blipFill>
        <p:spPr bwMode="auto">
          <a:xfrm>
            <a:off x="0" y="-1"/>
            <a:ext cx="9144000" cy="6796779"/>
          </a:xfrm>
          <a:prstGeom prst="rect">
            <a:avLst/>
          </a:prstGeom>
          <a:noFill/>
          <a:ln w="9525">
            <a:noFill/>
            <a:miter lim="800000"/>
            <a:headEnd/>
            <a:tailEnd/>
          </a:ln>
          <a:effectLst/>
        </p:spPr>
      </p:pic>
      <p:sp>
        <p:nvSpPr>
          <p:cNvPr id="20482" name="Rectangle 2"/>
          <p:cNvSpPr>
            <a:spLocks noGrp="1" noChangeArrowheads="1"/>
          </p:cNvSpPr>
          <p:nvPr>
            <p:ph type="title"/>
          </p:nvPr>
        </p:nvSpPr>
        <p:spPr/>
        <p:txBody>
          <a:bodyPr>
            <a:normAutofit/>
          </a:bodyPr>
          <a:lstStyle/>
          <a:p>
            <a:pPr algn="ctr" eaLnBrk="1" hangingPunct="1"/>
            <a:r>
              <a:rPr lang="ru-RU" sz="2400" i="1" dirty="0" smtClean="0">
                <a:effectLst/>
                <a:latin typeface="Times New Roman" pitchFamily="18" charset="0"/>
                <a:cs typeface="Times New Roman" pitchFamily="18" charset="0"/>
              </a:rPr>
              <a:t>Цели начального общего образования</a:t>
            </a:r>
            <a:r>
              <a:rPr lang="en-US" sz="2400" i="1" dirty="0" smtClean="0">
                <a:effectLst/>
                <a:latin typeface="Times New Roman" pitchFamily="18" charset="0"/>
                <a:cs typeface="Times New Roman" pitchFamily="18" charset="0"/>
              </a:rPr>
              <a:t>,</a:t>
            </a:r>
            <a:r>
              <a:rPr lang="ru-RU" sz="2400" i="1" dirty="0" smtClean="0">
                <a:effectLst/>
                <a:latin typeface="Times New Roman" pitchFamily="18" charset="0"/>
                <a:cs typeface="Times New Roman" pitchFamily="18" charset="0"/>
              </a:rPr>
              <a:t> заложенные во ФГОС НОО: </a:t>
            </a:r>
          </a:p>
        </p:txBody>
      </p:sp>
      <p:sp>
        <p:nvSpPr>
          <p:cNvPr id="20483" name="Rectangle 3"/>
          <p:cNvSpPr>
            <a:spLocks noGrp="1" noChangeArrowheads="1"/>
          </p:cNvSpPr>
          <p:nvPr>
            <p:ph idx="1"/>
          </p:nvPr>
        </p:nvSpPr>
        <p:spPr/>
        <p:txBody>
          <a:bodyPr>
            <a:normAutofit/>
          </a:bodyPr>
          <a:lstStyle/>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 сохранить и укрепить физическое и психическое здоровье и безопасность обучающихся, обеспечить их эмоциональное благополучие;</a:t>
            </a: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 развить творческие способности обучающихся с учетом их индивидуальных особенностей; сохранить и поддержать индивидуальности каждого ребенка;</a:t>
            </a: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 сформировать у младших школьников основы теоретического и практического мышления и сознания; дать им опыт осуществления различных видов деятельности;</a:t>
            </a: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 создать педагогические условия, обеспечивающие не только успешное образование на данной ступени, но и широкий перенос средств, освоенных в начальной школе, на следующие ступени образования и во внешкольную практику;</a:t>
            </a: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 помочь обучающимся овладеть основами грамотности в различных ее проявлениях (учебной, двигательной, духовно-нравственной, социально-гражданской, визуально-художественной, языковой, математической, естественнонаучной, технологической);</a:t>
            </a: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 дать каждому обучающемуся опыт и средства ощущать себя субъектом отношений с людьми, с миром и с собой, способным к самореализации в образовательных и других видах деятельности.</a:t>
            </a:r>
          </a:p>
        </p:txBody>
      </p:sp>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14</a:t>
            </a:fld>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429684" cy="1143000"/>
          </a:xfrm>
        </p:spPr>
        <p:txBody>
          <a:bodyPr>
            <a:normAutofit/>
          </a:bodyPr>
          <a:lstStyle/>
          <a:p>
            <a:r>
              <a:rPr lang="ru-RU" sz="2400" i="1" dirty="0" smtClean="0">
                <a:latin typeface="Times New Roman" pitchFamily="18" charset="0"/>
                <a:cs typeface="Times New Roman" pitchFamily="18" charset="0"/>
              </a:rPr>
              <a:t>Задачи внеурочной деятельности в начальной школе</a:t>
            </a:r>
            <a:endParaRPr lang="ru-RU" sz="2400" i="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428736"/>
            <a:ext cx="8472518" cy="5045216"/>
          </a:xfrm>
        </p:spPr>
        <p:txBody>
          <a:bodyPr>
            <a:normAutofit/>
          </a:bodyPr>
          <a:lstStyle/>
          <a:p>
            <a:r>
              <a:rPr lang="ru-RU" sz="1800" dirty="0" smtClean="0">
                <a:latin typeface="Times New Roman" pitchFamily="18" charset="0"/>
                <a:cs typeface="Times New Roman" pitchFamily="18" charset="0"/>
              </a:rPr>
              <a:t>Сформировать мотивацию учения, ориентированную на удовлетворение познавательных интересов.</a:t>
            </a:r>
          </a:p>
          <a:p>
            <a:r>
              <a:rPr lang="ru-RU" sz="1800" dirty="0" smtClean="0">
                <a:latin typeface="Times New Roman" pitchFamily="18" charset="0"/>
                <a:cs typeface="Times New Roman" pitchFamily="18" charset="0"/>
              </a:rPr>
              <a:t>Сформировать приемы умственных действий</a:t>
            </a:r>
          </a:p>
          <a:p>
            <a:r>
              <a:rPr lang="ru-RU" sz="1800" dirty="0" smtClean="0">
                <a:latin typeface="Times New Roman" pitchFamily="18" charset="0"/>
                <a:cs typeface="Times New Roman" pitchFamily="18" charset="0"/>
              </a:rPr>
              <a:t>Развивать образное мышление.</a:t>
            </a:r>
          </a:p>
          <a:p>
            <a:r>
              <a:rPr lang="ru-RU" sz="1800" dirty="0" smtClean="0">
                <a:latin typeface="Times New Roman" pitchFamily="18" charset="0"/>
                <a:cs typeface="Times New Roman" pitchFamily="18" charset="0"/>
              </a:rPr>
              <a:t>Развивать речь, умение высказывать и обосновывать свои суждения.</a:t>
            </a:r>
          </a:p>
          <a:p>
            <a:r>
              <a:rPr lang="ru-RU" sz="1800" dirty="0" smtClean="0">
                <a:latin typeface="Times New Roman" pitchFamily="18" charset="0"/>
                <a:cs typeface="Times New Roman" pitchFamily="18" charset="0"/>
              </a:rPr>
              <a:t>Развивать творческие способности.</a:t>
            </a:r>
          </a:p>
          <a:p>
            <a:r>
              <a:rPr lang="ru-RU" sz="1800" dirty="0" smtClean="0">
                <a:latin typeface="Times New Roman" pitchFamily="18" charset="0"/>
                <a:cs typeface="Times New Roman" pitchFamily="18" charset="0"/>
              </a:rPr>
              <a:t>Увеличивать концентрацию внимания и объема памяти.</a:t>
            </a:r>
          </a:p>
          <a:p>
            <a:r>
              <a:rPr lang="ru-RU" sz="1800" dirty="0" smtClean="0">
                <a:latin typeface="Times New Roman" pitchFamily="18" charset="0"/>
                <a:cs typeface="Times New Roman" pitchFamily="18" charset="0"/>
              </a:rPr>
              <a:t>Содействовать воспитанию интереса к предметам и процессу познания в целом.</a:t>
            </a:r>
          </a:p>
          <a:p>
            <a:endParaRPr lang="ru-RU" sz="1800" dirty="0" smtClean="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15</a:t>
            </a:fld>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a:normAutofit/>
          </a:bodyPr>
          <a:lstStyle/>
          <a:p>
            <a:pPr algn="ctr"/>
            <a:r>
              <a:rPr lang="ru-RU" sz="2400" i="1" dirty="0" smtClean="0">
                <a:latin typeface="Times New Roman" pitchFamily="18" charset="0"/>
                <a:cs typeface="Times New Roman" pitchFamily="18" charset="0"/>
              </a:rPr>
              <a:t>Основные направления внеурочной деятельности в начальной школе</a:t>
            </a:r>
            <a:endParaRPr lang="ru-RU" sz="2400" i="1"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1285852" y="1047314"/>
          <a:ext cx="6357982" cy="5126092"/>
        </p:xfrm>
        <a:graphic>
          <a:graphicData uri="http://schemas.openxmlformats.org/drawingml/2006/table">
            <a:tbl>
              <a:tblPr>
                <a:tableStyleId>{69CF1AB2-1976-4502-BF36-3FF5EA218861}</a:tableStyleId>
              </a:tblPr>
              <a:tblGrid>
                <a:gridCol w="3178659"/>
                <a:gridCol w="3179323"/>
              </a:tblGrid>
              <a:tr h="269575">
                <a:tc>
                  <a:txBody>
                    <a:bodyPr/>
                    <a:lstStyle/>
                    <a:p>
                      <a:pPr algn="ctr">
                        <a:lnSpc>
                          <a:spcPct val="115000"/>
                        </a:lnSpc>
                        <a:spcAft>
                          <a:spcPts val="0"/>
                        </a:spcAft>
                      </a:pPr>
                      <a:r>
                        <a:rPr lang="ru-RU" sz="1200" u="sng" dirty="0" smtClean="0">
                          <a:latin typeface="Times New Roman" pitchFamily="18" charset="0"/>
                          <a:cs typeface="Times New Roman" pitchFamily="18" charset="0"/>
                        </a:rPr>
                        <a:t>Направления</a:t>
                      </a:r>
                      <a:endParaRPr lang="ru-RU" sz="1200" dirty="0">
                        <a:latin typeface="Times New Roman" pitchFamily="18" charset="0"/>
                        <a:ea typeface="Calibri"/>
                        <a:cs typeface="Times New Roman" pitchFamily="18" charset="0"/>
                      </a:endParaRPr>
                    </a:p>
                  </a:txBody>
                  <a:tcPr marL="64253" marR="64253" marT="0" marB="0"/>
                </a:tc>
                <a:tc>
                  <a:txBody>
                    <a:bodyPr/>
                    <a:lstStyle/>
                    <a:p>
                      <a:pPr algn="ctr">
                        <a:lnSpc>
                          <a:spcPct val="115000"/>
                        </a:lnSpc>
                        <a:spcAft>
                          <a:spcPts val="0"/>
                        </a:spcAft>
                      </a:pPr>
                      <a:r>
                        <a:rPr lang="ru-RU" sz="1200" u="sng" dirty="0">
                          <a:latin typeface="Times New Roman" pitchFamily="18" charset="0"/>
                          <a:cs typeface="Times New Roman" pitchFamily="18" charset="0"/>
                        </a:rPr>
                        <a:t>Программа</a:t>
                      </a:r>
                      <a:endParaRPr lang="ru-RU" sz="1200" dirty="0">
                        <a:latin typeface="Times New Roman" pitchFamily="18" charset="0"/>
                        <a:ea typeface="Calibri"/>
                        <a:cs typeface="Times New Roman" pitchFamily="18" charset="0"/>
                      </a:endParaRPr>
                    </a:p>
                  </a:txBody>
                  <a:tcPr marL="64253" marR="64253" marT="0" marB="0"/>
                </a:tc>
              </a:tr>
              <a:tr h="1179390">
                <a:tc>
                  <a:txBody>
                    <a:bodyPr/>
                    <a:lstStyle/>
                    <a:p>
                      <a:pPr algn="ctr">
                        <a:lnSpc>
                          <a:spcPct val="115000"/>
                        </a:lnSpc>
                        <a:spcAft>
                          <a:spcPts val="0"/>
                        </a:spcAft>
                      </a:pPr>
                      <a:r>
                        <a:rPr lang="ru-RU" sz="1200" dirty="0">
                          <a:latin typeface="Times New Roman" pitchFamily="18" charset="0"/>
                          <a:cs typeface="Times New Roman" pitchFamily="18" charset="0"/>
                        </a:rPr>
                        <a:t>Духовно-нравственное</a:t>
                      </a:r>
                      <a:endParaRPr lang="ru-RU" sz="1200" dirty="0">
                        <a:latin typeface="Times New Roman" pitchFamily="18" charset="0"/>
                        <a:ea typeface="Calibri"/>
                        <a:cs typeface="Times New Roman" pitchFamily="18" charset="0"/>
                      </a:endParaRPr>
                    </a:p>
                  </a:txBody>
                  <a:tcPr marL="64253" marR="64253" marT="0" marB="0"/>
                </a:tc>
                <a:tc>
                  <a:txBody>
                    <a:bodyPr/>
                    <a:lstStyle/>
                    <a:p>
                      <a:pPr algn="ctr">
                        <a:lnSpc>
                          <a:spcPct val="115000"/>
                        </a:lnSpc>
                        <a:spcAft>
                          <a:spcPts val="0"/>
                        </a:spcAft>
                      </a:pPr>
                      <a:r>
                        <a:rPr lang="ru-RU" sz="1200" dirty="0">
                          <a:latin typeface="Times New Roman" pitchFamily="18" charset="0"/>
                          <a:cs typeface="Times New Roman" pitchFamily="18" charset="0"/>
                        </a:rPr>
                        <a:t>«Храни тепло родного очага»</a:t>
                      </a:r>
                    </a:p>
                    <a:p>
                      <a:pPr algn="ctr">
                        <a:lnSpc>
                          <a:spcPct val="115000"/>
                        </a:lnSpc>
                        <a:spcAft>
                          <a:spcPts val="0"/>
                        </a:spcAft>
                      </a:pPr>
                      <a:r>
                        <a:rPr lang="ru-RU" sz="1200" dirty="0">
                          <a:latin typeface="Times New Roman" pitchFamily="18" charset="0"/>
                          <a:cs typeface="Times New Roman" pitchFamily="18" charset="0"/>
                        </a:rPr>
                        <a:t>Воспитание патриотизма, любви к </a:t>
                      </a:r>
                      <a:r>
                        <a:rPr lang="ru-RU" sz="1200" dirty="0" smtClean="0">
                          <a:latin typeface="Times New Roman" pitchFamily="18" charset="0"/>
                          <a:cs typeface="Times New Roman" pitchFamily="18" charset="0"/>
                        </a:rPr>
                        <a:t>Родине, </a:t>
                      </a:r>
                      <a:r>
                        <a:rPr lang="ru-RU" sz="1200" dirty="0">
                          <a:latin typeface="Times New Roman" pitchFamily="18" charset="0"/>
                          <a:cs typeface="Times New Roman" pitchFamily="18" charset="0"/>
                        </a:rPr>
                        <a:t>воспитание гражданина, любовь к родному краю, к Санкт- </a:t>
                      </a:r>
                      <a:r>
                        <a:rPr lang="ru-RU" sz="1200" dirty="0" smtClean="0">
                          <a:latin typeface="Times New Roman" pitchFamily="18" charset="0"/>
                          <a:cs typeface="Times New Roman" pitchFamily="18" charset="0"/>
                        </a:rPr>
                        <a:t>Петербургу</a:t>
                      </a:r>
                    </a:p>
                    <a:p>
                      <a:pPr algn="ctr">
                        <a:lnSpc>
                          <a:spcPct val="115000"/>
                        </a:lnSpc>
                        <a:spcAft>
                          <a:spcPts val="0"/>
                        </a:spcAft>
                      </a:pPr>
                      <a:endParaRPr lang="ru-RU" sz="1200" dirty="0" smtClean="0">
                        <a:latin typeface="Times New Roman" pitchFamily="18" charset="0"/>
                        <a:ea typeface="Calibri"/>
                        <a:cs typeface="Times New Roman" pitchFamily="18" charset="0"/>
                      </a:endParaRPr>
                    </a:p>
                    <a:p>
                      <a:pPr algn="ctr">
                        <a:lnSpc>
                          <a:spcPct val="115000"/>
                        </a:lnSpc>
                        <a:spcAft>
                          <a:spcPts val="0"/>
                        </a:spcAft>
                      </a:pPr>
                      <a:r>
                        <a:rPr lang="ru-RU" sz="1200" dirty="0" smtClean="0">
                          <a:latin typeface="Times New Roman" pitchFamily="18" charset="0"/>
                          <a:ea typeface="Calibri"/>
                          <a:cs typeface="Times New Roman" pitchFamily="18" charset="0"/>
                        </a:rPr>
                        <a:t>«Эрудит»</a:t>
                      </a:r>
                      <a:endParaRPr lang="ru-RU" sz="1200" dirty="0">
                        <a:latin typeface="Times New Roman" pitchFamily="18" charset="0"/>
                        <a:ea typeface="Calibri"/>
                        <a:cs typeface="Times New Roman" pitchFamily="18" charset="0"/>
                      </a:endParaRPr>
                    </a:p>
                  </a:txBody>
                  <a:tcPr marL="64253" marR="64253" marT="0" marB="0"/>
                </a:tc>
              </a:tr>
              <a:tr h="235878">
                <a:tc>
                  <a:txBody>
                    <a:bodyPr/>
                    <a:lstStyle/>
                    <a:p>
                      <a:pPr algn="ctr">
                        <a:lnSpc>
                          <a:spcPct val="115000"/>
                        </a:lnSpc>
                        <a:spcAft>
                          <a:spcPts val="0"/>
                        </a:spcAft>
                      </a:pPr>
                      <a:r>
                        <a:rPr lang="ru-RU" sz="1200" dirty="0">
                          <a:latin typeface="Times New Roman" pitchFamily="18" charset="0"/>
                          <a:cs typeface="Times New Roman" pitchFamily="18" charset="0"/>
                        </a:rPr>
                        <a:t>Спортивно-оздоровительное</a:t>
                      </a:r>
                      <a:endParaRPr lang="ru-RU" sz="1200" dirty="0">
                        <a:latin typeface="Times New Roman" pitchFamily="18" charset="0"/>
                        <a:ea typeface="Calibri"/>
                        <a:cs typeface="Times New Roman" pitchFamily="18" charset="0"/>
                      </a:endParaRPr>
                    </a:p>
                  </a:txBody>
                  <a:tcPr marL="64253" marR="64253" marT="0" marB="0"/>
                </a:tc>
                <a:tc>
                  <a:txBody>
                    <a:bodyPr/>
                    <a:lstStyle/>
                    <a:p>
                      <a:pPr algn="ctr">
                        <a:lnSpc>
                          <a:spcPct val="115000"/>
                        </a:lnSpc>
                        <a:spcAft>
                          <a:spcPts val="0"/>
                        </a:spcAft>
                      </a:pPr>
                      <a:r>
                        <a:rPr lang="ru-RU" sz="1200" dirty="0">
                          <a:latin typeface="Times New Roman" pitchFamily="18" charset="0"/>
                          <a:cs typeface="Times New Roman" pitchFamily="18" charset="0"/>
                        </a:rPr>
                        <a:t>«Ловкие, быстрые. Смелые</a:t>
                      </a:r>
                      <a:r>
                        <a:rPr lang="ru-RU" sz="1200" dirty="0" smtClean="0">
                          <a:latin typeface="Times New Roman" pitchFamily="18" charset="0"/>
                          <a:cs typeface="Times New Roman" pitchFamily="18" charset="0"/>
                        </a:rPr>
                        <a:t>»</a:t>
                      </a:r>
                    </a:p>
                    <a:p>
                      <a:pPr algn="ctr">
                        <a:lnSpc>
                          <a:spcPct val="115000"/>
                        </a:lnSpc>
                        <a:spcAft>
                          <a:spcPts val="0"/>
                        </a:spcAft>
                      </a:pPr>
                      <a:r>
                        <a:rPr lang="ru-RU" sz="1200" dirty="0" smtClean="0">
                          <a:latin typeface="Times New Roman" pitchFamily="18" charset="0"/>
                          <a:ea typeface="Calibri"/>
                          <a:cs typeface="Times New Roman" pitchFamily="18" charset="0"/>
                        </a:rPr>
                        <a:t>Шуваева Т.В.,</a:t>
                      </a:r>
                      <a:r>
                        <a:rPr lang="ru-RU" sz="1200" baseline="0" dirty="0" smtClean="0">
                          <a:latin typeface="Times New Roman" pitchFamily="18" charset="0"/>
                          <a:ea typeface="Calibri"/>
                          <a:cs typeface="Times New Roman" pitchFamily="18" charset="0"/>
                        </a:rPr>
                        <a:t> Синицына Н.М.</a:t>
                      </a:r>
                      <a:endParaRPr lang="ru-RU" sz="1200" dirty="0">
                        <a:latin typeface="Times New Roman" pitchFamily="18" charset="0"/>
                        <a:ea typeface="Calibri"/>
                        <a:cs typeface="Times New Roman" pitchFamily="18" charset="0"/>
                      </a:endParaRPr>
                    </a:p>
                  </a:txBody>
                  <a:tcPr marL="64253" marR="64253" marT="0" marB="0"/>
                </a:tc>
              </a:tr>
              <a:tr h="1153383">
                <a:tc>
                  <a:txBody>
                    <a:bodyPr/>
                    <a:lstStyle/>
                    <a:p>
                      <a:pPr algn="ctr">
                        <a:lnSpc>
                          <a:spcPct val="115000"/>
                        </a:lnSpc>
                        <a:spcAft>
                          <a:spcPts val="0"/>
                        </a:spcAft>
                      </a:pPr>
                      <a:r>
                        <a:rPr lang="ru-RU" sz="1200" u="sng" dirty="0">
                          <a:latin typeface="Times New Roman" pitchFamily="18" charset="0"/>
                          <a:cs typeface="Times New Roman" pitchFamily="18" charset="0"/>
                        </a:rPr>
                        <a:t>Общекультурное</a:t>
                      </a:r>
                      <a:endParaRPr lang="ru-RU" sz="1200" dirty="0">
                        <a:latin typeface="Times New Roman" pitchFamily="18" charset="0"/>
                        <a:ea typeface="Calibri"/>
                        <a:cs typeface="Times New Roman" pitchFamily="18" charset="0"/>
                      </a:endParaRPr>
                    </a:p>
                  </a:txBody>
                  <a:tcPr marL="64253" marR="64253" marT="0" marB="0"/>
                </a:tc>
                <a:tc>
                  <a:txBody>
                    <a:bodyPr/>
                    <a:lstStyle/>
                    <a:p>
                      <a:pPr marL="228600" algn="ctr">
                        <a:lnSpc>
                          <a:spcPct val="115000"/>
                        </a:lnSpc>
                        <a:spcAft>
                          <a:spcPts val="0"/>
                        </a:spcAft>
                      </a:pPr>
                      <a:r>
                        <a:rPr lang="ru-RU" sz="1200" dirty="0">
                          <a:latin typeface="Times New Roman" pitchFamily="18" charset="0"/>
                          <a:cs typeface="Times New Roman" pitchFamily="18" charset="0"/>
                        </a:rPr>
                        <a:t>«Хоровое пение» кружок</a:t>
                      </a:r>
                    </a:p>
                    <a:p>
                      <a:pPr marL="228600" algn="ctr">
                        <a:lnSpc>
                          <a:spcPct val="115000"/>
                        </a:lnSpc>
                        <a:spcAft>
                          <a:spcPts val="0"/>
                        </a:spcAft>
                      </a:pPr>
                      <a:r>
                        <a:rPr lang="ru-RU" sz="1200" dirty="0">
                          <a:latin typeface="Times New Roman" pitchFamily="18" charset="0"/>
                          <a:cs typeface="Times New Roman" pitchFamily="18" charset="0"/>
                        </a:rPr>
                        <a:t>Гаврилова </a:t>
                      </a:r>
                      <a:r>
                        <a:rPr lang="ru-RU" sz="1200" dirty="0" smtClean="0">
                          <a:latin typeface="Times New Roman" pitchFamily="18" charset="0"/>
                          <a:cs typeface="Times New Roman" pitchFamily="18" charset="0"/>
                        </a:rPr>
                        <a:t>В.В.</a:t>
                      </a:r>
                    </a:p>
                    <a:p>
                      <a:pPr marL="228600" algn="ctr">
                        <a:lnSpc>
                          <a:spcPct val="115000"/>
                        </a:lnSpc>
                        <a:spcAft>
                          <a:spcPts val="0"/>
                        </a:spcAft>
                      </a:pPr>
                      <a:endParaRPr lang="ru-RU" sz="1200" dirty="0">
                        <a:latin typeface="Times New Roman" pitchFamily="18" charset="0"/>
                        <a:cs typeface="Times New Roman" pitchFamily="18" charset="0"/>
                      </a:endParaRPr>
                    </a:p>
                    <a:p>
                      <a:pPr marL="228600" algn="ctr">
                        <a:lnSpc>
                          <a:spcPct val="115000"/>
                        </a:lnSpc>
                        <a:spcAft>
                          <a:spcPts val="0"/>
                        </a:spcAft>
                      </a:pPr>
                      <a:r>
                        <a:rPr lang="ru-RU" sz="1200" dirty="0">
                          <a:latin typeface="Times New Roman" pitchFamily="18" charset="0"/>
                          <a:cs typeface="Times New Roman" pitchFamily="18" charset="0"/>
                        </a:rPr>
                        <a:t>«Возвращение к истокам»</a:t>
                      </a:r>
                    </a:p>
                    <a:p>
                      <a:pPr marL="228600" algn="ctr">
                        <a:lnSpc>
                          <a:spcPct val="115000"/>
                        </a:lnSpc>
                        <a:spcAft>
                          <a:spcPts val="0"/>
                        </a:spcAft>
                      </a:pPr>
                      <a:r>
                        <a:rPr lang="ru-RU" sz="1200" dirty="0">
                          <a:latin typeface="Times New Roman" pitchFamily="18" charset="0"/>
                          <a:cs typeface="Times New Roman" pitchFamily="18" charset="0"/>
                        </a:rPr>
                        <a:t>Остова </a:t>
                      </a:r>
                      <a:r>
                        <a:rPr lang="ru-RU" sz="1200" dirty="0" smtClean="0">
                          <a:latin typeface="Times New Roman" pitchFamily="18" charset="0"/>
                          <a:cs typeface="Times New Roman" pitchFamily="18" charset="0"/>
                        </a:rPr>
                        <a:t>Т.А.</a:t>
                      </a:r>
                      <a:endParaRPr lang="ru-RU" sz="1200" dirty="0">
                        <a:latin typeface="Times New Roman" pitchFamily="18" charset="0"/>
                        <a:ea typeface="Calibri"/>
                        <a:cs typeface="Times New Roman" pitchFamily="18" charset="0"/>
                      </a:endParaRPr>
                    </a:p>
                  </a:txBody>
                  <a:tcPr marL="64253" marR="64253" marT="0" marB="0"/>
                </a:tc>
              </a:tr>
              <a:tr h="1179390">
                <a:tc>
                  <a:txBody>
                    <a:bodyPr/>
                    <a:lstStyle/>
                    <a:p>
                      <a:pPr algn="ctr">
                        <a:lnSpc>
                          <a:spcPct val="115000"/>
                        </a:lnSpc>
                        <a:spcAft>
                          <a:spcPts val="0"/>
                        </a:spcAft>
                      </a:pPr>
                      <a:r>
                        <a:rPr lang="ru-RU" sz="1200" u="sng" dirty="0">
                          <a:latin typeface="Times New Roman" pitchFamily="18" charset="0"/>
                          <a:cs typeface="Times New Roman" pitchFamily="18" charset="0"/>
                        </a:rPr>
                        <a:t>Социальное</a:t>
                      </a:r>
                      <a:endParaRPr lang="ru-RU" sz="1200" dirty="0">
                        <a:latin typeface="Times New Roman" pitchFamily="18" charset="0"/>
                        <a:ea typeface="Calibri"/>
                        <a:cs typeface="Times New Roman" pitchFamily="18" charset="0"/>
                      </a:endParaRPr>
                    </a:p>
                  </a:txBody>
                  <a:tcPr marL="64253" marR="64253" marT="0" marB="0"/>
                </a:tc>
                <a:tc>
                  <a:txBody>
                    <a:bodyPr/>
                    <a:lstStyle/>
                    <a:p>
                      <a:pPr marL="228600" algn="ctr">
                        <a:lnSpc>
                          <a:spcPct val="115000"/>
                        </a:lnSpc>
                        <a:spcAft>
                          <a:spcPts val="0"/>
                        </a:spcAft>
                      </a:pPr>
                      <a:r>
                        <a:rPr lang="ru-RU" sz="1200" dirty="0">
                          <a:latin typeface="Times New Roman" pitchFamily="18" charset="0"/>
                          <a:cs typeface="Times New Roman" pitchFamily="18" charset="0"/>
                        </a:rPr>
                        <a:t>«</a:t>
                      </a:r>
                      <a:r>
                        <a:rPr lang="ru-RU" sz="1200" dirty="0" err="1">
                          <a:latin typeface="Times New Roman" pitchFamily="18" charset="0"/>
                          <a:cs typeface="Times New Roman" pitchFamily="18" charset="0"/>
                        </a:rPr>
                        <a:t>Книжкин</a:t>
                      </a:r>
                      <a:r>
                        <a:rPr lang="ru-RU" sz="1200" dirty="0">
                          <a:latin typeface="Times New Roman" pitchFamily="18" charset="0"/>
                          <a:cs typeface="Times New Roman" pitchFamily="18" charset="0"/>
                        </a:rPr>
                        <a:t> Айболит»</a:t>
                      </a:r>
                    </a:p>
                    <a:p>
                      <a:pPr marL="228600" algn="ctr">
                        <a:lnSpc>
                          <a:spcPct val="115000"/>
                        </a:lnSpc>
                        <a:spcAft>
                          <a:spcPts val="0"/>
                        </a:spcAft>
                      </a:pPr>
                      <a:r>
                        <a:rPr lang="ru-RU" sz="1200" dirty="0" err="1">
                          <a:latin typeface="Times New Roman" pitchFamily="18" charset="0"/>
                          <a:cs typeface="Times New Roman" pitchFamily="18" charset="0"/>
                        </a:rPr>
                        <a:t>Цехановская</a:t>
                      </a: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Я.Б.</a:t>
                      </a:r>
                      <a:endParaRPr lang="ru-RU" sz="1200" dirty="0">
                        <a:latin typeface="Times New Roman" pitchFamily="18" charset="0"/>
                        <a:cs typeface="Times New Roman" pitchFamily="18" charset="0"/>
                      </a:endParaRPr>
                    </a:p>
                    <a:p>
                      <a:pPr marL="228600" algn="ctr">
                        <a:lnSpc>
                          <a:spcPct val="115000"/>
                        </a:lnSpc>
                        <a:spcAft>
                          <a:spcPts val="0"/>
                        </a:spcAft>
                      </a:pPr>
                      <a:endParaRPr lang="ru-RU" sz="1200" dirty="0" smtClean="0">
                        <a:latin typeface="Times New Roman" pitchFamily="18" charset="0"/>
                        <a:cs typeface="Times New Roman" pitchFamily="18" charset="0"/>
                      </a:endParaRPr>
                    </a:p>
                    <a:p>
                      <a:pPr marL="228600" algn="ctr">
                        <a:lnSpc>
                          <a:spcPct val="115000"/>
                        </a:lnSpc>
                        <a:spcAft>
                          <a:spcPts val="0"/>
                        </a:spcAft>
                      </a:pPr>
                      <a:r>
                        <a:rPr lang="ru-RU" sz="1200" dirty="0" smtClean="0">
                          <a:latin typeface="Times New Roman" pitchFamily="18" charset="0"/>
                          <a:cs typeface="Times New Roman" pitchFamily="18" charset="0"/>
                        </a:rPr>
                        <a:t>ОПП</a:t>
                      </a:r>
                      <a:endParaRPr lang="ru-RU" sz="1200" dirty="0">
                        <a:latin typeface="Times New Roman" pitchFamily="18" charset="0"/>
                        <a:cs typeface="Times New Roman" pitchFamily="18" charset="0"/>
                      </a:endParaRPr>
                    </a:p>
                    <a:p>
                      <a:pPr marL="228600" algn="ctr">
                        <a:lnSpc>
                          <a:spcPct val="115000"/>
                        </a:lnSpc>
                        <a:spcAft>
                          <a:spcPts val="0"/>
                        </a:spcAft>
                      </a:pPr>
                      <a:r>
                        <a:rPr lang="ru-RU" sz="1200" dirty="0">
                          <a:latin typeface="Times New Roman" pitchFamily="18" charset="0"/>
                          <a:cs typeface="Times New Roman" pitchFamily="18" charset="0"/>
                        </a:rPr>
                        <a:t>(общественно-полезная </a:t>
                      </a:r>
                      <a:r>
                        <a:rPr lang="ru-RU" sz="1200" dirty="0" smtClean="0">
                          <a:latin typeface="Times New Roman" pitchFamily="18" charset="0"/>
                          <a:cs typeface="Times New Roman" pitchFamily="18" charset="0"/>
                        </a:rPr>
                        <a:t>практика)</a:t>
                      </a:r>
                      <a:endParaRPr lang="ru-RU" sz="1200" dirty="0">
                        <a:latin typeface="Times New Roman" pitchFamily="18" charset="0"/>
                        <a:ea typeface="Calibri"/>
                        <a:cs typeface="Times New Roman" pitchFamily="18" charset="0"/>
                      </a:endParaRPr>
                    </a:p>
                  </a:txBody>
                  <a:tcPr marL="64253" marR="64253" marT="0" marB="0"/>
                </a:tc>
              </a:tr>
              <a:tr h="685827">
                <a:tc>
                  <a:txBody>
                    <a:bodyPr/>
                    <a:lstStyle/>
                    <a:p>
                      <a:pPr algn="ctr">
                        <a:lnSpc>
                          <a:spcPct val="115000"/>
                        </a:lnSpc>
                        <a:spcAft>
                          <a:spcPts val="0"/>
                        </a:spcAft>
                      </a:pPr>
                      <a:r>
                        <a:rPr lang="ru-RU" sz="1200">
                          <a:latin typeface="Times New Roman" pitchFamily="18" charset="0"/>
                          <a:cs typeface="Times New Roman" pitchFamily="18" charset="0"/>
                        </a:rPr>
                        <a:t>Общеинтеллектуальное</a:t>
                      </a:r>
                      <a:endParaRPr lang="ru-RU" sz="1200">
                        <a:latin typeface="Times New Roman" pitchFamily="18" charset="0"/>
                        <a:ea typeface="Calibri"/>
                        <a:cs typeface="Times New Roman" pitchFamily="18" charset="0"/>
                      </a:endParaRPr>
                    </a:p>
                  </a:txBody>
                  <a:tcPr marL="64253" marR="64253" marT="0" marB="0"/>
                </a:tc>
                <a:tc>
                  <a:txBody>
                    <a:bodyPr/>
                    <a:lstStyle/>
                    <a:p>
                      <a:pPr marL="228600" algn="ctr">
                        <a:lnSpc>
                          <a:spcPct val="115000"/>
                        </a:lnSpc>
                        <a:spcAft>
                          <a:spcPts val="0"/>
                        </a:spcAft>
                      </a:pPr>
                      <a:r>
                        <a:rPr lang="ru-RU" sz="1200" dirty="0">
                          <a:latin typeface="Times New Roman" pitchFamily="18" charset="0"/>
                          <a:cs typeface="Times New Roman" pitchFamily="18" charset="0"/>
                        </a:rPr>
                        <a:t>Долгосрочный проект «</a:t>
                      </a:r>
                      <a:r>
                        <a:rPr lang="ru-RU" sz="1200" dirty="0" err="1">
                          <a:latin typeface="Times New Roman" pitchFamily="18" charset="0"/>
                          <a:cs typeface="Times New Roman" pitchFamily="18" charset="0"/>
                        </a:rPr>
                        <a:t>Портфолио</a:t>
                      </a:r>
                      <a:endParaRPr lang="ru-RU" sz="1200" dirty="0">
                        <a:latin typeface="Times New Roman" pitchFamily="18" charset="0"/>
                        <a:cs typeface="Times New Roman" pitchFamily="18" charset="0"/>
                      </a:endParaRPr>
                    </a:p>
                    <a:p>
                      <a:pPr marL="228600" algn="ctr">
                        <a:lnSpc>
                          <a:spcPct val="115000"/>
                        </a:lnSpc>
                        <a:spcAft>
                          <a:spcPts val="0"/>
                        </a:spcAft>
                      </a:pPr>
                      <a:r>
                        <a:rPr lang="ru-RU" sz="1200" dirty="0" smtClean="0">
                          <a:latin typeface="Times New Roman" pitchFamily="18" charset="0"/>
                          <a:cs typeface="Times New Roman" pitchFamily="18" charset="0"/>
                        </a:rPr>
                        <a:t>ученика»</a:t>
                      </a:r>
                    </a:p>
                    <a:p>
                      <a:pPr marL="228600" algn="ctr">
                        <a:lnSpc>
                          <a:spcPct val="115000"/>
                        </a:lnSpc>
                        <a:spcAft>
                          <a:spcPts val="0"/>
                        </a:spcAft>
                      </a:pPr>
                      <a:endParaRPr lang="ru-RU" sz="1200" dirty="0" smtClean="0">
                        <a:latin typeface="Times New Roman" pitchFamily="18" charset="0"/>
                        <a:ea typeface="Calibri"/>
                        <a:cs typeface="Times New Roman" pitchFamily="18" charset="0"/>
                      </a:endParaRPr>
                    </a:p>
                    <a:p>
                      <a:pPr marL="228600" algn="ctr">
                        <a:lnSpc>
                          <a:spcPct val="115000"/>
                        </a:lnSpc>
                        <a:spcAft>
                          <a:spcPts val="0"/>
                        </a:spcAft>
                      </a:pPr>
                      <a:r>
                        <a:rPr lang="ru-RU" sz="1200" dirty="0" smtClean="0">
                          <a:latin typeface="Times New Roman" pitchFamily="18" charset="0"/>
                          <a:ea typeface="Calibri"/>
                          <a:cs typeface="Times New Roman" pitchFamily="18" charset="0"/>
                        </a:rPr>
                        <a:t>«Организация</a:t>
                      </a:r>
                      <a:r>
                        <a:rPr lang="ru-RU" sz="1200" baseline="0" dirty="0" smtClean="0">
                          <a:latin typeface="Times New Roman" pitchFamily="18" charset="0"/>
                          <a:ea typeface="Calibri"/>
                          <a:cs typeface="Times New Roman" pitchFamily="18" charset="0"/>
                        </a:rPr>
                        <a:t> проектной деятельности</a:t>
                      </a:r>
                      <a:r>
                        <a:rPr lang="ru-RU" sz="1200" dirty="0" smtClean="0">
                          <a:latin typeface="Times New Roman" pitchFamily="18" charset="0"/>
                          <a:ea typeface="Calibri"/>
                          <a:cs typeface="Times New Roman" pitchFamily="18" charset="0"/>
                        </a:rPr>
                        <a:t>»</a:t>
                      </a:r>
                      <a:endParaRPr lang="ru-RU" sz="1200" dirty="0">
                        <a:latin typeface="Times New Roman" pitchFamily="18" charset="0"/>
                        <a:ea typeface="Calibri"/>
                        <a:cs typeface="Times New Roman" pitchFamily="18" charset="0"/>
                      </a:endParaRPr>
                    </a:p>
                  </a:txBody>
                  <a:tcPr marL="64253" marR="64253" marT="0" marB="0"/>
                </a:tc>
              </a:tr>
            </a:tbl>
          </a:graphicData>
        </a:graphic>
      </p:graphicFrame>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16</a:t>
            </a:fld>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normAutofit/>
          </a:bodyPr>
          <a:lstStyle/>
          <a:p>
            <a:pPr algn="ctr"/>
            <a:r>
              <a:rPr lang="ru-RU" sz="2400" i="1" dirty="0" smtClean="0">
                <a:latin typeface="Times New Roman" pitchFamily="18" charset="0"/>
                <a:cs typeface="Times New Roman" pitchFamily="18" charset="0"/>
              </a:rPr>
              <a:t>Учебный план начальной школы</a:t>
            </a:r>
          </a:p>
        </p:txBody>
      </p:sp>
      <p:sp>
        <p:nvSpPr>
          <p:cNvPr id="21507" name="Содержимое 2"/>
          <p:cNvSpPr>
            <a:spLocks noGrp="1"/>
          </p:cNvSpPr>
          <p:nvPr>
            <p:ph idx="1"/>
          </p:nvPr>
        </p:nvSpPr>
        <p:spPr/>
        <p:txBody>
          <a:bodyPr>
            <a:normAutofit lnSpcReduction="10000"/>
          </a:bodyPr>
          <a:lstStyle/>
          <a:p>
            <a:pPr>
              <a:buNone/>
            </a:pPr>
            <a:r>
              <a:rPr lang="ru-RU" sz="1800" dirty="0" smtClean="0">
                <a:latin typeface="Times New Roman" pitchFamily="18" charset="0"/>
                <a:cs typeface="Times New Roman" pitchFamily="18" charset="0"/>
              </a:rPr>
              <a:t>    Учебный план на 2013-2014 учебный  год был  ориентирован на 4-летний нормативный срок освоения образовательных программ начального общего образования и реализовывался:</a:t>
            </a:r>
          </a:p>
          <a:p>
            <a:pPr>
              <a:buFont typeface="Wingdings" pitchFamily="2" charset="2"/>
              <a:buNone/>
            </a:pPr>
            <a:r>
              <a:rPr lang="ru-RU" sz="1800" dirty="0" smtClean="0">
                <a:latin typeface="Times New Roman" pitchFamily="18" charset="0"/>
                <a:cs typeface="Times New Roman" pitchFamily="18" charset="0"/>
              </a:rPr>
              <a:t>	- для 1-3-х классов в соответствии с требованиями ФГОС НОО (</a:t>
            </a:r>
            <a:r>
              <a:rPr lang="ru-RU" sz="1800" dirty="0" err="1" smtClean="0">
                <a:latin typeface="Times New Roman" pitchFamily="18" charset="0"/>
                <a:cs typeface="Times New Roman" pitchFamily="18" charset="0"/>
              </a:rPr>
              <a:t>далее-ФГОС</a:t>
            </a:r>
            <a:r>
              <a:rPr lang="ru-RU" sz="1800" dirty="0" smtClean="0">
                <a:latin typeface="Times New Roman" pitchFamily="18" charset="0"/>
                <a:cs typeface="Times New Roman" pitchFamily="18" charset="0"/>
              </a:rPr>
              <a:t>), утвержденными приказом Министерства образования и науки РФ от 06.10.09 №373; зарегистрированного Минюстом России 22.12.09, регистрационный №17785</a:t>
            </a:r>
          </a:p>
          <a:p>
            <a:pPr>
              <a:buFont typeface="Wingdings" pitchFamily="2" charset="2"/>
              <a:buNone/>
            </a:pPr>
            <a:r>
              <a:rPr lang="ru-RU" sz="1800" dirty="0" smtClean="0">
                <a:latin typeface="Times New Roman" pitchFamily="18" charset="0"/>
                <a:cs typeface="Times New Roman" pitchFamily="18" charset="0"/>
              </a:rPr>
              <a:t>	-для 4-х классов в соответствии с Федеральным компонентом государственного стандарта общего образования, утвержденного приказом МО РФ от 05.03.2004 №1089 и федеральным базисным учебным планом, утвержденный приказом МО РФ от 09.03.2004 №1312. </a:t>
            </a:r>
          </a:p>
          <a:p>
            <a:pPr>
              <a:buFont typeface="Wingdings" pitchFamily="2" charset="2"/>
              <a:buNone/>
            </a:pPr>
            <a:r>
              <a:rPr lang="ru-RU" sz="1800" dirty="0" smtClean="0">
                <a:latin typeface="Times New Roman" pitchFamily="18" charset="0"/>
                <a:cs typeface="Times New Roman" pitchFamily="18" charset="0"/>
              </a:rPr>
              <a:t>		В соответствии МО и науки РФ от 01.02.2012 №74 в учебный план 4 класса был включен курс «Основы религиозной культуры и светской этики» (34 часа). Комплексный курс является светским.</a:t>
            </a:r>
          </a:p>
          <a:p>
            <a:pPr>
              <a:buFont typeface="Wingdings" pitchFamily="2" charset="2"/>
              <a:buNone/>
            </a:pPr>
            <a:r>
              <a:rPr lang="ru-RU" sz="1800" dirty="0" smtClean="0">
                <a:latin typeface="Times New Roman" pitchFamily="18" charset="0"/>
                <a:cs typeface="Times New Roman" pitchFamily="18" charset="0"/>
              </a:rPr>
              <a:t>Реализация учебного плана основывалась на современном содержании образования, отраженном в образовательных программах </a:t>
            </a:r>
            <a:r>
              <a:rPr lang="en-US" sz="18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Перспектива</a:t>
            </a:r>
            <a:r>
              <a:rPr lang="en-US" sz="18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 в 1-3-х классах; система </a:t>
            </a:r>
            <a:r>
              <a:rPr lang="ru-RU" sz="1800" dirty="0" err="1" smtClean="0">
                <a:latin typeface="Times New Roman" pitchFamily="18" charset="0"/>
                <a:cs typeface="Times New Roman" pitchFamily="18" charset="0"/>
              </a:rPr>
              <a:t>Л.В.Занкова</a:t>
            </a:r>
            <a:r>
              <a:rPr lang="ru-RU" sz="1800" dirty="0" smtClean="0">
                <a:latin typeface="Times New Roman" pitchFamily="18" charset="0"/>
                <a:cs typeface="Times New Roman" pitchFamily="18" charset="0"/>
              </a:rPr>
              <a:t> в 4-х классах.</a:t>
            </a:r>
            <a:r>
              <a:rPr lang="en-US" sz="1800" dirty="0" smtClean="0">
                <a:latin typeface="Times New Roman" pitchFamily="18" charset="0"/>
                <a:cs typeface="Times New Roman" pitchFamily="18" charset="0"/>
              </a:rPr>
              <a:t>)</a:t>
            </a:r>
            <a:endParaRPr lang="ru-RU" sz="1800" dirty="0" smtClean="0">
              <a:latin typeface="Times New Roman" pitchFamily="18" charset="0"/>
              <a:cs typeface="Times New Roman" pitchFamily="18" charset="0"/>
            </a:endParaRPr>
          </a:p>
          <a:p>
            <a:pPr>
              <a:buFont typeface="Wingdings" pitchFamily="2" charset="2"/>
              <a:buNone/>
            </a:pPr>
            <a:endParaRPr lang="ru-RU" sz="1800" dirty="0" smtClean="0"/>
          </a:p>
        </p:txBody>
      </p:sp>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17</a:t>
            </a:fld>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normAutofit/>
          </a:bodyPr>
          <a:lstStyle/>
          <a:p>
            <a:pPr algn="ctr"/>
            <a:r>
              <a:rPr lang="ru-RU" sz="2400" i="1" dirty="0" smtClean="0">
                <a:latin typeface="Times New Roman" pitchFamily="18" charset="0"/>
                <a:cs typeface="Times New Roman" pitchFamily="18" charset="0"/>
              </a:rPr>
              <a:t>Учебный план основной школы</a:t>
            </a:r>
            <a:endParaRPr lang="ru-RU" sz="2400" dirty="0" smtClean="0">
              <a:latin typeface="Times New Roman" pitchFamily="18" charset="0"/>
              <a:cs typeface="Times New Roman" pitchFamily="18" charset="0"/>
            </a:endParaRPr>
          </a:p>
        </p:txBody>
      </p:sp>
      <p:sp>
        <p:nvSpPr>
          <p:cNvPr id="22531" name="Содержимое 2"/>
          <p:cNvSpPr>
            <a:spLocks noGrp="1"/>
          </p:cNvSpPr>
          <p:nvPr>
            <p:ph idx="1"/>
          </p:nvPr>
        </p:nvSpPr>
        <p:spPr/>
        <p:txBody>
          <a:bodyPr>
            <a:normAutofit/>
          </a:bodyPr>
          <a:lstStyle/>
          <a:p>
            <a:pPr algn="just">
              <a:buNone/>
            </a:pPr>
            <a:r>
              <a:rPr lang="ru-RU" sz="1600" dirty="0" smtClean="0">
                <a:latin typeface="Times New Roman" pitchFamily="18" charset="0"/>
                <a:cs typeface="Times New Roman" pitchFamily="18" charset="0"/>
              </a:rPr>
              <a:t>                    Федеральный компонент учебного плана полностью реализовывал компонент государственного образовательного стандарта, который соответствовал единству образовательного пространства Российской Федерации и гарантировал овладение обучающимися необходимым минимумом знаний, умений и навыков, обеспечивающих возможности продолжения  образования.</a:t>
            </a:r>
          </a:p>
          <a:p>
            <a:pPr algn="just">
              <a:buNone/>
            </a:pPr>
            <a:r>
              <a:rPr lang="ru-RU" sz="1600" dirty="0" smtClean="0">
                <a:latin typeface="Times New Roman" pitchFamily="18" charset="0"/>
                <a:cs typeface="Times New Roman" pitchFamily="18" charset="0"/>
              </a:rPr>
              <a:t>      	Региональный компонент учебного плана предусматривал обязательное изучение курсов «История и культура Санкт-Петербурга» (5-9 классы), «Основы безопасности жизнедеятельности» (5-7,9 классы)</a:t>
            </a:r>
          </a:p>
          <a:p>
            <a:pPr algn="just">
              <a:buNone/>
            </a:pPr>
            <a:r>
              <a:rPr lang="ru-RU" sz="1600" dirty="0" smtClean="0">
                <a:latin typeface="Times New Roman" pitchFamily="18" charset="0"/>
                <a:cs typeface="Times New Roman" pitchFamily="18" charset="0"/>
              </a:rPr>
              <a:t>          	Часы компонента образовательного учреждения использовались на увеличение количества часов, отводимых на отдельные предметы, указанные в федеральном компоненте  учебного плана. Они распределялись с учётом избранного профиля, кадрового потенциала, пожеланий обучающихся и родителей.</a:t>
            </a:r>
          </a:p>
          <a:p>
            <a:pPr>
              <a:buNone/>
            </a:pPr>
            <a:r>
              <a:rPr lang="ru-RU" sz="1600" dirty="0" smtClean="0">
                <a:latin typeface="Times New Roman" pitchFamily="18" charset="0"/>
                <a:cs typeface="Times New Roman" pitchFamily="18" charset="0"/>
              </a:rPr>
              <a:t>       </a:t>
            </a:r>
          </a:p>
        </p:txBody>
      </p:sp>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18</a:t>
            </a:fld>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0034" y="474345"/>
            <a:ext cx="8215370" cy="3724096"/>
          </a:xfrm>
          <a:prstGeom prst="rect">
            <a:avLst/>
          </a:prstGeom>
        </p:spPr>
        <p:txBody>
          <a:bodyPr wrap="square">
            <a:spAutoFit/>
          </a:bodyPr>
          <a:lstStyle/>
          <a:p>
            <a:pPr algn="ctr">
              <a:buNone/>
            </a:pPr>
            <a:r>
              <a:rPr lang="ru-RU" sz="2400" b="1" i="1" dirty="0" err="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Предпрофильная</a:t>
            </a:r>
            <a:r>
              <a:rPr lang="ru-RU" sz="2400" b="1" i="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подготовка.</a:t>
            </a:r>
          </a:p>
          <a:p>
            <a:pPr algn="ctr">
              <a:buNone/>
            </a:pPr>
            <a:endParaRPr lang="ru-RU" sz="2800" b="1" i="1" dirty="0" smtClean="0">
              <a:solidFill>
                <a:schemeClr val="tx2"/>
              </a:solidFill>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       Учебный план предусматривал проведение </a:t>
            </a:r>
            <a:r>
              <a:rPr lang="ru-RU" dirty="0" err="1" smtClean="0">
                <a:latin typeface="Times New Roman" pitchFamily="18" charset="0"/>
                <a:cs typeface="Times New Roman" pitchFamily="18" charset="0"/>
              </a:rPr>
              <a:t>предпрофильной</a:t>
            </a:r>
            <a:r>
              <a:rPr lang="ru-RU" dirty="0" smtClean="0">
                <a:latin typeface="Times New Roman" pitchFamily="18" charset="0"/>
                <a:cs typeface="Times New Roman" pitchFamily="18" charset="0"/>
              </a:rPr>
              <a:t> подготовки в </a:t>
            </a:r>
          </a:p>
          <a:p>
            <a:pPr algn="just">
              <a:buNone/>
            </a:pPr>
            <a:r>
              <a:rPr lang="ru-RU" dirty="0" smtClean="0">
                <a:latin typeface="Times New Roman" pitchFamily="18" charset="0"/>
                <a:cs typeface="Times New Roman" pitchFamily="18" charset="0"/>
              </a:rPr>
              <a:t>9 -</a:t>
            </a:r>
            <a:r>
              <a:rPr lang="ru-RU" dirty="0" err="1" smtClean="0">
                <a:latin typeface="Times New Roman" pitchFamily="18" charset="0"/>
                <a:cs typeface="Times New Roman" pitchFamily="18" charset="0"/>
              </a:rPr>
              <a:t>ых</a:t>
            </a:r>
            <a:r>
              <a:rPr lang="ru-RU" dirty="0" smtClean="0">
                <a:latin typeface="Times New Roman" pitchFamily="18" charset="0"/>
                <a:cs typeface="Times New Roman" pitchFamily="18" charset="0"/>
              </a:rPr>
              <a:t> классах, на которую отводилось 102 часа. Часы учебного предмета «Технология» (68 часов из федерального компонента) использовались на реализацию учебных курсу по выбору (элективных курсов). Из регионального компонента учебного плана 34 часа использовались на организацию </a:t>
            </a:r>
            <a:r>
              <a:rPr lang="ru-RU" dirty="0" err="1" smtClean="0">
                <a:latin typeface="Times New Roman" pitchFamily="18" charset="0"/>
                <a:cs typeface="Times New Roman" pitchFamily="18" charset="0"/>
              </a:rPr>
              <a:t>профориентационной</a:t>
            </a:r>
            <a:r>
              <a:rPr lang="ru-RU" dirty="0" smtClean="0">
                <a:latin typeface="Times New Roman" pitchFamily="18" charset="0"/>
                <a:cs typeface="Times New Roman" pitchFamily="18" charset="0"/>
              </a:rPr>
              <a:t> и информационной работы.</a:t>
            </a:r>
          </a:p>
          <a:p>
            <a:pPr algn="just">
              <a:buNone/>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Предпрофильная</a:t>
            </a:r>
            <a:r>
              <a:rPr lang="ru-RU" dirty="0" smtClean="0">
                <a:latin typeface="Times New Roman" pitchFamily="18" charset="0"/>
                <a:cs typeface="Times New Roman" pitchFamily="18" charset="0"/>
              </a:rPr>
              <a:t> подготовка представляла собой систему педагогической, психологической, информационной и организационной поддержки обучающихся, направленную на их самоопределение в отношении выбора профиля обучения на ступени среднего (полного) общего образования.</a:t>
            </a:r>
          </a:p>
        </p:txBody>
      </p:sp>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19</a:t>
            </a:fld>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68313" y="1700213"/>
            <a:ext cx="8158162" cy="4608512"/>
          </a:xfrm>
        </p:spPr>
        <p:txBody>
          <a:bodyPr>
            <a:normAutofit/>
          </a:bodyPr>
          <a:lstStyle/>
          <a:p>
            <a:pPr algn="just" eaLnBrk="1" hangingPunct="1">
              <a:lnSpc>
                <a:spcPct val="80000"/>
              </a:lnSpc>
              <a:buFont typeface="Wingdings" pitchFamily="2" charset="2"/>
              <a:buNone/>
            </a:pPr>
            <a:r>
              <a:rPr lang="en-US" sz="1900" dirty="0" smtClean="0"/>
              <a:t>	</a:t>
            </a:r>
            <a:r>
              <a:rPr lang="ru-RU" sz="1900" dirty="0" smtClean="0"/>
              <a:t>	</a:t>
            </a:r>
            <a:r>
              <a:rPr lang="ru-RU" sz="1800" dirty="0" smtClean="0">
                <a:latin typeface="Times New Roman" pitchFamily="18" charset="0"/>
                <a:cs typeface="Times New Roman" pitchFamily="18" charset="0"/>
              </a:rPr>
              <a:t>Данный доклад содержит информацию об основных результатах за 2013-2014 учебный год и перспективах развития образовательного учреждения.</a:t>
            </a: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Содержание доклада мы</a:t>
            </a:r>
            <a:r>
              <a:rPr lang="en-US" sz="18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 по-прежнему</a:t>
            </a:r>
            <a:r>
              <a:rPr lang="en-US" sz="18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 адресуем родителям и законным представителям, выбирающим нашу школу для своего ребенка, обучающимся, коллегам, социальным партнерам.</a:t>
            </a: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Основная цель публичного доклада – повышение уровня информационной открытости и прозрачности школы в глазах широкой общественности.</a:t>
            </a: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		Невозможно представить жизнедеятельность школы без определения конечных результатов своей работы. Определить результаты  работы ОУ помогает ежегодный анализ – выявление положительных итогов работы, причин, </a:t>
            </a:r>
            <a:r>
              <a:rPr lang="ru-RU" sz="1800" dirty="0" err="1" smtClean="0">
                <a:latin typeface="Times New Roman" pitchFamily="18" charset="0"/>
                <a:cs typeface="Times New Roman" pitchFamily="18" charset="0"/>
              </a:rPr>
              <a:t>приведщих</a:t>
            </a:r>
            <a:r>
              <a:rPr lang="ru-RU" sz="1800" dirty="0" smtClean="0">
                <a:latin typeface="Times New Roman" pitchFamily="18" charset="0"/>
                <a:cs typeface="Times New Roman" pitchFamily="18" charset="0"/>
              </a:rPr>
              <a:t> к успеху или неудаче, определение путей развития успеха или преодоление недостатков в работе. Школа развивается, и мы приглашаем всех к сотрудничеству.</a:t>
            </a:r>
          </a:p>
          <a:p>
            <a:pPr algn="just">
              <a:lnSpc>
                <a:spcPct val="80000"/>
              </a:lnSpc>
              <a:buNone/>
            </a:pPr>
            <a:r>
              <a:rPr lang="en-US"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Надеемся, что для наших учеников учение, этапы школьного образования станут источниками формирования самостоятельности, ответственности и гражданской зрелости.</a:t>
            </a:r>
          </a:p>
          <a:p>
            <a:pPr eaLnBrk="1" hangingPunct="1">
              <a:lnSpc>
                <a:spcPct val="80000"/>
              </a:lnSpc>
              <a:buFont typeface="Wingdings" pitchFamily="2" charset="2"/>
              <a:buNone/>
            </a:pPr>
            <a:endParaRPr lang="ru-RU" sz="1800" dirty="0" smtClean="0">
              <a:latin typeface="Times New Roman" pitchFamily="18" charset="0"/>
              <a:cs typeface="Times New Roman" pitchFamily="18" charset="0"/>
            </a:endParaRPr>
          </a:p>
        </p:txBody>
      </p:sp>
      <p:sp>
        <p:nvSpPr>
          <p:cNvPr id="7" name="Номер слайда 6"/>
          <p:cNvSpPr>
            <a:spLocks noGrp="1"/>
          </p:cNvSpPr>
          <p:nvPr>
            <p:ph type="sldNum" sz="quarter" idx="12"/>
          </p:nvPr>
        </p:nvSpPr>
        <p:spPr/>
        <p:txBody>
          <a:bodyPr/>
          <a:lstStyle/>
          <a:p>
            <a:pPr>
              <a:defRPr/>
            </a:pPr>
            <a:fld id="{55FFFF87-47F9-4AE3-8C97-3A4F2DC666DE}" type="slidenum">
              <a:rPr lang="ru-RU" smtClean="0"/>
              <a:pPr>
                <a:defRPr/>
              </a:pPr>
              <a:t>2</a:t>
            </a:fld>
            <a:endParaRPr lang="ru-RU"/>
          </a:p>
        </p:txBody>
      </p:sp>
      <p:pic>
        <p:nvPicPr>
          <p:cNvPr id="4" name="Picture 2" descr="http://cs410722.vk.me/v410722070/29c4/9cZfWqz0UQ8.jpg"/>
          <p:cNvPicPr>
            <a:picLocks noChangeAspect="1" noChangeArrowheads="1"/>
          </p:cNvPicPr>
          <p:nvPr/>
        </p:nvPicPr>
        <p:blipFill>
          <a:blip r:embed="rId2" cstate="screen"/>
          <a:srcRect/>
          <a:stretch>
            <a:fillRect/>
          </a:stretch>
        </p:blipFill>
        <p:spPr bwMode="auto">
          <a:xfrm rot="20721557">
            <a:off x="52531" y="-22394"/>
            <a:ext cx="2895790" cy="1918461"/>
          </a:xfrm>
          <a:prstGeom prst="rect">
            <a:avLst/>
          </a:prstGeom>
          <a:ln>
            <a:noFill/>
          </a:ln>
          <a:effectLst>
            <a:softEdge rad="317500"/>
          </a:effectLst>
        </p:spPr>
      </p:pic>
      <p:sp>
        <p:nvSpPr>
          <p:cNvPr id="5" name="TextBox 4"/>
          <p:cNvSpPr txBox="1"/>
          <p:nvPr/>
        </p:nvSpPr>
        <p:spPr>
          <a:xfrm>
            <a:off x="2857488" y="785794"/>
            <a:ext cx="3429024" cy="646331"/>
          </a:xfrm>
          <a:prstGeom prst="rect">
            <a:avLst/>
          </a:prstGeom>
          <a:noFill/>
        </p:spPr>
        <p:txBody>
          <a:bodyPr wrap="square" rtlCol="0">
            <a:spAutoFit/>
          </a:bodyPr>
          <a:lstStyle/>
          <a:p>
            <a:r>
              <a:rPr lang="ru-RU" dirty="0" smtClean="0">
                <a:latin typeface="Times New Roman" pitchFamily="18" charset="0"/>
                <a:cs typeface="Times New Roman" pitchFamily="18" charset="0"/>
              </a:rPr>
              <a:t>Уважаемые гости нашего сайта!</a:t>
            </a:r>
          </a:p>
          <a:p>
            <a:endParaRPr lang="ru-RU" dirty="0"/>
          </a:p>
        </p:txBody>
      </p:sp>
      <p:sp>
        <p:nvSpPr>
          <p:cNvPr id="6" name="TextBox 5"/>
          <p:cNvSpPr txBox="1"/>
          <p:nvPr/>
        </p:nvSpPr>
        <p:spPr>
          <a:xfrm>
            <a:off x="4357686" y="5929330"/>
            <a:ext cx="4786314" cy="923330"/>
          </a:xfrm>
          <a:prstGeom prst="rect">
            <a:avLst/>
          </a:prstGeom>
          <a:noFill/>
        </p:spPr>
        <p:txBody>
          <a:bodyPr wrap="square" rtlCol="0">
            <a:spAutoFit/>
          </a:bodyPr>
          <a:lstStyle/>
          <a:p>
            <a:r>
              <a:rPr lang="ru-RU" dirty="0" smtClean="0">
                <a:latin typeface="Times New Roman" pitchFamily="18" charset="0"/>
                <a:cs typeface="Times New Roman" pitchFamily="18" charset="0"/>
              </a:rPr>
              <a:t>С уважением, Л.П. </a:t>
            </a:r>
            <a:r>
              <a:rPr lang="ru-RU" dirty="0" err="1" smtClean="0">
                <a:latin typeface="Times New Roman" pitchFamily="18" charset="0"/>
                <a:cs typeface="Times New Roman" pitchFamily="18" charset="0"/>
              </a:rPr>
              <a:t>Чепелкина</a:t>
            </a:r>
            <a:r>
              <a:rPr lang="ru-RU" dirty="0" smtClean="0">
                <a:latin typeface="Times New Roman" pitchFamily="18" charset="0"/>
                <a:cs typeface="Times New Roman" pitchFamily="18" charset="0"/>
              </a:rPr>
              <a:t>, директор ГБОУ СОШ №591, Заслуженный учитель РФ</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57166"/>
            <a:ext cx="8715404" cy="1754326"/>
          </a:xfrm>
          <a:prstGeom prst="rect">
            <a:avLst/>
          </a:prstGeom>
        </p:spPr>
        <p:txBody>
          <a:bodyPr wrap="square">
            <a:spAutoFit/>
          </a:bodyPr>
          <a:lstStyle/>
          <a:p>
            <a:pPr algn="just">
              <a:buNone/>
            </a:pPr>
            <a:r>
              <a:rPr lang="ru-RU" dirty="0" smtClean="0">
                <a:latin typeface="Times New Roman" pitchFamily="18" charset="0"/>
                <a:cs typeface="Times New Roman" pitchFamily="18" charset="0"/>
              </a:rPr>
              <a:t>      На ступени основного общего образования образовательное учреждение организовало пробные элективные курсы (предметно-ориентированные пробы), которые дали возможность апробировать разное предметное содержание  с целью самоопределения , проверяли готовность и способность обучающихся осваивать выбранный предмет  на повышенном уровне, создавали условия для подготовки к экзаменам (по выбору ) по предметам будущего профиля.</a:t>
            </a:r>
            <a:endParaRPr lang="ru-RU" dirty="0">
              <a:latin typeface="Times New Roman" pitchFamily="18" charset="0"/>
              <a:cs typeface="Times New Roman" pitchFamily="18" charset="0"/>
            </a:endParaRPr>
          </a:p>
        </p:txBody>
      </p:sp>
      <p:sp>
        <p:nvSpPr>
          <p:cNvPr id="5" name="Заголовок 1"/>
          <p:cNvSpPr>
            <a:spLocks noGrp="1"/>
          </p:cNvSpPr>
          <p:nvPr>
            <p:ph type="title"/>
          </p:nvPr>
        </p:nvSpPr>
        <p:spPr>
          <a:xfrm>
            <a:off x="571472" y="1714488"/>
            <a:ext cx="8229600" cy="1143000"/>
          </a:xfrm>
        </p:spPr>
        <p:txBody>
          <a:bodyPr>
            <a:normAutofit/>
          </a:bodyPr>
          <a:lstStyle/>
          <a:p>
            <a:pPr algn="ctr"/>
            <a:r>
              <a:rPr lang="ru-RU" sz="2400" i="1" dirty="0" smtClean="0">
                <a:solidFill>
                  <a:schemeClr val="tx1"/>
                </a:solidFill>
                <a:effectLst/>
                <a:latin typeface="Times New Roman" pitchFamily="18" charset="0"/>
                <a:cs typeface="Times New Roman" pitchFamily="18" charset="0"/>
              </a:rPr>
              <a:t>Элективные курсы для обучающихся 9-ых  классов</a:t>
            </a:r>
            <a:endParaRPr lang="ru-RU" sz="2400" i="1" dirty="0">
              <a:solidFill>
                <a:schemeClr val="tx1"/>
              </a:solidFill>
              <a:effectLst/>
              <a:latin typeface="Times New Roman" pitchFamily="18" charset="0"/>
              <a:cs typeface="Times New Roman" pitchFamily="18" charset="0"/>
            </a:endParaRPr>
          </a:p>
        </p:txBody>
      </p:sp>
      <p:graphicFrame>
        <p:nvGraphicFramePr>
          <p:cNvPr id="10" name="Содержимое 9"/>
          <p:cNvGraphicFramePr>
            <a:graphicFrameLocks noGrp="1"/>
          </p:cNvGraphicFramePr>
          <p:nvPr>
            <p:ph idx="1"/>
          </p:nvPr>
        </p:nvGraphicFramePr>
        <p:xfrm>
          <a:off x="642910" y="2571744"/>
          <a:ext cx="8229600" cy="3337560"/>
        </p:xfrm>
        <a:graphic>
          <a:graphicData uri="http://schemas.openxmlformats.org/drawingml/2006/table">
            <a:tbl>
              <a:tblPr firstRow="1" bandRow="1">
                <a:tableStyleId>{5C22544A-7EE6-4342-B048-85BDC9FD1C3A}</a:tableStyleId>
              </a:tblPr>
              <a:tblGrid>
                <a:gridCol w="928694"/>
                <a:gridCol w="4557706"/>
                <a:gridCol w="2743200"/>
              </a:tblGrid>
              <a:tr h="370840">
                <a:tc>
                  <a:txBody>
                    <a:bodyPr/>
                    <a:lstStyle/>
                    <a:p>
                      <a:pPr algn="ctr">
                        <a:lnSpc>
                          <a:spcPct val="115000"/>
                        </a:lnSpc>
                        <a:spcAft>
                          <a:spcPts val="1000"/>
                        </a:spcAft>
                      </a:pPr>
                      <a:r>
                        <a:rPr lang="ru-RU" sz="1200" b="1" dirty="0">
                          <a:latin typeface="Times New Roman"/>
                          <a:ea typeface="Times New Roman"/>
                        </a:rPr>
                        <a:t>№ </a:t>
                      </a:r>
                      <a:r>
                        <a:rPr lang="ru-RU" sz="1200" b="1" dirty="0" err="1">
                          <a:latin typeface="Times New Roman"/>
                          <a:ea typeface="Times New Roman"/>
                        </a:rPr>
                        <a:t>п</a:t>
                      </a:r>
                      <a:r>
                        <a:rPr lang="ru-RU" sz="1200" b="1" dirty="0">
                          <a:latin typeface="Times New Roman"/>
                          <a:ea typeface="Times New Roman"/>
                        </a:rPr>
                        <a:t>/</a:t>
                      </a:r>
                      <a:r>
                        <a:rPr lang="ru-RU" sz="1200" b="1" dirty="0" err="1">
                          <a:latin typeface="Times New Roman"/>
                          <a:ea typeface="Times New Roman"/>
                        </a:rPr>
                        <a:t>п</a:t>
                      </a:r>
                      <a:endParaRPr lang="ru-RU" sz="1200" dirty="0">
                        <a:latin typeface="Times New Roman"/>
                        <a:ea typeface="Times New Roman"/>
                      </a:endParaRPr>
                    </a:p>
                  </a:txBody>
                  <a:tcPr marL="68580" marR="68580" marT="0" marB="0" anchor="ctr"/>
                </a:tc>
                <a:tc>
                  <a:txBody>
                    <a:bodyPr/>
                    <a:lstStyle/>
                    <a:p>
                      <a:pPr algn="ctr">
                        <a:lnSpc>
                          <a:spcPct val="115000"/>
                        </a:lnSpc>
                        <a:spcAft>
                          <a:spcPts val="1000"/>
                        </a:spcAft>
                      </a:pPr>
                      <a:r>
                        <a:rPr lang="ru-RU" sz="1200" b="1">
                          <a:latin typeface="Times New Roman"/>
                          <a:ea typeface="Times New Roman"/>
                        </a:rPr>
                        <a:t>Название элективного курса</a:t>
                      </a:r>
                      <a:endParaRPr lang="ru-RU" sz="1200">
                        <a:latin typeface="Times New Roman"/>
                        <a:ea typeface="Times New Roman"/>
                      </a:endParaRPr>
                    </a:p>
                  </a:txBody>
                  <a:tcPr marL="68580" marR="68580" marT="0" marB="0" anchor="ctr"/>
                </a:tc>
                <a:tc>
                  <a:txBody>
                    <a:bodyPr/>
                    <a:lstStyle/>
                    <a:p>
                      <a:pPr algn="ctr">
                        <a:lnSpc>
                          <a:spcPct val="115000"/>
                        </a:lnSpc>
                        <a:spcAft>
                          <a:spcPts val="1000"/>
                        </a:spcAft>
                      </a:pPr>
                      <a:r>
                        <a:rPr lang="ru-RU" sz="1200" b="1">
                          <a:latin typeface="Times New Roman"/>
                          <a:ea typeface="Times New Roman"/>
                        </a:rPr>
                        <a:t>Кол-во часов</a:t>
                      </a:r>
                      <a:endParaRPr lang="ru-RU" sz="1200">
                        <a:latin typeface="Times New Roman"/>
                        <a:ea typeface="Times New Roman"/>
                      </a:endParaRPr>
                    </a:p>
                  </a:txBody>
                  <a:tcPr marL="68580" marR="68580" marT="0" marB="0" anchor="ctr"/>
                </a:tc>
              </a:tr>
              <a:tr h="370840">
                <a:tc>
                  <a:txBody>
                    <a:bodyPr/>
                    <a:lstStyle/>
                    <a:p>
                      <a:pPr marL="342900" lvl="0" indent="-342900">
                        <a:lnSpc>
                          <a:spcPct val="115000"/>
                        </a:lnSpc>
                        <a:spcAft>
                          <a:spcPts val="0"/>
                        </a:spcAft>
                        <a:buFont typeface="+mj-lt"/>
                        <a:buNone/>
                      </a:pPr>
                      <a:r>
                        <a:rPr lang="ru-RU" sz="1200" dirty="0" smtClean="0">
                          <a:latin typeface="Times New Roman"/>
                          <a:ea typeface="Times New Roman"/>
                          <a:cs typeface="Times New Roman"/>
                        </a:rPr>
                        <a:t>1.</a:t>
                      </a:r>
                      <a:endParaRPr lang="ru-RU" sz="1200" dirty="0">
                        <a:latin typeface="Times New Roman"/>
                        <a:ea typeface="Times New Roman"/>
                        <a:cs typeface="Times New Roman"/>
                      </a:endParaRPr>
                    </a:p>
                  </a:txBody>
                  <a:tcPr marL="68580" marR="68580" marT="0" marB="0" anchor="ctr"/>
                </a:tc>
                <a:tc>
                  <a:txBody>
                    <a:bodyPr/>
                    <a:lstStyle/>
                    <a:p>
                      <a:pPr>
                        <a:lnSpc>
                          <a:spcPct val="115000"/>
                        </a:lnSpc>
                        <a:spcAft>
                          <a:spcPts val="1000"/>
                        </a:spcAft>
                      </a:pPr>
                      <a:r>
                        <a:rPr lang="ru-RU" sz="1200">
                          <a:latin typeface="Times New Roman"/>
                          <a:ea typeface="Times New Roman"/>
                        </a:rPr>
                        <a:t>«Братья по разуму»</a:t>
                      </a:r>
                    </a:p>
                  </a:txBody>
                  <a:tcPr marL="68580" marR="68580" marT="0" marB="0" anchor="ctr"/>
                </a:tc>
                <a:tc>
                  <a:txBody>
                    <a:bodyPr/>
                    <a:lstStyle/>
                    <a:p>
                      <a:pPr algn="ctr">
                        <a:lnSpc>
                          <a:spcPct val="115000"/>
                        </a:lnSpc>
                        <a:spcAft>
                          <a:spcPts val="1000"/>
                        </a:spcAft>
                      </a:pPr>
                      <a:r>
                        <a:rPr lang="ru-RU" sz="1200">
                          <a:latin typeface="Times New Roman"/>
                          <a:ea typeface="Times New Roman"/>
                        </a:rPr>
                        <a:t>18</a:t>
                      </a:r>
                    </a:p>
                  </a:txBody>
                  <a:tcPr marL="68580" marR="68580" marT="0" marB="0" anchor="ctr"/>
                </a:tc>
              </a:tr>
              <a:tr h="370840">
                <a:tc>
                  <a:txBody>
                    <a:bodyPr/>
                    <a:lstStyle/>
                    <a:p>
                      <a:pPr marL="342900" lvl="0" indent="-342900">
                        <a:lnSpc>
                          <a:spcPct val="115000"/>
                        </a:lnSpc>
                        <a:spcAft>
                          <a:spcPts val="0"/>
                        </a:spcAft>
                        <a:buFont typeface="+mj-lt"/>
                        <a:buNone/>
                      </a:pPr>
                      <a:r>
                        <a:rPr lang="ru-RU" sz="1200" dirty="0" smtClean="0">
                          <a:latin typeface="Times New Roman"/>
                          <a:ea typeface="Times New Roman"/>
                          <a:cs typeface="Times New Roman"/>
                        </a:rPr>
                        <a:t>2.</a:t>
                      </a:r>
                      <a:endParaRPr lang="ru-RU" sz="1200" dirty="0">
                        <a:latin typeface="Times New Roman"/>
                        <a:ea typeface="Times New Roman"/>
                        <a:cs typeface="Times New Roman"/>
                      </a:endParaRPr>
                    </a:p>
                  </a:txBody>
                  <a:tcPr marL="68580" marR="68580" marT="0" marB="0" anchor="ctr"/>
                </a:tc>
                <a:tc>
                  <a:txBody>
                    <a:bodyPr/>
                    <a:lstStyle/>
                    <a:p>
                      <a:pPr>
                        <a:lnSpc>
                          <a:spcPct val="115000"/>
                        </a:lnSpc>
                        <a:spcAft>
                          <a:spcPts val="1000"/>
                        </a:spcAft>
                      </a:pPr>
                      <a:r>
                        <a:rPr lang="ru-RU" sz="1200">
                          <a:latin typeface="Times New Roman"/>
                          <a:ea typeface="Times New Roman"/>
                        </a:rPr>
                        <a:t>«Удивительный мир математики»</a:t>
                      </a:r>
                    </a:p>
                  </a:txBody>
                  <a:tcPr marL="68580" marR="68580" marT="0" marB="0" anchor="ctr"/>
                </a:tc>
                <a:tc>
                  <a:txBody>
                    <a:bodyPr/>
                    <a:lstStyle/>
                    <a:p>
                      <a:pPr algn="ctr">
                        <a:lnSpc>
                          <a:spcPct val="115000"/>
                        </a:lnSpc>
                        <a:spcAft>
                          <a:spcPts val="1000"/>
                        </a:spcAft>
                      </a:pPr>
                      <a:r>
                        <a:rPr lang="ru-RU" sz="1200">
                          <a:latin typeface="Times New Roman"/>
                          <a:ea typeface="Times New Roman"/>
                        </a:rPr>
                        <a:t>16</a:t>
                      </a:r>
                    </a:p>
                  </a:txBody>
                  <a:tcPr marL="68580" marR="68580" marT="0" marB="0" anchor="ctr"/>
                </a:tc>
              </a:tr>
              <a:tr h="370840">
                <a:tc>
                  <a:txBody>
                    <a:bodyPr/>
                    <a:lstStyle/>
                    <a:p>
                      <a:pPr marL="342900" lvl="0" indent="-342900">
                        <a:lnSpc>
                          <a:spcPct val="115000"/>
                        </a:lnSpc>
                        <a:spcAft>
                          <a:spcPts val="0"/>
                        </a:spcAft>
                        <a:buFont typeface="+mj-lt"/>
                        <a:buNone/>
                      </a:pPr>
                      <a:r>
                        <a:rPr lang="ru-RU" sz="1200" dirty="0" smtClean="0">
                          <a:latin typeface="Times New Roman"/>
                          <a:ea typeface="Times New Roman"/>
                          <a:cs typeface="Times New Roman"/>
                        </a:rPr>
                        <a:t>3.</a:t>
                      </a:r>
                      <a:endParaRPr lang="ru-RU" sz="1200" dirty="0">
                        <a:latin typeface="Times New Roman"/>
                        <a:ea typeface="Times New Roman"/>
                        <a:cs typeface="Times New Roman"/>
                      </a:endParaRPr>
                    </a:p>
                  </a:txBody>
                  <a:tcPr marL="68580" marR="68580" marT="0" marB="0" anchor="ctr"/>
                </a:tc>
                <a:tc>
                  <a:txBody>
                    <a:bodyPr/>
                    <a:lstStyle/>
                    <a:p>
                      <a:pPr>
                        <a:lnSpc>
                          <a:spcPct val="115000"/>
                        </a:lnSpc>
                        <a:spcAft>
                          <a:spcPts val="1000"/>
                        </a:spcAft>
                      </a:pPr>
                      <a:r>
                        <a:rPr lang="ru-RU" sz="1200">
                          <a:latin typeface="Times New Roman"/>
                          <a:ea typeface="Times New Roman"/>
                        </a:rPr>
                        <a:t>«Математика для каждого»</a:t>
                      </a:r>
                    </a:p>
                  </a:txBody>
                  <a:tcPr marL="68580" marR="68580" marT="0" marB="0" anchor="ctr"/>
                </a:tc>
                <a:tc>
                  <a:txBody>
                    <a:bodyPr/>
                    <a:lstStyle/>
                    <a:p>
                      <a:pPr algn="ctr">
                        <a:lnSpc>
                          <a:spcPct val="115000"/>
                        </a:lnSpc>
                        <a:spcAft>
                          <a:spcPts val="1000"/>
                        </a:spcAft>
                      </a:pPr>
                      <a:r>
                        <a:rPr lang="ru-RU" sz="1200">
                          <a:latin typeface="Times New Roman"/>
                          <a:ea typeface="Times New Roman"/>
                        </a:rPr>
                        <a:t>12-68</a:t>
                      </a:r>
                    </a:p>
                  </a:txBody>
                  <a:tcPr marL="68580" marR="68580" marT="0" marB="0" anchor="ctr"/>
                </a:tc>
              </a:tr>
              <a:tr h="370840">
                <a:tc>
                  <a:txBody>
                    <a:bodyPr/>
                    <a:lstStyle/>
                    <a:p>
                      <a:pPr marL="342900" lvl="0" indent="-342900">
                        <a:lnSpc>
                          <a:spcPct val="115000"/>
                        </a:lnSpc>
                        <a:spcAft>
                          <a:spcPts val="0"/>
                        </a:spcAft>
                        <a:buFont typeface="+mj-lt"/>
                        <a:buNone/>
                      </a:pPr>
                      <a:r>
                        <a:rPr lang="ru-RU" sz="1200" dirty="0" smtClean="0">
                          <a:latin typeface="Times New Roman"/>
                          <a:ea typeface="Times New Roman"/>
                          <a:cs typeface="Times New Roman"/>
                        </a:rPr>
                        <a:t>4.</a:t>
                      </a:r>
                      <a:endParaRPr lang="ru-RU" sz="1200" dirty="0">
                        <a:latin typeface="Times New Roman"/>
                        <a:ea typeface="Times New Roman"/>
                        <a:cs typeface="Times New Roman"/>
                      </a:endParaRPr>
                    </a:p>
                  </a:txBody>
                  <a:tcPr marL="68580" marR="68580" marT="0" marB="0" anchor="ctr"/>
                </a:tc>
                <a:tc>
                  <a:txBody>
                    <a:bodyPr/>
                    <a:lstStyle/>
                    <a:p>
                      <a:pPr>
                        <a:lnSpc>
                          <a:spcPct val="115000"/>
                        </a:lnSpc>
                        <a:spcAft>
                          <a:spcPts val="1000"/>
                        </a:spcAft>
                      </a:pPr>
                      <a:r>
                        <a:rPr lang="ru-RU" sz="1200">
                          <a:latin typeface="Times New Roman"/>
                          <a:ea typeface="Times New Roman"/>
                        </a:rPr>
                        <a:t>«Компьютерное делопроизводство»</a:t>
                      </a:r>
                    </a:p>
                  </a:txBody>
                  <a:tcPr marL="68580" marR="68580" marT="0" marB="0" anchor="ctr"/>
                </a:tc>
                <a:tc>
                  <a:txBody>
                    <a:bodyPr/>
                    <a:lstStyle/>
                    <a:p>
                      <a:pPr algn="ctr">
                        <a:lnSpc>
                          <a:spcPct val="115000"/>
                        </a:lnSpc>
                        <a:spcAft>
                          <a:spcPts val="1000"/>
                        </a:spcAft>
                      </a:pPr>
                      <a:r>
                        <a:rPr lang="ru-RU" sz="1200">
                          <a:latin typeface="Times New Roman"/>
                          <a:ea typeface="Times New Roman"/>
                        </a:rPr>
                        <a:t>16</a:t>
                      </a:r>
                    </a:p>
                  </a:txBody>
                  <a:tcPr marL="68580" marR="68580" marT="0" marB="0" anchor="ctr"/>
                </a:tc>
              </a:tr>
              <a:tr h="370840">
                <a:tc>
                  <a:txBody>
                    <a:bodyPr/>
                    <a:lstStyle/>
                    <a:p>
                      <a:pPr marL="342900" lvl="0" indent="-342900">
                        <a:lnSpc>
                          <a:spcPct val="115000"/>
                        </a:lnSpc>
                        <a:spcAft>
                          <a:spcPts val="0"/>
                        </a:spcAft>
                        <a:buFont typeface="+mj-lt"/>
                        <a:buNone/>
                      </a:pPr>
                      <a:r>
                        <a:rPr lang="ru-RU" sz="1200" dirty="0" smtClean="0">
                          <a:latin typeface="Times New Roman"/>
                          <a:ea typeface="Times New Roman"/>
                          <a:cs typeface="Times New Roman"/>
                        </a:rPr>
                        <a:t>5.</a:t>
                      </a:r>
                      <a:endParaRPr lang="ru-RU" sz="1200" dirty="0">
                        <a:latin typeface="Times New Roman"/>
                        <a:ea typeface="Times New Roman"/>
                        <a:cs typeface="Times New Roman"/>
                      </a:endParaRPr>
                    </a:p>
                  </a:txBody>
                  <a:tcPr marL="68580" marR="68580" marT="0" marB="0" anchor="ctr"/>
                </a:tc>
                <a:tc>
                  <a:txBody>
                    <a:bodyPr/>
                    <a:lstStyle/>
                    <a:p>
                      <a:pPr>
                        <a:lnSpc>
                          <a:spcPct val="115000"/>
                        </a:lnSpc>
                        <a:spcAft>
                          <a:spcPts val="1000"/>
                        </a:spcAft>
                      </a:pPr>
                      <a:r>
                        <a:rPr lang="ru-RU" sz="1200">
                          <a:latin typeface="Times New Roman"/>
                          <a:ea typeface="Times New Roman"/>
                        </a:rPr>
                        <a:t>«Компьютерная графика и основы дизайна»</a:t>
                      </a:r>
                    </a:p>
                  </a:txBody>
                  <a:tcPr marL="68580" marR="68580" marT="0" marB="0" anchor="ctr"/>
                </a:tc>
                <a:tc>
                  <a:txBody>
                    <a:bodyPr/>
                    <a:lstStyle/>
                    <a:p>
                      <a:pPr algn="ctr">
                        <a:lnSpc>
                          <a:spcPct val="115000"/>
                        </a:lnSpc>
                        <a:spcAft>
                          <a:spcPts val="1000"/>
                        </a:spcAft>
                      </a:pPr>
                      <a:r>
                        <a:rPr lang="ru-RU" sz="1200">
                          <a:latin typeface="Times New Roman"/>
                          <a:ea typeface="Times New Roman"/>
                        </a:rPr>
                        <a:t>34</a:t>
                      </a:r>
                    </a:p>
                  </a:txBody>
                  <a:tcPr marL="68580" marR="68580" marT="0" marB="0" anchor="ctr"/>
                </a:tc>
              </a:tr>
              <a:tr h="370840">
                <a:tc>
                  <a:txBody>
                    <a:bodyPr/>
                    <a:lstStyle/>
                    <a:p>
                      <a:pPr marL="342900" lvl="0" indent="-342900">
                        <a:lnSpc>
                          <a:spcPct val="115000"/>
                        </a:lnSpc>
                        <a:spcAft>
                          <a:spcPts val="0"/>
                        </a:spcAft>
                        <a:buFont typeface="+mj-lt"/>
                        <a:buNone/>
                      </a:pPr>
                      <a:r>
                        <a:rPr lang="ru-RU" sz="1200" dirty="0" smtClean="0">
                          <a:latin typeface="Times New Roman"/>
                          <a:ea typeface="Times New Roman"/>
                          <a:cs typeface="Times New Roman"/>
                        </a:rPr>
                        <a:t>6.</a:t>
                      </a:r>
                      <a:endParaRPr lang="ru-RU" sz="1200" dirty="0">
                        <a:latin typeface="Times New Roman"/>
                        <a:ea typeface="Times New Roman"/>
                        <a:cs typeface="Times New Roman"/>
                      </a:endParaRPr>
                    </a:p>
                  </a:txBody>
                  <a:tcPr marL="68580" marR="68580" marT="0" marB="0" anchor="ctr"/>
                </a:tc>
                <a:tc>
                  <a:txBody>
                    <a:bodyPr/>
                    <a:lstStyle/>
                    <a:p>
                      <a:pPr>
                        <a:lnSpc>
                          <a:spcPct val="115000"/>
                        </a:lnSpc>
                        <a:spcAft>
                          <a:spcPts val="1000"/>
                        </a:spcAft>
                      </a:pPr>
                      <a:r>
                        <a:rPr lang="ru-RU" sz="1200">
                          <a:latin typeface="Times New Roman"/>
                          <a:ea typeface="Times New Roman"/>
                        </a:rPr>
                        <a:t>«Цифровая обработка изображений в редакторе </a:t>
                      </a:r>
                      <a:r>
                        <a:rPr lang="en-US" sz="1200">
                          <a:latin typeface="Times New Roman"/>
                          <a:ea typeface="Times New Roman"/>
                        </a:rPr>
                        <a:t>Adobe Photoshop</a:t>
                      </a:r>
                      <a:r>
                        <a:rPr lang="ru-RU" sz="1200">
                          <a:latin typeface="Times New Roman"/>
                          <a:ea typeface="Times New Roman"/>
                        </a:rPr>
                        <a:t>»</a:t>
                      </a:r>
                    </a:p>
                  </a:txBody>
                  <a:tcPr marL="68580" marR="68580" marT="0" marB="0" anchor="ctr"/>
                </a:tc>
                <a:tc>
                  <a:txBody>
                    <a:bodyPr/>
                    <a:lstStyle/>
                    <a:p>
                      <a:pPr algn="ctr">
                        <a:lnSpc>
                          <a:spcPct val="115000"/>
                        </a:lnSpc>
                        <a:spcAft>
                          <a:spcPts val="1000"/>
                        </a:spcAft>
                      </a:pPr>
                      <a:r>
                        <a:rPr lang="ru-RU" sz="1200">
                          <a:latin typeface="Times New Roman"/>
                          <a:ea typeface="Times New Roman"/>
                        </a:rPr>
                        <a:t>18</a:t>
                      </a:r>
                    </a:p>
                  </a:txBody>
                  <a:tcPr marL="68580" marR="68580" marT="0" marB="0" anchor="ctr"/>
                </a:tc>
              </a:tr>
              <a:tr h="370840">
                <a:tc>
                  <a:txBody>
                    <a:bodyPr/>
                    <a:lstStyle/>
                    <a:p>
                      <a:pPr marL="342900" lvl="0" indent="-342900">
                        <a:lnSpc>
                          <a:spcPct val="115000"/>
                        </a:lnSpc>
                        <a:spcAft>
                          <a:spcPts val="0"/>
                        </a:spcAft>
                        <a:buFont typeface="+mj-lt"/>
                        <a:buNone/>
                      </a:pPr>
                      <a:r>
                        <a:rPr lang="ru-RU" sz="1200" dirty="0" smtClean="0">
                          <a:latin typeface="Times New Roman"/>
                          <a:ea typeface="Times New Roman"/>
                          <a:cs typeface="Times New Roman"/>
                        </a:rPr>
                        <a:t>7.</a:t>
                      </a:r>
                      <a:endParaRPr lang="ru-RU" sz="1200" dirty="0">
                        <a:latin typeface="Times New Roman"/>
                        <a:ea typeface="Times New Roman"/>
                        <a:cs typeface="Times New Roman"/>
                      </a:endParaRPr>
                    </a:p>
                  </a:txBody>
                  <a:tcPr marL="68580" marR="68580" marT="0" marB="0" anchor="ctr"/>
                </a:tc>
                <a:tc>
                  <a:txBody>
                    <a:bodyPr/>
                    <a:lstStyle/>
                    <a:p>
                      <a:pPr>
                        <a:lnSpc>
                          <a:spcPct val="115000"/>
                        </a:lnSpc>
                        <a:spcAft>
                          <a:spcPts val="1000"/>
                        </a:spcAft>
                      </a:pPr>
                      <a:r>
                        <a:rPr lang="ru-RU" sz="1200">
                          <a:latin typeface="Times New Roman"/>
                          <a:ea typeface="Times New Roman"/>
                        </a:rPr>
                        <a:t>«Культура речи»</a:t>
                      </a:r>
                    </a:p>
                  </a:txBody>
                  <a:tcPr marL="68580" marR="68580" marT="0" marB="0" anchor="ctr"/>
                </a:tc>
                <a:tc>
                  <a:txBody>
                    <a:bodyPr/>
                    <a:lstStyle/>
                    <a:p>
                      <a:pPr algn="ctr">
                        <a:lnSpc>
                          <a:spcPct val="115000"/>
                        </a:lnSpc>
                        <a:spcAft>
                          <a:spcPts val="1000"/>
                        </a:spcAft>
                      </a:pPr>
                      <a:r>
                        <a:rPr lang="ru-RU" sz="1200">
                          <a:latin typeface="Times New Roman"/>
                          <a:ea typeface="Times New Roman"/>
                        </a:rPr>
                        <a:t>18</a:t>
                      </a:r>
                    </a:p>
                  </a:txBody>
                  <a:tcPr marL="68580" marR="68580" marT="0" marB="0" anchor="ctr"/>
                </a:tc>
              </a:tr>
              <a:tr h="370840">
                <a:tc>
                  <a:txBody>
                    <a:bodyPr/>
                    <a:lstStyle/>
                    <a:p>
                      <a:pPr marL="342900" lvl="0" indent="-342900">
                        <a:lnSpc>
                          <a:spcPct val="115000"/>
                        </a:lnSpc>
                        <a:spcAft>
                          <a:spcPts val="0"/>
                        </a:spcAft>
                        <a:buFont typeface="+mj-lt"/>
                        <a:buNone/>
                      </a:pPr>
                      <a:r>
                        <a:rPr lang="ru-RU" sz="1200" dirty="0" smtClean="0">
                          <a:latin typeface="Times New Roman"/>
                          <a:ea typeface="Times New Roman"/>
                          <a:cs typeface="Times New Roman"/>
                        </a:rPr>
                        <a:t>8.</a:t>
                      </a:r>
                      <a:endParaRPr lang="ru-RU" sz="1200" dirty="0">
                        <a:latin typeface="Times New Roman"/>
                        <a:ea typeface="Times New Roman"/>
                        <a:cs typeface="Times New Roman"/>
                      </a:endParaRPr>
                    </a:p>
                  </a:txBody>
                  <a:tcPr marL="68580" marR="68580" marT="0" marB="0" anchor="ctr"/>
                </a:tc>
                <a:tc>
                  <a:txBody>
                    <a:bodyPr/>
                    <a:lstStyle/>
                    <a:p>
                      <a:pPr>
                        <a:lnSpc>
                          <a:spcPct val="115000"/>
                        </a:lnSpc>
                        <a:spcAft>
                          <a:spcPts val="1000"/>
                        </a:spcAft>
                      </a:pPr>
                      <a:r>
                        <a:rPr lang="ru-RU" sz="1200">
                          <a:latin typeface="Times New Roman"/>
                          <a:ea typeface="Times New Roman"/>
                        </a:rPr>
                        <a:t>«Секреты хорошей речи»</a:t>
                      </a:r>
                    </a:p>
                  </a:txBody>
                  <a:tcPr marL="68580" marR="68580" marT="0" marB="0" anchor="ctr"/>
                </a:tc>
                <a:tc>
                  <a:txBody>
                    <a:bodyPr/>
                    <a:lstStyle/>
                    <a:p>
                      <a:pPr algn="ctr">
                        <a:lnSpc>
                          <a:spcPct val="115000"/>
                        </a:lnSpc>
                        <a:spcAft>
                          <a:spcPts val="1000"/>
                        </a:spcAft>
                      </a:pPr>
                      <a:r>
                        <a:rPr lang="ru-RU" sz="1200" dirty="0">
                          <a:latin typeface="Times New Roman"/>
                          <a:ea typeface="Times New Roman"/>
                        </a:rPr>
                        <a:t>17</a:t>
                      </a:r>
                    </a:p>
                  </a:txBody>
                  <a:tcPr marL="68580" marR="68580" marT="0" marB="0" anchor="ctr"/>
                </a:tc>
              </a:tr>
            </a:tbl>
          </a:graphicData>
        </a:graphic>
      </p:graphicFrame>
      <p:sp>
        <p:nvSpPr>
          <p:cNvPr id="7" name="Номер слайда 6"/>
          <p:cNvSpPr>
            <a:spLocks noGrp="1"/>
          </p:cNvSpPr>
          <p:nvPr>
            <p:ph type="sldNum" sz="quarter" idx="12"/>
          </p:nvPr>
        </p:nvSpPr>
        <p:spPr/>
        <p:txBody>
          <a:bodyPr/>
          <a:lstStyle/>
          <a:p>
            <a:pPr>
              <a:defRPr/>
            </a:pPr>
            <a:fld id="{55FFFF87-47F9-4AE3-8C97-3A4F2DC666DE}" type="slidenum">
              <a:rPr lang="ru-RU" smtClean="0"/>
              <a:pPr>
                <a:defRPr/>
              </a:pPr>
              <a:t>20</a:t>
            </a:fld>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normAutofit/>
          </a:bodyPr>
          <a:lstStyle/>
          <a:p>
            <a:pPr algn="ctr"/>
            <a:r>
              <a:rPr lang="ru-RU" sz="2400" i="1" dirty="0" smtClean="0">
                <a:effectLst/>
                <a:latin typeface="Times New Roman" pitchFamily="18" charset="0"/>
                <a:cs typeface="Times New Roman" pitchFamily="18" charset="0"/>
              </a:rPr>
              <a:t>Учебный план средней школы</a:t>
            </a:r>
            <a:endParaRPr lang="ru-RU" sz="2400" dirty="0" smtClean="0">
              <a:effectLst/>
              <a:latin typeface="Times New Roman" pitchFamily="18" charset="0"/>
              <a:cs typeface="Times New Roman" pitchFamily="18" charset="0"/>
            </a:endParaRPr>
          </a:p>
        </p:txBody>
      </p:sp>
      <p:sp>
        <p:nvSpPr>
          <p:cNvPr id="24579" name="Содержимое 2"/>
          <p:cNvSpPr>
            <a:spLocks noGrp="1"/>
          </p:cNvSpPr>
          <p:nvPr>
            <p:ph idx="1"/>
          </p:nvPr>
        </p:nvSpPr>
        <p:spPr/>
        <p:txBody>
          <a:bodyPr>
            <a:normAutofit/>
          </a:bodyPr>
          <a:lstStyle/>
          <a:p>
            <a:pPr algn="just">
              <a:buFont typeface="Wingdings" pitchFamily="2" charset="2"/>
              <a:buChar char="v"/>
            </a:pPr>
            <a:r>
              <a:rPr lang="ru-RU" sz="1800" dirty="0" smtClean="0">
                <a:latin typeface="Times New Roman" pitchFamily="18" charset="0"/>
                <a:cs typeface="Times New Roman" pitchFamily="18" charset="0"/>
              </a:rPr>
              <a:t>Общеобразовательное учреждение является однопрофильным и реализует информационно-технологический профиль. Модель профильного обучения предполагала стандартизацию двух уровней изучения учебных предметов: базисного и профильного , включения в компонент  образовательного учреждения элективных курсов.</a:t>
            </a:r>
          </a:p>
          <a:p>
            <a:pPr algn="just">
              <a:buFont typeface="Wingdings" pitchFamily="2" charset="2"/>
              <a:buChar char="v"/>
            </a:pPr>
            <a:r>
              <a:rPr lang="ru-RU" sz="1800" dirty="0" smtClean="0">
                <a:latin typeface="Times New Roman" pitchFamily="18" charset="0"/>
                <a:cs typeface="Times New Roman" pitchFamily="18" charset="0"/>
              </a:rPr>
              <a:t>Учебный план образовательного учреждения для 10-11 классов сконструирован для информационно-технологического профиля. К числу обязательных учебных предметов, изучаемых  на базовом уровне ) инвариантная часть), относятся «Русский язык», «Литература», «Иностранный язык (английский), «История», «Обществознание», «Физика», «Химия», «Биология», «Физическая культура», «Основы безопасности жизнедеятельности».</a:t>
            </a:r>
          </a:p>
          <a:p>
            <a:pPr algn="just">
              <a:buFont typeface="Wingdings" pitchFamily="2" charset="2"/>
              <a:buChar char="v"/>
            </a:pPr>
            <a:r>
              <a:rPr lang="ru-RU" sz="1800" dirty="0" smtClean="0">
                <a:latin typeface="Times New Roman" pitchFamily="18" charset="0"/>
                <a:cs typeface="Times New Roman" pitchFamily="18" charset="0"/>
              </a:rPr>
              <a:t>В соответствии с информационно-технологическим профилем на профильном уровне изучаются «Математика» (Алгебра и начала анализа», «Геометрия»- 6 часов в неделю), «Информатика и ИКТ» (4 часа в неделю)</a:t>
            </a:r>
          </a:p>
        </p:txBody>
      </p:sp>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21</a:t>
            </a:fld>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ctr"/>
            <a:r>
              <a:rPr lang="ru-RU" sz="2400" i="1" dirty="0" smtClean="0">
                <a:latin typeface="Times New Roman" pitchFamily="18" charset="0"/>
                <a:cs typeface="Times New Roman" pitchFamily="18" charset="0"/>
              </a:rPr>
              <a:t>Элективные курсы для обучающихся 10 –11 -</a:t>
            </a:r>
            <a:r>
              <a:rPr lang="ru-RU" sz="2400" i="1" dirty="0" err="1" smtClean="0">
                <a:latin typeface="Times New Roman" pitchFamily="18" charset="0"/>
                <a:cs typeface="Times New Roman" pitchFamily="18" charset="0"/>
              </a:rPr>
              <a:t>ых</a:t>
            </a:r>
            <a:r>
              <a:rPr lang="ru-RU" sz="2400" i="1" dirty="0" smtClean="0">
                <a:latin typeface="Times New Roman" pitchFamily="18" charset="0"/>
                <a:cs typeface="Times New Roman" pitchFamily="18" charset="0"/>
              </a:rPr>
              <a:t> классов</a:t>
            </a:r>
            <a:endParaRPr lang="ru-RU" sz="2400" i="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lgn="just">
              <a:buFont typeface="Wingdings" pitchFamily="2" charset="2"/>
              <a:buChar char="v"/>
            </a:pPr>
            <a:r>
              <a:rPr lang="ru-RU" sz="1800" dirty="0" smtClean="0">
                <a:latin typeface="Times New Roman" pitchFamily="18" charset="0"/>
                <a:cs typeface="Times New Roman" pitchFamily="18" charset="0"/>
              </a:rPr>
              <a:t>На ступени среднего (полного) общего образования организованы различные виды элективных учебных курсов профильного обучения.</a:t>
            </a:r>
          </a:p>
          <a:p>
            <a:pPr algn="just">
              <a:buFont typeface="Wingdings" pitchFamily="2" charset="2"/>
              <a:buChar char="v"/>
            </a:pPr>
            <a:r>
              <a:rPr lang="ru-RU" sz="1800" dirty="0" smtClean="0">
                <a:latin typeface="Times New Roman" pitchFamily="18" charset="0"/>
                <a:cs typeface="Times New Roman" pitchFamily="18" charset="0"/>
              </a:rPr>
              <a:t>Предметные элективные курсы решали задачи углубления,  расширения знания учебного предмета , в том числе: элективные курсы, направленные на углублённое изучение предмета  или отдельных разделов учебного предмета.</a:t>
            </a:r>
          </a:p>
          <a:p>
            <a:pPr algn="just">
              <a:buFont typeface="Wingdings" pitchFamily="2" charset="2"/>
              <a:buChar char="v"/>
            </a:pPr>
            <a:r>
              <a:rPr lang="ru-RU" sz="1800" dirty="0" smtClean="0">
                <a:latin typeface="Times New Roman" pitchFamily="18" charset="0"/>
                <a:cs typeface="Times New Roman" pitchFamily="18" charset="0"/>
              </a:rPr>
              <a:t>Репетиционные элективные курсы, задачами которых являлись: ликвидация  имеющихся «пробелов в знаниях» по предметам избранного профиля за предыдущие годы, подготовка к сдаче единого государственного экзамена  (ЕГЭ) по предметам на базовом уровне по отдельным, наиболее сложным разделам учебных программ.</a:t>
            </a:r>
          </a:p>
          <a:p>
            <a:pPr algn="just">
              <a:buFont typeface="Wingdings" pitchFamily="2" charset="2"/>
              <a:buChar char="v"/>
            </a:pPr>
            <a:r>
              <a:rPr lang="ru-RU" sz="1800" dirty="0" smtClean="0">
                <a:latin typeface="Times New Roman" pitchFamily="18" charset="0"/>
                <a:cs typeface="Times New Roman" pitchFamily="18" charset="0"/>
              </a:rPr>
              <a:t>Образовательное учреждение обеспечивало обучающимся возможность выбора элективных курсов.</a:t>
            </a:r>
          </a:p>
          <a:p>
            <a:endParaRPr lang="ru-RU" sz="1400" dirty="0"/>
          </a:p>
        </p:txBody>
      </p:sp>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22</a:t>
            </a:fld>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42910" y="142852"/>
            <a:ext cx="8143932" cy="461665"/>
          </a:xfrm>
          <a:prstGeom prst="rect">
            <a:avLst/>
          </a:prstGeom>
        </p:spPr>
        <p:txBody>
          <a:bodyPr wrap="square">
            <a:spAutoFit/>
          </a:bodyPr>
          <a:lstStyle/>
          <a:p>
            <a:pPr algn="ctr"/>
            <a:r>
              <a:rPr lang="ru-RU" sz="2400" b="1" i="1" dirty="0" smtClean="0">
                <a:latin typeface="Times New Roman" pitchFamily="18" charset="0"/>
                <a:cs typeface="Times New Roman" pitchFamily="18" charset="0"/>
              </a:rPr>
              <a:t>Элективные курсы для обучающихся 10 – 11 классов</a:t>
            </a:r>
            <a:endParaRPr lang="ru-RU" sz="2400" b="1" dirty="0"/>
          </a:p>
        </p:txBody>
      </p:sp>
      <p:graphicFrame>
        <p:nvGraphicFramePr>
          <p:cNvPr id="8" name="Содержимое 7"/>
          <p:cNvGraphicFramePr>
            <a:graphicFrameLocks noGrp="1"/>
          </p:cNvGraphicFramePr>
          <p:nvPr>
            <p:ph idx="1"/>
          </p:nvPr>
        </p:nvGraphicFramePr>
        <p:xfrm>
          <a:off x="500034" y="714356"/>
          <a:ext cx="8229600" cy="4398264"/>
        </p:xfrm>
        <a:graphic>
          <a:graphicData uri="http://schemas.openxmlformats.org/drawingml/2006/table">
            <a:tbl>
              <a:tblPr firstRow="1" bandRow="1">
                <a:tableStyleId>{5C22544A-7EE6-4342-B048-85BDC9FD1C3A}</a:tableStyleId>
              </a:tblPr>
              <a:tblGrid>
                <a:gridCol w="757214"/>
                <a:gridCol w="4643470"/>
                <a:gridCol w="2828916"/>
              </a:tblGrid>
              <a:tr h="370840">
                <a:tc>
                  <a:txBody>
                    <a:bodyPr/>
                    <a:lstStyle/>
                    <a:p>
                      <a:pPr algn="ctr">
                        <a:lnSpc>
                          <a:spcPct val="115000"/>
                        </a:lnSpc>
                        <a:spcAft>
                          <a:spcPts val="1000"/>
                        </a:spcAft>
                      </a:pPr>
                      <a:r>
                        <a:rPr lang="ru-RU" sz="1200" dirty="0">
                          <a:latin typeface="Times New Roman"/>
                          <a:ea typeface="Times New Roman"/>
                        </a:rPr>
                        <a:t>№ </a:t>
                      </a:r>
                      <a:r>
                        <a:rPr lang="ru-RU" sz="1200" dirty="0" err="1">
                          <a:latin typeface="Times New Roman"/>
                          <a:ea typeface="Times New Roman"/>
                        </a:rPr>
                        <a:t>п</a:t>
                      </a:r>
                      <a:r>
                        <a:rPr lang="ru-RU" sz="1200" dirty="0">
                          <a:latin typeface="Times New Roman"/>
                          <a:ea typeface="Times New Roman"/>
                        </a:rPr>
                        <a:t>/</a:t>
                      </a:r>
                      <a:r>
                        <a:rPr lang="ru-RU" sz="1200" dirty="0" err="1">
                          <a:latin typeface="Times New Roman"/>
                          <a:ea typeface="Times New Roman"/>
                        </a:rPr>
                        <a:t>п</a:t>
                      </a:r>
                      <a:endParaRPr lang="ru-RU" sz="1200" dirty="0">
                        <a:latin typeface="Times New Roman"/>
                        <a:ea typeface="Times New Roman"/>
                      </a:endParaRPr>
                    </a:p>
                  </a:txBody>
                  <a:tcPr marL="68580" marR="68580" marT="0" marB="0" anchor="ctr"/>
                </a:tc>
                <a:tc>
                  <a:txBody>
                    <a:bodyPr/>
                    <a:lstStyle/>
                    <a:p>
                      <a:pPr algn="ctr">
                        <a:lnSpc>
                          <a:spcPct val="115000"/>
                        </a:lnSpc>
                        <a:spcAft>
                          <a:spcPts val="1000"/>
                        </a:spcAft>
                      </a:pPr>
                      <a:r>
                        <a:rPr lang="ru-RU" sz="1200" b="1">
                          <a:latin typeface="Times New Roman"/>
                          <a:ea typeface="Times New Roman"/>
                        </a:rPr>
                        <a:t>Название</a:t>
                      </a:r>
                      <a:endParaRPr lang="ru-RU" sz="1200">
                        <a:latin typeface="Times New Roman"/>
                        <a:ea typeface="Times New Roman"/>
                      </a:endParaRPr>
                    </a:p>
                  </a:txBody>
                  <a:tcPr marL="68580" marR="68580" marT="0" marB="0" anchor="ctr"/>
                </a:tc>
                <a:tc>
                  <a:txBody>
                    <a:bodyPr/>
                    <a:lstStyle/>
                    <a:p>
                      <a:pPr algn="ctr">
                        <a:lnSpc>
                          <a:spcPct val="115000"/>
                        </a:lnSpc>
                        <a:spcAft>
                          <a:spcPts val="1000"/>
                        </a:spcAft>
                      </a:pPr>
                      <a:r>
                        <a:rPr lang="ru-RU" sz="1200" b="1">
                          <a:latin typeface="Times New Roman"/>
                          <a:ea typeface="Times New Roman"/>
                        </a:rPr>
                        <a:t>Кол-во часов</a:t>
                      </a:r>
                      <a:endParaRPr lang="ru-RU" sz="1200">
                        <a:latin typeface="Times New Roman"/>
                        <a:ea typeface="Times New Roman"/>
                      </a:endParaRPr>
                    </a:p>
                  </a:txBody>
                  <a:tcPr marL="68580" marR="68580" marT="0" marB="0" anchor="ctr"/>
                </a:tc>
              </a:tr>
              <a:tr h="370840">
                <a:tc>
                  <a:txBody>
                    <a:bodyPr/>
                    <a:lstStyle/>
                    <a:p>
                      <a:pPr marL="342900" lvl="0" indent="-342900">
                        <a:lnSpc>
                          <a:spcPct val="115000"/>
                        </a:lnSpc>
                        <a:spcAft>
                          <a:spcPts val="0"/>
                        </a:spcAft>
                        <a:buFont typeface="+mj-lt"/>
                        <a:buNone/>
                      </a:pPr>
                      <a:r>
                        <a:rPr lang="ru-RU" sz="1200" dirty="0" smtClean="0">
                          <a:latin typeface="Times New Roman"/>
                          <a:ea typeface="Times New Roman"/>
                          <a:cs typeface="Times New Roman"/>
                        </a:rPr>
                        <a:t>1.</a:t>
                      </a:r>
                      <a:endParaRPr lang="ru-RU" sz="1200" dirty="0">
                        <a:latin typeface="Times New Roman"/>
                        <a:ea typeface="Times New Roman"/>
                        <a:cs typeface="Times New Roman"/>
                      </a:endParaRPr>
                    </a:p>
                  </a:txBody>
                  <a:tcPr marL="68580" marR="68580" marT="0" marB="0" anchor="ctr"/>
                </a:tc>
                <a:tc>
                  <a:txBody>
                    <a:bodyPr/>
                    <a:lstStyle/>
                    <a:p>
                      <a:pPr>
                        <a:lnSpc>
                          <a:spcPct val="115000"/>
                        </a:lnSpc>
                        <a:spcAft>
                          <a:spcPts val="1000"/>
                        </a:spcAft>
                      </a:pPr>
                      <a:r>
                        <a:rPr lang="ru-RU" sz="1200">
                          <a:latin typeface="Times New Roman"/>
                          <a:ea typeface="Times New Roman"/>
                        </a:rPr>
                        <a:t>«Основы офисных технологий » </a:t>
                      </a:r>
                    </a:p>
                  </a:txBody>
                  <a:tcPr marL="68580" marR="68580" marT="0" marB="0" anchor="ctr"/>
                </a:tc>
                <a:tc>
                  <a:txBody>
                    <a:bodyPr/>
                    <a:lstStyle/>
                    <a:p>
                      <a:pPr algn="ctr">
                        <a:lnSpc>
                          <a:spcPct val="115000"/>
                        </a:lnSpc>
                        <a:spcAft>
                          <a:spcPts val="1000"/>
                        </a:spcAft>
                      </a:pPr>
                      <a:r>
                        <a:rPr lang="ru-RU" sz="1200">
                          <a:latin typeface="Times New Roman"/>
                          <a:ea typeface="Times New Roman"/>
                        </a:rPr>
                        <a:t>70</a:t>
                      </a:r>
                    </a:p>
                    <a:p>
                      <a:pPr algn="ctr">
                        <a:lnSpc>
                          <a:spcPct val="115000"/>
                        </a:lnSpc>
                        <a:spcAft>
                          <a:spcPts val="1000"/>
                        </a:spcAft>
                      </a:pPr>
                      <a:r>
                        <a:rPr lang="ru-RU" sz="1200">
                          <a:latin typeface="Times New Roman"/>
                          <a:ea typeface="Times New Roman"/>
                        </a:rPr>
                        <a:t>(10-11кл)</a:t>
                      </a:r>
                    </a:p>
                  </a:txBody>
                  <a:tcPr marL="68580" marR="68580" marT="0" marB="0" anchor="ctr"/>
                </a:tc>
              </a:tr>
              <a:tr h="370840">
                <a:tc>
                  <a:txBody>
                    <a:bodyPr/>
                    <a:lstStyle/>
                    <a:p>
                      <a:pPr marL="342900" lvl="0" indent="-342900">
                        <a:lnSpc>
                          <a:spcPct val="115000"/>
                        </a:lnSpc>
                        <a:spcAft>
                          <a:spcPts val="0"/>
                        </a:spcAft>
                        <a:buFont typeface="+mj-lt"/>
                        <a:buNone/>
                      </a:pPr>
                      <a:r>
                        <a:rPr lang="ru-RU" sz="1200" dirty="0" smtClean="0">
                          <a:latin typeface="Times New Roman"/>
                          <a:ea typeface="Times New Roman"/>
                          <a:cs typeface="Times New Roman"/>
                        </a:rPr>
                        <a:t>2.</a:t>
                      </a:r>
                      <a:endParaRPr lang="ru-RU" sz="1200" dirty="0">
                        <a:latin typeface="Times New Roman"/>
                        <a:ea typeface="Times New Roman"/>
                        <a:cs typeface="Times New Roman"/>
                      </a:endParaRPr>
                    </a:p>
                  </a:txBody>
                  <a:tcPr marL="68580" marR="68580" marT="0" marB="0" anchor="ctr"/>
                </a:tc>
                <a:tc>
                  <a:txBody>
                    <a:bodyPr/>
                    <a:lstStyle/>
                    <a:p>
                      <a:pPr>
                        <a:lnSpc>
                          <a:spcPct val="115000"/>
                        </a:lnSpc>
                        <a:spcAft>
                          <a:spcPts val="1000"/>
                        </a:spcAft>
                      </a:pPr>
                      <a:r>
                        <a:rPr lang="ru-RU" sz="1200">
                          <a:latin typeface="Times New Roman"/>
                          <a:ea typeface="Times New Roman"/>
                        </a:rPr>
                        <a:t>«Актуальные вопросы обществознания:  подготовка к ЕГЭ» </a:t>
                      </a:r>
                    </a:p>
                  </a:txBody>
                  <a:tcPr marL="68580" marR="68580" marT="0" marB="0" anchor="ctr"/>
                </a:tc>
                <a:tc>
                  <a:txBody>
                    <a:bodyPr/>
                    <a:lstStyle/>
                    <a:p>
                      <a:pPr algn="ctr">
                        <a:lnSpc>
                          <a:spcPct val="115000"/>
                        </a:lnSpc>
                        <a:spcAft>
                          <a:spcPts val="1000"/>
                        </a:spcAft>
                      </a:pPr>
                      <a:r>
                        <a:rPr lang="ru-RU" sz="1200">
                          <a:latin typeface="Times New Roman"/>
                          <a:ea typeface="Times New Roman"/>
                        </a:rPr>
                        <a:t>70</a:t>
                      </a:r>
                    </a:p>
                    <a:p>
                      <a:pPr algn="ctr">
                        <a:lnSpc>
                          <a:spcPct val="115000"/>
                        </a:lnSpc>
                        <a:spcAft>
                          <a:spcPts val="1000"/>
                        </a:spcAft>
                      </a:pPr>
                      <a:r>
                        <a:rPr lang="ru-RU" sz="1200">
                          <a:latin typeface="Times New Roman"/>
                          <a:ea typeface="Times New Roman"/>
                        </a:rPr>
                        <a:t>(10-11кл)</a:t>
                      </a:r>
                    </a:p>
                  </a:txBody>
                  <a:tcPr marL="68580" marR="68580" marT="0" marB="0" anchor="ctr"/>
                </a:tc>
              </a:tr>
              <a:tr h="370840">
                <a:tc>
                  <a:txBody>
                    <a:bodyPr/>
                    <a:lstStyle/>
                    <a:p>
                      <a:pPr marL="342900" lvl="0" indent="-342900">
                        <a:lnSpc>
                          <a:spcPct val="115000"/>
                        </a:lnSpc>
                        <a:spcAft>
                          <a:spcPts val="0"/>
                        </a:spcAft>
                        <a:buFont typeface="+mj-lt"/>
                        <a:buNone/>
                      </a:pPr>
                      <a:r>
                        <a:rPr lang="ru-RU" sz="1200" dirty="0" smtClean="0">
                          <a:latin typeface="Times New Roman"/>
                          <a:ea typeface="Times New Roman"/>
                          <a:cs typeface="Times New Roman"/>
                        </a:rPr>
                        <a:t>3.</a:t>
                      </a:r>
                      <a:endParaRPr lang="ru-RU" sz="1200" dirty="0">
                        <a:latin typeface="Times New Roman"/>
                        <a:ea typeface="Times New Roman"/>
                        <a:cs typeface="Times New Roman"/>
                      </a:endParaRPr>
                    </a:p>
                  </a:txBody>
                  <a:tcPr marL="68580" marR="68580" marT="0" marB="0" anchor="ctr"/>
                </a:tc>
                <a:tc>
                  <a:txBody>
                    <a:bodyPr/>
                    <a:lstStyle/>
                    <a:p>
                      <a:pPr>
                        <a:lnSpc>
                          <a:spcPct val="115000"/>
                        </a:lnSpc>
                        <a:spcAft>
                          <a:spcPts val="1000"/>
                        </a:spcAft>
                      </a:pPr>
                      <a:r>
                        <a:rPr lang="ru-RU" sz="1200" i="1">
                          <a:latin typeface="Times New Roman"/>
                          <a:ea typeface="Times New Roman"/>
                        </a:rPr>
                        <a:t>«</a:t>
                      </a:r>
                      <a:r>
                        <a:rPr lang="ru-RU" sz="1200">
                          <a:latin typeface="Times New Roman"/>
                          <a:ea typeface="Times New Roman"/>
                        </a:rPr>
                        <a:t>Практическая стилистика»</a:t>
                      </a:r>
                      <a:r>
                        <a:rPr lang="ru-RU" sz="1200" i="1">
                          <a:latin typeface="Times New Roman"/>
                          <a:ea typeface="Times New Roman"/>
                        </a:rPr>
                        <a:t> </a:t>
                      </a:r>
                      <a:endParaRPr lang="ru-RU" sz="1200">
                        <a:latin typeface="Times New Roman"/>
                        <a:ea typeface="Times New Roman"/>
                      </a:endParaRPr>
                    </a:p>
                  </a:txBody>
                  <a:tcPr marL="68580" marR="68580" marT="0" marB="0" anchor="ctr"/>
                </a:tc>
                <a:tc>
                  <a:txBody>
                    <a:bodyPr/>
                    <a:lstStyle/>
                    <a:p>
                      <a:pPr algn="ctr">
                        <a:lnSpc>
                          <a:spcPct val="115000"/>
                        </a:lnSpc>
                        <a:spcAft>
                          <a:spcPts val="1000"/>
                        </a:spcAft>
                      </a:pPr>
                      <a:r>
                        <a:rPr lang="ru-RU" sz="1200">
                          <a:latin typeface="Times New Roman"/>
                          <a:ea typeface="Times New Roman"/>
                        </a:rPr>
                        <a:t>68</a:t>
                      </a:r>
                    </a:p>
                    <a:p>
                      <a:pPr algn="ctr">
                        <a:lnSpc>
                          <a:spcPct val="115000"/>
                        </a:lnSpc>
                        <a:spcAft>
                          <a:spcPts val="1000"/>
                        </a:spcAft>
                      </a:pPr>
                      <a:r>
                        <a:rPr lang="ru-RU" sz="1200">
                          <a:latin typeface="Times New Roman"/>
                          <a:ea typeface="Times New Roman"/>
                        </a:rPr>
                        <a:t>(10-11кл)</a:t>
                      </a:r>
                    </a:p>
                  </a:txBody>
                  <a:tcPr marL="68580" marR="68580" marT="0" marB="0" anchor="ctr"/>
                </a:tc>
              </a:tr>
              <a:tr h="370840">
                <a:tc>
                  <a:txBody>
                    <a:bodyPr/>
                    <a:lstStyle/>
                    <a:p>
                      <a:pPr marL="342900" lvl="0" indent="-342900">
                        <a:lnSpc>
                          <a:spcPct val="115000"/>
                        </a:lnSpc>
                        <a:spcAft>
                          <a:spcPts val="0"/>
                        </a:spcAft>
                        <a:buFont typeface="+mj-lt"/>
                        <a:buNone/>
                      </a:pPr>
                      <a:r>
                        <a:rPr lang="ru-RU" sz="1200" dirty="0" smtClean="0">
                          <a:latin typeface="Times New Roman"/>
                          <a:ea typeface="Times New Roman"/>
                          <a:cs typeface="Times New Roman"/>
                        </a:rPr>
                        <a:t>4.</a:t>
                      </a:r>
                      <a:endParaRPr lang="ru-RU" sz="1200" dirty="0">
                        <a:latin typeface="Times New Roman"/>
                        <a:ea typeface="Times New Roman"/>
                        <a:cs typeface="Times New Roman"/>
                      </a:endParaRPr>
                    </a:p>
                  </a:txBody>
                  <a:tcPr marL="68580" marR="68580" marT="0" marB="0" anchor="ctr"/>
                </a:tc>
                <a:tc>
                  <a:txBody>
                    <a:bodyPr/>
                    <a:lstStyle/>
                    <a:p>
                      <a:pPr>
                        <a:lnSpc>
                          <a:spcPct val="115000"/>
                        </a:lnSpc>
                        <a:spcAft>
                          <a:spcPts val="1000"/>
                        </a:spcAft>
                      </a:pPr>
                      <a:r>
                        <a:rPr lang="ru-RU" sz="1200">
                          <a:latin typeface="Times New Roman"/>
                          <a:ea typeface="Times New Roman"/>
                        </a:rPr>
                        <a:t>«Курс практической грамотности»</a:t>
                      </a:r>
                    </a:p>
                  </a:txBody>
                  <a:tcPr marL="68580" marR="68580" marT="0" marB="0" anchor="ctr"/>
                </a:tc>
                <a:tc>
                  <a:txBody>
                    <a:bodyPr/>
                    <a:lstStyle/>
                    <a:p>
                      <a:pPr algn="ctr">
                        <a:lnSpc>
                          <a:spcPct val="115000"/>
                        </a:lnSpc>
                        <a:spcAft>
                          <a:spcPts val="1000"/>
                        </a:spcAft>
                      </a:pPr>
                      <a:r>
                        <a:rPr lang="ru-RU" sz="1200">
                          <a:latin typeface="Times New Roman"/>
                          <a:ea typeface="Times New Roman"/>
                        </a:rPr>
                        <a:t>34</a:t>
                      </a:r>
                    </a:p>
                    <a:p>
                      <a:pPr algn="ctr">
                        <a:lnSpc>
                          <a:spcPct val="115000"/>
                        </a:lnSpc>
                        <a:spcAft>
                          <a:spcPts val="1000"/>
                        </a:spcAft>
                      </a:pPr>
                      <a:r>
                        <a:rPr lang="ru-RU" sz="1200">
                          <a:latin typeface="Times New Roman"/>
                          <a:ea typeface="Times New Roman"/>
                        </a:rPr>
                        <a:t>(11кл)</a:t>
                      </a:r>
                    </a:p>
                  </a:txBody>
                  <a:tcPr marL="68580" marR="68580" marT="0" marB="0" anchor="ctr"/>
                </a:tc>
              </a:tr>
              <a:tr h="370840">
                <a:tc>
                  <a:txBody>
                    <a:bodyPr/>
                    <a:lstStyle/>
                    <a:p>
                      <a:pPr marL="342900" lvl="0" indent="-342900">
                        <a:lnSpc>
                          <a:spcPct val="115000"/>
                        </a:lnSpc>
                        <a:spcAft>
                          <a:spcPts val="0"/>
                        </a:spcAft>
                        <a:buFont typeface="+mj-lt"/>
                        <a:buNone/>
                      </a:pPr>
                      <a:r>
                        <a:rPr lang="ru-RU" sz="1200" dirty="0" smtClean="0">
                          <a:latin typeface="Times New Roman"/>
                          <a:ea typeface="Times New Roman"/>
                          <a:cs typeface="Times New Roman"/>
                        </a:rPr>
                        <a:t>5.</a:t>
                      </a:r>
                      <a:endParaRPr lang="ru-RU" sz="1200" dirty="0">
                        <a:latin typeface="Times New Roman"/>
                        <a:ea typeface="Times New Roman"/>
                        <a:cs typeface="Times New Roman"/>
                      </a:endParaRPr>
                    </a:p>
                  </a:txBody>
                  <a:tcPr marL="68580" marR="68580" marT="0" marB="0" anchor="ctr"/>
                </a:tc>
                <a:tc>
                  <a:txBody>
                    <a:bodyPr/>
                    <a:lstStyle/>
                    <a:p>
                      <a:pPr>
                        <a:lnSpc>
                          <a:spcPct val="115000"/>
                        </a:lnSpc>
                        <a:spcAft>
                          <a:spcPts val="1000"/>
                        </a:spcAft>
                      </a:pPr>
                      <a:r>
                        <a:rPr lang="ru-RU" sz="1200">
                          <a:latin typeface="Times New Roman"/>
                          <a:ea typeface="Times New Roman"/>
                        </a:rPr>
                        <a:t>«Культура речи»</a:t>
                      </a:r>
                    </a:p>
                  </a:txBody>
                  <a:tcPr marL="68580" marR="68580" marT="0" marB="0" anchor="ctr"/>
                </a:tc>
                <a:tc>
                  <a:txBody>
                    <a:bodyPr/>
                    <a:lstStyle/>
                    <a:p>
                      <a:pPr algn="ctr">
                        <a:lnSpc>
                          <a:spcPct val="115000"/>
                        </a:lnSpc>
                        <a:spcAft>
                          <a:spcPts val="1000"/>
                        </a:spcAft>
                      </a:pPr>
                      <a:r>
                        <a:rPr lang="ru-RU" sz="1200">
                          <a:latin typeface="Times New Roman"/>
                          <a:ea typeface="Times New Roman"/>
                        </a:rPr>
                        <a:t>34</a:t>
                      </a:r>
                    </a:p>
                    <a:p>
                      <a:pPr algn="ctr">
                        <a:lnSpc>
                          <a:spcPct val="115000"/>
                        </a:lnSpc>
                        <a:spcAft>
                          <a:spcPts val="1000"/>
                        </a:spcAft>
                      </a:pPr>
                      <a:r>
                        <a:rPr lang="ru-RU" sz="1200">
                          <a:latin typeface="Times New Roman"/>
                          <a:ea typeface="Times New Roman"/>
                        </a:rPr>
                        <a:t>(10кл)</a:t>
                      </a:r>
                    </a:p>
                  </a:txBody>
                  <a:tcPr marL="68580" marR="68580" marT="0" marB="0" anchor="ctr"/>
                </a:tc>
              </a:tr>
              <a:tr h="370840">
                <a:tc>
                  <a:txBody>
                    <a:bodyPr/>
                    <a:lstStyle/>
                    <a:p>
                      <a:pPr marL="342900" lvl="0" indent="-342900">
                        <a:lnSpc>
                          <a:spcPct val="115000"/>
                        </a:lnSpc>
                        <a:spcAft>
                          <a:spcPts val="0"/>
                        </a:spcAft>
                        <a:buFont typeface="+mj-lt"/>
                        <a:buNone/>
                      </a:pPr>
                      <a:r>
                        <a:rPr lang="ru-RU" sz="1200" dirty="0" smtClean="0">
                          <a:latin typeface="Times New Roman"/>
                          <a:ea typeface="Times New Roman"/>
                          <a:cs typeface="Times New Roman"/>
                        </a:rPr>
                        <a:t>6.</a:t>
                      </a:r>
                      <a:endParaRPr lang="ru-RU" sz="1200" dirty="0">
                        <a:latin typeface="Times New Roman"/>
                        <a:ea typeface="Times New Roman"/>
                        <a:cs typeface="Times New Roman"/>
                      </a:endParaRPr>
                    </a:p>
                  </a:txBody>
                  <a:tcPr marL="68580" marR="68580" marT="0" marB="0" anchor="ctr"/>
                </a:tc>
                <a:tc>
                  <a:txBody>
                    <a:bodyPr/>
                    <a:lstStyle/>
                    <a:p>
                      <a:pPr>
                        <a:lnSpc>
                          <a:spcPct val="115000"/>
                        </a:lnSpc>
                        <a:spcAft>
                          <a:spcPts val="1000"/>
                        </a:spcAft>
                      </a:pPr>
                      <a:r>
                        <a:rPr lang="ru-RU" sz="1200">
                          <a:latin typeface="Times New Roman"/>
                          <a:ea typeface="Times New Roman"/>
                        </a:rPr>
                        <a:t>«К совершенству шаг за шагом»</a:t>
                      </a:r>
                    </a:p>
                  </a:txBody>
                  <a:tcPr marL="68580" marR="68580" marT="0" marB="0" anchor="ctr"/>
                </a:tc>
                <a:tc>
                  <a:txBody>
                    <a:bodyPr/>
                    <a:lstStyle/>
                    <a:p>
                      <a:pPr algn="ctr">
                        <a:lnSpc>
                          <a:spcPct val="115000"/>
                        </a:lnSpc>
                        <a:spcAft>
                          <a:spcPts val="1000"/>
                        </a:spcAft>
                      </a:pPr>
                      <a:r>
                        <a:rPr lang="ru-RU" sz="1200">
                          <a:latin typeface="Times New Roman"/>
                          <a:ea typeface="Times New Roman"/>
                        </a:rPr>
                        <a:t>68(34)</a:t>
                      </a:r>
                    </a:p>
                    <a:p>
                      <a:pPr algn="ctr">
                        <a:lnSpc>
                          <a:spcPct val="115000"/>
                        </a:lnSpc>
                        <a:spcAft>
                          <a:spcPts val="1000"/>
                        </a:spcAft>
                      </a:pPr>
                      <a:r>
                        <a:rPr lang="ru-RU" sz="1200">
                          <a:latin typeface="Times New Roman"/>
                          <a:ea typeface="Times New Roman"/>
                        </a:rPr>
                        <a:t>(10-11кл)</a:t>
                      </a:r>
                    </a:p>
                  </a:txBody>
                  <a:tcPr marL="68580" marR="68580" marT="0" marB="0" anchor="ctr"/>
                </a:tc>
              </a:tr>
              <a:tr h="370840">
                <a:tc>
                  <a:txBody>
                    <a:bodyPr/>
                    <a:lstStyle/>
                    <a:p>
                      <a:pPr marL="342900" lvl="0" indent="-342900">
                        <a:lnSpc>
                          <a:spcPct val="115000"/>
                        </a:lnSpc>
                        <a:spcAft>
                          <a:spcPts val="0"/>
                        </a:spcAft>
                        <a:buFont typeface="+mj-lt"/>
                        <a:buNone/>
                      </a:pPr>
                      <a:r>
                        <a:rPr lang="ru-RU" sz="1200" dirty="0" smtClean="0">
                          <a:latin typeface="Times New Roman"/>
                          <a:ea typeface="Times New Roman"/>
                          <a:cs typeface="Times New Roman"/>
                        </a:rPr>
                        <a:t>7.</a:t>
                      </a:r>
                      <a:endParaRPr lang="ru-RU" sz="1200" dirty="0">
                        <a:latin typeface="Times New Roman"/>
                        <a:ea typeface="Times New Roman"/>
                        <a:cs typeface="Times New Roman"/>
                      </a:endParaRPr>
                    </a:p>
                  </a:txBody>
                  <a:tcPr marL="68580" marR="68580" marT="0" marB="0" anchor="ctr"/>
                </a:tc>
                <a:tc>
                  <a:txBody>
                    <a:bodyPr/>
                    <a:lstStyle/>
                    <a:p>
                      <a:pPr>
                        <a:lnSpc>
                          <a:spcPct val="115000"/>
                        </a:lnSpc>
                        <a:spcAft>
                          <a:spcPts val="1000"/>
                        </a:spcAft>
                      </a:pPr>
                      <a:r>
                        <a:rPr lang="ru-RU" sz="1200">
                          <a:latin typeface="Times New Roman"/>
                          <a:ea typeface="Times New Roman"/>
                        </a:rPr>
                        <a:t>«Математика: подготовка к ЕГЭ»</a:t>
                      </a:r>
                    </a:p>
                  </a:txBody>
                  <a:tcPr marL="68580" marR="68580" marT="0" marB="0" anchor="ctr"/>
                </a:tc>
                <a:tc>
                  <a:txBody>
                    <a:bodyPr/>
                    <a:lstStyle/>
                    <a:p>
                      <a:pPr algn="ctr">
                        <a:lnSpc>
                          <a:spcPct val="115000"/>
                        </a:lnSpc>
                        <a:spcAft>
                          <a:spcPts val="1000"/>
                        </a:spcAft>
                      </a:pPr>
                      <a:r>
                        <a:rPr lang="ru-RU" sz="1200" dirty="0" smtClean="0">
                          <a:latin typeface="Times New Roman"/>
                          <a:ea typeface="Times New Roman"/>
                        </a:rPr>
                        <a:t>12-68 ??</a:t>
                      </a:r>
                      <a:endParaRPr lang="ru-RU" sz="1200" dirty="0">
                        <a:latin typeface="Times New Roman"/>
                        <a:ea typeface="Times New Roman"/>
                      </a:endParaRPr>
                    </a:p>
                  </a:txBody>
                  <a:tcPr marL="68580" marR="68580" marT="0" marB="0" anchor="ctr"/>
                </a:tc>
              </a:tr>
              <a:tr h="370840">
                <a:tc>
                  <a:txBody>
                    <a:bodyPr/>
                    <a:lstStyle/>
                    <a:p>
                      <a:pPr marL="342900" lvl="0" indent="-342900">
                        <a:lnSpc>
                          <a:spcPct val="115000"/>
                        </a:lnSpc>
                        <a:spcAft>
                          <a:spcPts val="0"/>
                        </a:spcAft>
                        <a:buFont typeface="+mj-lt"/>
                        <a:buNone/>
                      </a:pPr>
                      <a:r>
                        <a:rPr lang="ru-RU" sz="1200" dirty="0" smtClean="0">
                          <a:latin typeface="Times New Roman"/>
                          <a:ea typeface="Times New Roman"/>
                          <a:cs typeface="Times New Roman"/>
                        </a:rPr>
                        <a:t>8.</a:t>
                      </a:r>
                      <a:endParaRPr lang="ru-RU" sz="1200" dirty="0">
                        <a:latin typeface="Times New Roman"/>
                        <a:ea typeface="Times New Roman"/>
                        <a:cs typeface="Times New Roman"/>
                      </a:endParaRPr>
                    </a:p>
                  </a:txBody>
                  <a:tcPr marL="68580" marR="68580" marT="0" marB="0" anchor="ctr"/>
                </a:tc>
                <a:tc>
                  <a:txBody>
                    <a:bodyPr/>
                    <a:lstStyle/>
                    <a:p>
                      <a:pPr>
                        <a:lnSpc>
                          <a:spcPct val="115000"/>
                        </a:lnSpc>
                        <a:spcAft>
                          <a:spcPts val="1000"/>
                        </a:spcAft>
                      </a:pPr>
                      <a:r>
                        <a:rPr lang="ru-RU" sz="1200">
                          <a:latin typeface="Times New Roman"/>
                          <a:ea typeface="Times New Roman"/>
                        </a:rPr>
                        <a:t>«Физика. Подготовка к ЕГЭ»</a:t>
                      </a:r>
                    </a:p>
                  </a:txBody>
                  <a:tcPr marL="68580" marR="68580" marT="0" marB="0" anchor="ctr"/>
                </a:tc>
                <a:tc>
                  <a:txBody>
                    <a:bodyPr/>
                    <a:lstStyle/>
                    <a:p>
                      <a:pPr algn="ctr">
                        <a:lnSpc>
                          <a:spcPct val="115000"/>
                        </a:lnSpc>
                        <a:spcAft>
                          <a:spcPts val="1000"/>
                        </a:spcAft>
                      </a:pPr>
                      <a:r>
                        <a:rPr lang="ru-RU" sz="1200" dirty="0" smtClean="0">
                          <a:latin typeface="Times New Roman"/>
                          <a:ea typeface="Times New Roman"/>
                        </a:rPr>
                        <a:t>68 (</a:t>
                      </a:r>
                      <a:r>
                        <a:rPr lang="ru-RU" sz="1200" dirty="0">
                          <a:latin typeface="Times New Roman"/>
                          <a:ea typeface="Times New Roman"/>
                        </a:rPr>
                        <a:t>34)</a:t>
                      </a:r>
                    </a:p>
                  </a:txBody>
                  <a:tcPr marL="68580" marR="68580" marT="0" marB="0" anchor="ctr"/>
                </a:tc>
              </a:tr>
            </a:tbl>
          </a:graphicData>
        </a:graphic>
      </p:graphicFrame>
      <p:sp>
        <p:nvSpPr>
          <p:cNvPr id="6" name="Номер слайда 5"/>
          <p:cNvSpPr>
            <a:spLocks noGrp="1"/>
          </p:cNvSpPr>
          <p:nvPr>
            <p:ph type="sldNum" sz="quarter" idx="12"/>
          </p:nvPr>
        </p:nvSpPr>
        <p:spPr/>
        <p:txBody>
          <a:bodyPr/>
          <a:lstStyle/>
          <a:p>
            <a:pPr>
              <a:defRPr/>
            </a:pPr>
            <a:fld id="{55FFFF87-47F9-4AE3-8C97-3A4F2DC666DE}" type="slidenum">
              <a:rPr lang="ru-RU" smtClean="0"/>
              <a:pPr>
                <a:defRPr/>
              </a:pPr>
              <a:t>23</a:t>
            </a:fld>
            <a:endParaRPr lang="ru-RU"/>
          </a:p>
        </p:txBody>
      </p:sp>
      <p:sp>
        <p:nvSpPr>
          <p:cNvPr id="9" name="TextBox 8"/>
          <p:cNvSpPr txBox="1"/>
          <p:nvPr/>
        </p:nvSpPr>
        <p:spPr>
          <a:xfrm>
            <a:off x="500034" y="5357826"/>
            <a:ext cx="8143932" cy="1323439"/>
          </a:xfrm>
          <a:prstGeom prst="rect">
            <a:avLst/>
          </a:prstGeom>
          <a:noFill/>
        </p:spPr>
        <p:txBody>
          <a:bodyPr wrap="square" rtlCol="0">
            <a:spAutoFit/>
          </a:bodyPr>
          <a:lstStyle/>
          <a:p>
            <a:r>
              <a:rPr lang="ru-RU" sz="12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При составлении учебного плана соблюдалась преемственность между ступенями обучения и классами, сбалансированность между предметными циклами, отдельными предметами. Уровень недельной учебной нагрузки на ученика не превышал </a:t>
            </a:r>
            <a:r>
              <a:rPr lang="ru-RU" sz="1600" dirty="0" err="1" smtClean="0">
                <a:latin typeface="Times New Roman" pitchFamily="18" charset="0"/>
                <a:cs typeface="Times New Roman" pitchFamily="18" charset="0"/>
              </a:rPr>
              <a:t>предельнодопустимого</a:t>
            </a:r>
            <a:r>
              <a:rPr lang="ru-RU" sz="1600" dirty="0" smtClean="0">
                <a:latin typeface="Times New Roman" pitchFamily="18" charset="0"/>
                <a:cs typeface="Times New Roman" pitchFamily="18" charset="0"/>
              </a:rPr>
              <a:t>. Школьный компонент был распределен на изучение предметов по базисному учебному плану. </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i="1" dirty="0" smtClean="0">
                <a:latin typeface="Times New Roman" pitchFamily="18" charset="0"/>
                <a:cs typeface="Times New Roman" pitchFamily="18" charset="0"/>
              </a:rPr>
              <a:t>Формы организации учебного процесса в прошедшем учебном году:</a:t>
            </a:r>
            <a:endParaRPr lang="ru-RU" sz="2400" i="1" dirty="0">
              <a:latin typeface="Times New Roman" pitchFamily="18" charset="0"/>
              <a:cs typeface="Times New Roman" pitchFamily="18" charset="0"/>
            </a:endParaRPr>
          </a:p>
        </p:txBody>
      </p:sp>
      <p:sp>
        <p:nvSpPr>
          <p:cNvPr id="6" name="Содержимое 5"/>
          <p:cNvSpPr>
            <a:spLocks noGrp="1"/>
          </p:cNvSpPr>
          <p:nvPr>
            <p:ph idx="1"/>
          </p:nvPr>
        </p:nvSpPr>
        <p:spPr/>
        <p:txBody>
          <a:bodyPr>
            <a:normAutofit/>
          </a:bodyPr>
          <a:lstStyle/>
          <a:p>
            <a:r>
              <a:rPr lang="ru-RU" sz="1600" dirty="0" smtClean="0">
                <a:latin typeface="Times New Roman" pitchFamily="18" charset="0"/>
                <a:cs typeface="Times New Roman" pitchFamily="18" charset="0"/>
              </a:rPr>
              <a:t>уроки (классно-урочная система);</a:t>
            </a:r>
          </a:p>
          <a:p>
            <a:r>
              <a:rPr lang="ru-RU" sz="1600" dirty="0" smtClean="0">
                <a:latin typeface="Times New Roman" pitchFamily="18" charset="0"/>
                <a:cs typeface="Times New Roman" pitchFamily="18" charset="0"/>
              </a:rPr>
              <a:t>надомное обучение;</a:t>
            </a:r>
          </a:p>
          <a:p>
            <a:r>
              <a:rPr lang="ru-RU" sz="1600" dirty="0" smtClean="0">
                <a:latin typeface="Times New Roman" pitchFamily="18" charset="0"/>
                <a:cs typeface="Times New Roman" pitchFamily="18" charset="0"/>
              </a:rPr>
              <a:t>индивидуальные и групповые консультации по предметам;</a:t>
            </a:r>
          </a:p>
          <a:p>
            <a:r>
              <a:rPr lang="ru-RU" sz="1600" dirty="0" smtClean="0">
                <a:latin typeface="Times New Roman" pitchFamily="18" charset="0"/>
                <a:cs typeface="Times New Roman" pitchFamily="18" charset="0"/>
              </a:rPr>
              <a:t>элективные курсы;</a:t>
            </a:r>
          </a:p>
          <a:p>
            <a:r>
              <a:rPr lang="ru-RU" sz="1600" dirty="0" smtClean="0">
                <a:latin typeface="Times New Roman" pitchFamily="18" charset="0"/>
                <a:cs typeface="Times New Roman" pitchFamily="18" charset="0"/>
              </a:rPr>
              <a:t>олимпиады, конкурсы, соревнования;</a:t>
            </a:r>
          </a:p>
          <a:p>
            <a:r>
              <a:rPr lang="ru-RU" sz="1600" dirty="0" smtClean="0">
                <a:latin typeface="Times New Roman" pitchFamily="18" charset="0"/>
                <a:cs typeface="Times New Roman" pitchFamily="18" charset="0"/>
              </a:rPr>
              <a:t>предметные недели;</a:t>
            </a:r>
          </a:p>
          <a:p>
            <a:r>
              <a:rPr lang="ru-RU" sz="1600" dirty="0" smtClean="0">
                <a:latin typeface="Times New Roman" pitchFamily="18" charset="0"/>
                <a:cs typeface="Times New Roman" pitchFamily="18" charset="0"/>
              </a:rPr>
              <a:t>открытые уроки;</a:t>
            </a:r>
          </a:p>
          <a:p>
            <a:r>
              <a:rPr lang="ru-RU" sz="1600" dirty="0" smtClean="0">
                <a:latin typeface="Times New Roman" pitchFamily="18" charset="0"/>
                <a:cs typeface="Times New Roman" pitchFamily="18" charset="0"/>
              </a:rPr>
              <a:t>ШНО «Эврика».</a:t>
            </a:r>
            <a:endParaRPr lang="ru-RU" sz="1600" dirty="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24</a:t>
            </a:fld>
            <a:endParaRPr lang="ru-RU"/>
          </a:p>
        </p:txBody>
      </p:sp>
      <p:pic>
        <p:nvPicPr>
          <p:cNvPr id="7" name="Picture 8" descr="http://shkola591.tunev.gov.spb.ru/1_NOVOSTI2013/oct/3/01.jpg"/>
          <p:cNvPicPr>
            <a:picLocks noChangeAspect="1" noChangeArrowheads="1"/>
          </p:cNvPicPr>
          <p:nvPr/>
        </p:nvPicPr>
        <p:blipFill>
          <a:blip r:embed="rId2" cstate="screen"/>
          <a:srcRect/>
          <a:stretch>
            <a:fillRect/>
          </a:stretch>
        </p:blipFill>
        <p:spPr bwMode="auto">
          <a:xfrm>
            <a:off x="5357818" y="4071942"/>
            <a:ext cx="2715152" cy="1800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algn="ctr" eaLnBrk="1" hangingPunct="1"/>
            <a:r>
              <a:rPr lang="ru-RU" sz="2400" i="1" dirty="0" smtClean="0">
                <a:latin typeface="Times New Roman" pitchFamily="18" charset="0"/>
                <a:cs typeface="Times New Roman" pitchFamily="18" charset="0"/>
              </a:rPr>
              <a:t>Ожидаемые конечные результаты:</a:t>
            </a:r>
          </a:p>
        </p:txBody>
      </p:sp>
      <p:sp>
        <p:nvSpPr>
          <p:cNvPr id="17411" name="Rectangle 3"/>
          <p:cNvSpPr>
            <a:spLocks noGrp="1" noChangeArrowheads="1"/>
          </p:cNvSpPr>
          <p:nvPr>
            <p:ph idx="1"/>
          </p:nvPr>
        </p:nvSpPr>
        <p:spPr>
          <a:xfrm>
            <a:off x="395536" y="1340768"/>
            <a:ext cx="8001000" cy="4267200"/>
          </a:xfrm>
        </p:spPr>
        <p:txBody>
          <a:bodyPr>
            <a:normAutofit/>
          </a:bodyPr>
          <a:lstStyle/>
          <a:p>
            <a:pPr>
              <a:lnSpc>
                <a:spcPct val="80000"/>
              </a:lnSpc>
              <a:buNone/>
            </a:pPr>
            <a:r>
              <a:rPr lang="ru-RU" sz="1800" dirty="0" smtClean="0">
                <a:latin typeface="Times New Roman" pitchFamily="18" charset="0"/>
                <a:cs typeface="Times New Roman" pitchFamily="18" charset="0"/>
              </a:rPr>
              <a:t>- реализация образовательной программы начального, основного, среднего  образования; </a:t>
            </a:r>
          </a:p>
          <a:p>
            <a:pPr eaLnBrk="1" hangingPunct="1">
              <a:lnSpc>
                <a:spcPct val="80000"/>
              </a:lnSpc>
              <a:buNone/>
            </a:pPr>
            <a:r>
              <a:rPr lang="ru-RU" sz="1800" dirty="0" smtClean="0">
                <a:latin typeface="Times New Roman" pitchFamily="18" charset="0"/>
                <a:cs typeface="Times New Roman" pitchFamily="18" charset="0"/>
              </a:rPr>
              <a:t>- оптимизация единого информационного пространства образовательного учреждения;</a:t>
            </a:r>
          </a:p>
          <a:p>
            <a:pPr eaLnBrk="1" hangingPunct="1">
              <a:lnSpc>
                <a:spcPct val="80000"/>
              </a:lnSpc>
              <a:buNone/>
            </a:pPr>
            <a:r>
              <a:rPr lang="ru-RU" sz="1800" dirty="0" smtClean="0">
                <a:latin typeface="Times New Roman" pitchFamily="18" charset="0"/>
                <a:cs typeface="Times New Roman" pitchFamily="18" charset="0"/>
              </a:rPr>
              <a:t>- развитие системы государственно-общественного управления школы и создание условий для успешной социализации детей и подростков;</a:t>
            </a:r>
          </a:p>
          <a:p>
            <a:pPr eaLnBrk="1" hangingPunct="1">
              <a:lnSpc>
                <a:spcPct val="80000"/>
              </a:lnSpc>
              <a:buFont typeface="Wingdings" pitchFamily="2" charset="2"/>
              <a:buNone/>
            </a:pPr>
            <a:r>
              <a:rPr lang="ru-RU" sz="1800" dirty="0" smtClean="0">
                <a:latin typeface="Times New Roman" pitchFamily="18" charset="0"/>
                <a:cs typeface="Times New Roman" pitchFamily="18" charset="0"/>
              </a:rPr>
              <a:t>- повышение уровня профессиональной компетентности педагогов, их инновационной культуры;</a:t>
            </a:r>
          </a:p>
          <a:p>
            <a:pPr eaLnBrk="1" hangingPunct="1">
              <a:lnSpc>
                <a:spcPct val="80000"/>
              </a:lnSpc>
              <a:buNone/>
            </a:pPr>
            <a:r>
              <a:rPr lang="ru-RU" sz="1800" dirty="0" smtClean="0">
                <a:latin typeface="Times New Roman" pitchFamily="18" charset="0"/>
                <a:cs typeface="Times New Roman" pitchFamily="18" charset="0"/>
              </a:rPr>
              <a:t>- привлечение молодых педагогов в образовательное учреждение;</a:t>
            </a:r>
          </a:p>
          <a:p>
            <a:pPr eaLnBrk="1" hangingPunct="1">
              <a:lnSpc>
                <a:spcPct val="80000"/>
              </a:lnSpc>
              <a:buNone/>
            </a:pPr>
            <a:r>
              <a:rPr lang="ru-RU" sz="1800" dirty="0" smtClean="0">
                <a:latin typeface="Times New Roman" pitchFamily="18" charset="0"/>
                <a:cs typeface="Times New Roman" pitchFamily="18" charset="0"/>
              </a:rPr>
              <a:t>- развитие партнерских отношений между родителями обучающихся и школой;</a:t>
            </a:r>
          </a:p>
          <a:p>
            <a:pPr eaLnBrk="1" hangingPunct="1">
              <a:lnSpc>
                <a:spcPct val="80000"/>
              </a:lnSpc>
              <a:buNone/>
            </a:pPr>
            <a:r>
              <a:rPr lang="ru-RU" sz="1800" dirty="0" smtClean="0">
                <a:latin typeface="Times New Roman" pitchFamily="18" charset="0"/>
                <a:cs typeface="Times New Roman" pitchFamily="18" charset="0"/>
              </a:rPr>
              <a:t>- успешное прохождение государственной итоговой аттестации обучающихся  9, 11 классов в формате ОГЭ и ЕГЭ.</a:t>
            </a:r>
          </a:p>
        </p:txBody>
      </p:sp>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25</a:t>
            </a:fld>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algn="ctr" eaLnBrk="1" hangingPunct="1"/>
            <a:r>
              <a:rPr lang="ru-RU" sz="2400" b="1" i="1" dirty="0" smtClean="0">
                <a:latin typeface="Times New Roman" pitchFamily="18" charset="0"/>
                <a:cs typeface="Times New Roman" pitchFamily="18" charset="0"/>
              </a:rPr>
              <a:t> 3. Условия осуществления образовательного процесса</a:t>
            </a:r>
          </a:p>
        </p:txBody>
      </p:sp>
      <p:sp>
        <p:nvSpPr>
          <p:cNvPr id="25603" name="Rectangle 3"/>
          <p:cNvSpPr>
            <a:spLocks noGrp="1" noChangeArrowheads="1"/>
          </p:cNvSpPr>
          <p:nvPr>
            <p:ph idx="1"/>
          </p:nvPr>
        </p:nvSpPr>
        <p:spPr/>
        <p:txBody>
          <a:bodyPr>
            <a:normAutofit/>
          </a:bodyPr>
          <a:lstStyle/>
          <a:p>
            <a:pPr algn="just" eaLnBrk="1" hangingPunct="1">
              <a:lnSpc>
                <a:spcPct val="80000"/>
              </a:lnSpc>
              <a:buFont typeface="Wingdings" pitchFamily="2" charset="2"/>
              <a:buNone/>
            </a:pPr>
            <a:r>
              <a:rPr lang="ru-RU" sz="1800" b="1" dirty="0" smtClean="0">
                <a:latin typeface="Times New Roman" pitchFamily="18" charset="0"/>
                <a:cs typeface="Times New Roman" pitchFamily="18" charset="0"/>
              </a:rPr>
              <a:t>Режим работы учреждения:</a:t>
            </a:r>
            <a:endParaRPr lang="ru-RU" sz="1800" dirty="0" smtClean="0">
              <a:latin typeface="Times New Roman" pitchFamily="18" charset="0"/>
              <a:cs typeface="Times New Roman" pitchFamily="18" charset="0"/>
            </a:endParaRP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Образовательный процесс проводился во время учебного года.</a:t>
            </a: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Учебный год начинался 1 сентября.</a:t>
            </a: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Продолжительность учебного года составляла:</a:t>
            </a: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 в 1 классах – 33 учебные недели;</a:t>
            </a: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 во 2-4 классах – 34 учебные недели;</a:t>
            </a: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 в 5-8, 10 классах – 35 учебных недель; </a:t>
            </a: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 в 9 классах - 34 учебные недели (без учета государственной (итоговой) аттестации).</a:t>
            </a:r>
            <a:endParaRPr lang="ru-RU" sz="1800" b="1" dirty="0" smtClean="0">
              <a:latin typeface="Times New Roman" pitchFamily="18" charset="0"/>
              <a:cs typeface="Times New Roman" pitchFamily="18" charset="0"/>
            </a:endParaRPr>
          </a:p>
          <a:p>
            <a:pPr algn="just" eaLnBrk="1" hangingPunct="1">
              <a:lnSpc>
                <a:spcPct val="80000"/>
              </a:lnSpc>
              <a:buFont typeface="Wingdings" pitchFamily="2" charset="2"/>
              <a:buNone/>
            </a:pPr>
            <a:r>
              <a:rPr lang="ru-RU" sz="1800" b="1" dirty="0" smtClean="0">
                <a:latin typeface="Times New Roman" pitchFamily="18" charset="0"/>
                <a:cs typeface="Times New Roman" pitchFamily="18" charset="0"/>
              </a:rPr>
              <a:t>Продолжительность каникул:</a:t>
            </a:r>
            <a:endParaRPr lang="ru-RU" sz="1800" dirty="0" smtClean="0">
              <a:latin typeface="Times New Roman" pitchFamily="18" charset="0"/>
              <a:cs typeface="Times New Roman" pitchFamily="18" charset="0"/>
            </a:endParaRP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 в течение учебного года не менее 30 календарных дней;</a:t>
            </a: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 летом – не менее 8 календарных недель.</a:t>
            </a:r>
            <a:endParaRPr lang="ru-RU" sz="1800" b="1" dirty="0" smtClean="0">
              <a:latin typeface="Times New Roman" pitchFamily="18" charset="0"/>
              <a:cs typeface="Times New Roman" pitchFamily="18" charset="0"/>
            </a:endParaRPr>
          </a:p>
          <a:p>
            <a:pPr algn="just" eaLnBrk="1" hangingPunct="1">
              <a:lnSpc>
                <a:spcPct val="80000"/>
              </a:lnSpc>
              <a:buFont typeface="Wingdings" pitchFamily="2" charset="2"/>
              <a:buNone/>
            </a:pPr>
            <a:r>
              <a:rPr lang="ru-RU" sz="1800" b="1" dirty="0" smtClean="0">
                <a:latin typeface="Times New Roman" pitchFamily="18" charset="0"/>
                <a:cs typeface="Times New Roman" pitchFamily="18" charset="0"/>
              </a:rPr>
              <a:t>Продолжительность учебной недели</a:t>
            </a:r>
            <a:r>
              <a:rPr lang="ru-RU" sz="1800" dirty="0" smtClean="0">
                <a:latin typeface="Times New Roman" pitchFamily="18" charset="0"/>
                <a:cs typeface="Times New Roman" pitchFamily="18" charset="0"/>
              </a:rPr>
              <a:t> – 5 дней для обучающихся начальной школы, 6 дней для обучающихся основной и старшей школы. Учебный год условно делился на четверти (1-9 классы) и на полугодия (10-11 классы), являющиеся периодами, по итогам которых выставлялись отметки за текущее освоение образовательных программ во 2-11 классах.</a:t>
            </a:r>
          </a:p>
        </p:txBody>
      </p:sp>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26</a:t>
            </a:fld>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sz="half" idx="1"/>
          </p:nvPr>
        </p:nvSpPr>
        <p:spPr>
          <a:xfrm>
            <a:off x="500034" y="571480"/>
            <a:ext cx="8397875" cy="1000132"/>
          </a:xfrm>
        </p:spPr>
        <p:txBody>
          <a:bodyPr>
            <a:normAutofit/>
          </a:bodyPr>
          <a:lstStyle/>
          <a:p>
            <a:pPr eaLnBrk="1" hangingPunct="1">
              <a:lnSpc>
                <a:spcPct val="90000"/>
              </a:lnSpc>
              <a:buFont typeface="Wingdings" pitchFamily="2" charset="2"/>
              <a:buNone/>
            </a:pPr>
            <a:r>
              <a:rPr lang="ru-RU" sz="1800" b="1" dirty="0" smtClean="0">
                <a:latin typeface="Times New Roman" pitchFamily="18" charset="0"/>
                <a:cs typeface="Times New Roman" pitchFamily="18" charset="0"/>
              </a:rPr>
              <a:t>Максимальная аудиторная нагрузка</a:t>
            </a:r>
            <a:r>
              <a:rPr lang="ru-RU" sz="1800" dirty="0" smtClean="0">
                <a:latin typeface="Times New Roman" pitchFamily="18" charset="0"/>
                <a:cs typeface="Times New Roman" pitchFamily="18" charset="0"/>
              </a:rPr>
              <a:t> учащихся соответствовала нормативным требованиям САН ПИН 2.4.21178-02, п.2.9.1 и составляла: </a:t>
            </a:r>
          </a:p>
        </p:txBody>
      </p:sp>
      <p:graphicFrame>
        <p:nvGraphicFramePr>
          <p:cNvPr id="98456" name="Group 152"/>
          <p:cNvGraphicFramePr>
            <a:graphicFrameLocks noGrp="1"/>
          </p:cNvGraphicFramePr>
          <p:nvPr>
            <p:ph sz="half" idx="2"/>
          </p:nvPr>
        </p:nvGraphicFramePr>
        <p:xfrm>
          <a:off x="250823" y="1857364"/>
          <a:ext cx="8893177" cy="1604963"/>
        </p:xfrm>
        <a:graphic>
          <a:graphicData uri="http://schemas.openxmlformats.org/drawingml/2006/table">
            <a:tbl>
              <a:tblPr>
                <a:tableStyleId>{22838BEF-8BB2-4498-84A7-C5851F593DF1}</a:tableStyleId>
              </a:tblPr>
              <a:tblGrid>
                <a:gridCol w="1639603"/>
                <a:gridCol w="583269"/>
                <a:gridCol w="583269"/>
                <a:gridCol w="583269"/>
                <a:gridCol w="656178"/>
                <a:gridCol w="729087"/>
                <a:gridCol w="729087"/>
                <a:gridCol w="729087"/>
                <a:gridCol w="729087"/>
                <a:gridCol w="656178"/>
                <a:gridCol w="656178"/>
                <a:gridCol w="618885"/>
              </a:tblGrid>
              <a:tr h="390525">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latin typeface="Times New Roman" pitchFamily="18" charset="0"/>
                          <a:cs typeface="Times New Roman" pitchFamily="18" charset="0"/>
                        </a:rPr>
                        <a:t>Классы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smtClean="0">
                          <a:ln>
                            <a:noFill/>
                          </a:ln>
                          <a:effectLst/>
                          <a:latin typeface="Times New Roman" pitchFamily="18" charset="0"/>
                          <a:cs typeface="Times New Roman" pitchFamily="18" charset="0"/>
                        </a:rPr>
                        <a:t>1</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smtClean="0">
                          <a:ln>
                            <a:noFill/>
                          </a:ln>
                          <a:effectLst/>
                          <a:latin typeface="Times New Roman" pitchFamily="18" charset="0"/>
                          <a:cs typeface="Times New Roman" pitchFamily="18" charset="0"/>
                        </a:rPr>
                        <a:t>2</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smtClean="0">
                          <a:ln>
                            <a:noFill/>
                          </a:ln>
                          <a:effectLst/>
                          <a:latin typeface="Times New Roman" pitchFamily="18" charset="0"/>
                          <a:cs typeface="Times New Roman" pitchFamily="18" charset="0"/>
                        </a:rPr>
                        <a:t>3</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latin typeface="Times New Roman" pitchFamily="18" charset="0"/>
                          <a:cs typeface="Times New Roman" pitchFamily="18" charset="0"/>
                        </a:rPr>
                        <a:t>4</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smtClean="0">
                          <a:ln>
                            <a:noFill/>
                          </a:ln>
                          <a:effectLst/>
                          <a:latin typeface="Times New Roman" pitchFamily="18" charset="0"/>
                          <a:cs typeface="Times New Roman" pitchFamily="18" charset="0"/>
                        </a:rPr>
                        <a:t>5</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smtClean="0">
                          <a:ln>
                            <a:noFill/>
                          </a:ln>
                          <a:effectLst/>
                          <a:latin typeface="Times New Roman" pitchFamily="18" charset="0"/>
                          <a:cs typeface="Times New Roman" pitchFamily="18" charset="0"/>
                        </a:rPr>
                        <a:t>6</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smtClean="0">
                          <a:ln>
                            <a:noFill/>
                          </a:ln>
                          <a:effectLst/>
                          <a:latin typeface="Times New Roman" pitchFamily="18" charset="0"/>
                          <a:cs typeface="Times New Roman" pitchFamily="18" charset="0"/>
                        </a:rPr>
                        <a:t>7</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smtClean="0">
                          <a:ln>
                            <a:noFill/>
                          </a:ln>
                          <a:effectLst/>
                          <a:latin typeface="Times New Roman" pitchFamily="18" charset="0"/>
                          <a:cs typeface="Times New Roman" pitchFamily="18" charset="0"/>
                        </a:rPr>
                        <a:t>8</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smtClean="0">
                          <a:ln>
                            <a:noFill/>
                          </a:ln>
                          <a:effectLst/>
                          <a:latin typeface="Times New Roman" pitchFamily="18" charset="0"/>
                          <a:cs typeface="Times New Roman" pitchFamily="18" charset="0"/>
                        </a:rPr>
                        <a:t>9</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latin typeface="Times New Roman" pitchFamily="18" charset="0"/>
                          <a:cs typeface="Times New Roman" pitchFamily="18" charset="0"/>
                        </a:rPr>
                        <a:t>10</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latin typeface="Times New Roman" pitchFamily="18" charset="0"/>
                          <a:cs typeface="Times New Roman" pitchFamily="18" charset="0"/>
                        </a:rPr>
                        <a:t>11</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r h="1214438">
                <a:tc>
                  <a:txBody>
                    <a:bodyPr/>
                    <a:lstStyle/>
                    <a:p>
                      <a:pPr marL="469900" marR="0" lvl="0" indent="-469900" algn="l"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latin typeface="Times New Roman" pitchFamily="18" charset="0"/>
                          <a:cs typeface="Times New Roman" pitchFamily="18" charset="0"/>
                        </a:rPr>
                        <a:t>Максимальная нагрузка, часы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latin typeface="Times New Roman" pitchFamily="18" charset="0"/>
                          <a:cs typeface="Times New Roman" pitchFamily="18" charset="0"/>
                        </a:rPr>
                        <a:t>21</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latin typeface="Times New Roman" pitchFamily="18" charset="0"/>
                          <a:cs typeface="Times New Roman" pitchFamily="18" charset="0"/>
                        </a:rPr>
                        <a:t>23</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latin typeface="Times New Roman" pitchFamily="18" charset="0"/>
                          <a:cs typeface="Times New Roman" pitchFamily="18" charset="0"/>
                        </a:rPr>
                        <a:t>23</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latin typeface="Times New Roman" pitchFamily="18" charset="0"/>
                          <a:cs typeface="Times New Roman" pitchFamily="18" charset="0"/>
                        </a:rPr>
                        <a:t>23</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latin typeface="Times New Roman" pitchFamily="18" charset="0"/>
                          <a:cs typeface="Times New Roman" pitchFamily="18" charset="0"/>
                        </a:rPr>
                        <a:t>32</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latin typeface="Times New Roman" pitchFamily="18" charset="0"/>
                          <a:cs typeface="Times New Roman" pitchFamily="18" charset="0"/>
                        </a:rPr>
                        <a:t>33</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latin typeface="Times New Roman" pitchFamily="18" charset="0"/>
                          <a:cs typeface="Times New Roman" pitchFamily="18" charset="0"/>
                        </a:rPr>
                        <a:t>35</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latin typeface="Times New Roman" pitchFamily="18" charset="0"/>
                          <a:cs typeface="Times New Roman" pitchFamily="18" charset="0"/>
                        </a:rPr>
                        <a:t>36</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latin typeface="Times New Roman" pitchFamily="18" charset="0"/>
                          <a:cs typeface="Times New Roman" pitchFamily="18" charset="0"/>
                        </a:rPr>
                        <a:t>36</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latin typeface="Times New Roman" pitchFamily="18" charset="0"/>
                          <a:cs typeface="Times New Roman" pitchFamily="18" charset="0"/>
                        </a:rPr>
                        <a:t>37</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latin typeface="Times New Roman" pitchFamily="18" charset="0"/>
                          <a:cs typeface="Times New Roman" pitchFamily="18" charset="0"/>
                        </a:rPr>
                        <a:t>37</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bl>
          </a:graphicData>
        </a:graphic>
      </p:graphicFrame>
      <p:sp>
        <p:nvSpPr>
          <p:cNvPr id="5" name="Номер слайда 4"/>
          <p:cNvSpPr>
            <a:spLocks noGrp="1"/>
          </p:cNvSpPr>
          <p:nvPr>
            <p:ph type="sldNum" sz="quarter" idx="12"/>
          </p:nvPr>
        </p:nvSpPr>
        <p:spPr/>
        <p:txBody>
          <a:bodyPr/>
          <a:lstStyle/>
          <a:p>
            <a:pPr>
              <a:defRPr/>
            </a:pPr>
            <a:fld id="{CB02178D-6F38-451D-95DF-44D080F83C66}" type="slidenum">
              <a:rPr lang="ru-RU" smtClean="0"/>
              <a:pPr>
                <a:defRPr/>
              </a:pPr>
              <a:t>27</a:t>
            </a:fld>
            <a:endParaRPr lang="ru-RU"/>
          </a:p>
        </p:txBody>
      </p:sp>
      <p:sp>
        <p:nvSpPr>
          <p:cNvPr id="6" name="Прямоугольник 5"/>
          <p:cNvSpPr/>
          <p:nvPr/>
        </p:nvSpPr>
        <p:spPr>
          <a:xfrm>
            <a:off x="357158" y="4000504"/>
            <a:ext cx="8643998" cy="1255728"/>
          </a:xfrm>
          <a:prstGeom prst="rect">
            <a:avLst/>
          </a:prstGeom>
        </p:spPr>
        <p:txBody>
          <a:bodyPr wrap="square">
            <a:spAutoFit/>
          </a:bodyPr>
          <a:lstStyle/>
          <a:p>
            <a:pPr algn="just" eaLnBrk="1" hangingPunct="1">
              <a:lnSpc>
                <a:spcPct val="80000"/>
              </a:lnSpc>
              <a:buFont typeface="Wingdings" pitchFamily="2" charset="2"/>
              <a:buNone/>
            </a:pPr>
            <a:r>
              <a:rPr lang="ru-RU" dirty="0" smtClean="0">
                <a:latin typeface="Times New Roman" pitchFamily="18" charset="0"/>
                <a:cs typeface="Times New Roman" pitchFamily="18" charset="0"/>
              </a:rPr>
              <a:t>Начало занятий в 9 часов 00 минут. Обучение осуществлялось в одну смену.</a:t>
            </a:r>
          </a:p>
          <a:p>
            <a:pPr algn="just" eaLnBrk="1" hangingPunct="1">
              <a:lnSpc>
                <a:spcPct val="80000"/>
              </a:lnSpc>
              <a:buFont typeface="Wingdings" pitchFamily="2" charset="2"/>
              <a:buNone/>
            </a:pPr>
            <a:r>
              <a:rPr lang="ru-RU" dirty="0" smtClean="0">
                <a:latin typeface="Times New Roman" pitchFamily="18" charset="0"/>
                <a:cs typeface="Times New Roman" pitchFamily="18" charset="0"/>
              </a:rPr>
              <a:t>    Для занятий физкультурой и спортом использовались два оборудованных спортивных зала и спортивная площадка (стадион); в течение учебного года работали спортивные секции по легкой атлетике, волейболу, баскетболу.</a:t>
            </a:r>
          </a:p>
          <a:p>
            <a:pPr algn="just">
              <a:buNone/>
            </a:pPr>
            <a:r>
              <a:rPr lang="ru-RU" dirty="0" smtClean="0">
                <a:latin typeface="Times New Roman" pitchFamily="18" charset="0"/>
                <a:cs typeface="Times New Roman" pitchFamily="18" charset="0"/>
              </a:rPr>
              <a:t>Охрана организована круглосуточно вахтенным методом.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428596" y="285728"/>
            <a:ext cx="8229600" cy="4525963"/>
          </a:xfrm>
        </p:spPr>
        <p:txBody>
          <a:bodyPr>
            <a:normAutofit/>
          </a:bodyPr>
          <a:lstStyle/>
          <a:p>
            <a:pPr algn="just" eaLnBrk="1" hangingPunct="1">
              <a:lnSpc>
                <a:spcPct val="80000"/>
              </a:lnSpc>
              <a:buFont typeface="Wingdings" pitchFamily="2" charset="2"/>
              <a:buNone/>
            </a:pPr>
            <a:endParaRPr lang="ru-RU" sz="1600" dirty="0" smtClean="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28</a:t>
            </a:fld>
            <a:endParaRPr lang="ru-RU"/>
          </a:p>
        </p:txBody>
      </p:sp>
      <p:sp>
        <p:nvSpPr>
          <p:cNvPr id="3" name="TextBox 2"/>
          <p:cNvSpPr txBox="1"/>
          <p:nvPr/>
        </p:nvSpPr>
        <p:spPr>
          <a:xfrm>
            <a:off x="3000364" y="1500174"/>
            <a:ext cx="3230180" cy="400110"/>
          </a:xfrm>
          <a:prstGeom prst="rect">
            <a:avLst/>
          </a:prstGeom>
          <a:noFill/>
        </p:spPr>
        <p:txBody>
          <a:bodyPr wrap="none" rtlCol="0">
            <a:spAutoFit/>
          </a:bodyPr>
          <a:lstStyle/>
          <a:p>
            <a:r>
              <a:rPr lang="ru-RU" sz="2000" dirty="0" smtClean="0">
                <a:latin typeface="Times New Roman" pitchFamily="18" charset="0"/>
                <a:cs typeface="Times New Roman" pitchFamily="18" charset="0"/>
              </a:rPr>
              <a:t>Организация питания в ОУ:</a:t>
            </a:r>
            <a:endParaRPr lang="ru-RU" sz="2000" dirty="0">
              <a:latin typeface="Times New Roman" pitchFamily="18" charset="0"/>
              <a:cs typeface="Times New Roman" pitchFamily="18" charset="0"/>
            </a:endParaRPr>
          </a:p>
        </p:txBody>
      </p:sp>
      <p:sp>
        <p:nvSpPr>
          <p:cNvPr id="4" name="Прямоугольник 3"/>
          <p:cNvSpPr/>
          <p:nvPr/>
        </p:nvSpPr>
        <p:spPr>
          <a:xfrm>
            <a:off x="428596" y="1857364"/>
            <a:ext cx="8286808" cy="5016758"/>
          </a:xfrm>
          <a:prstGeom prst="rect">
            <a:avLst/>
          </a:prstGeom>
        </p:spPr>
        <p:txBody>
          <a:bodyPr wrap="square">
            <a:spAutoFit/>
          </a:bodyPr>
          <a:lstStyle/>
          <a:p>
            <a:pPr algn="just">
              <a:buFont typeface="Wingdings" pitchFamily="2" charset="2"/>
              <a:buChar char="v"/>
            </a:pPr>
            <a:r>
              <a:rPr lang="ru-RU" sz="1600" dirty="0" smtClean="0">
                <a:latin typeface="Times New Roman" pitchFamily="18" charset="0"/>
                <a:cs typeface="Times New Roman" pitchFamily="18" charset="0"/>
              </a:rPr>
              <a:t>Организация питания в образовательном учреждении  в 2013-2014 учебном году осуществлялась  на основании нормативных документов:</a:t>
            </a:r>
          </a:p>
          <a:p>
            <a:pPr algn="just">
              <a:buFont typeface="Wingdings" pitchFamily="2" charset="2"/>
              <a:buChar char="v"/>
            </a:pPr>
            <a:r>
              <a:rPr lang="ru-RU" sz="1600" dirty="0" smtClean="0">
                <a:latin typeface="Times New Roman" pitchFamily="18" charset="0"/>
                <a:cs typeface="Times New Roman" pitchFamily="18" charset="0"/>
              </a:rPr>
              <a:t> Закон СПб от 24.02.2009 № 32-13 (</a:t>
            </a:r>
            <a:r>
              <a:rPr lang="ru-RU" sz="1600" dirty="0" err="1" smtClean="0">
                <a:latin typeface="Times New Roman" pitchFamily="18" charset="0"/>
                <a:cs typeface="Times New Roman" pitchFamily="18" charset="0"/>
              </a:rPr>
              <a:t>htl</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jn</a:t>
            </a:r>
            <a:r>
              <a:rPr lang="ru-RU" sz="1600" dirty="0" smtClean="0">
                <a:latin typeface="Times New Roman" pitchFamily="18" charset="0"/>
                <a:cs typeface="Times New Roman" pitchFamily="18" charset="0"/>
              </a:rPr>
              <a:t> 16.11.2010) «О дополнительных мерах социальной поддержки отдельных категорий граждан в части предоставления на льготной основе питания в образовательных учреждениях Санкт-Петербурга»(принят 3С СПБ 04.02.2009),  </a:t>
            </a:r>
          </a:p>
          <a:p>
            <a:pPr>
              <a:buFont typeface="Wingdings" pitchFamily="2" charset="2"/>
              <a:buChar char="v"/>
            </a:pPr>
            <a:endParaRPr lang="ru-RU" sz="1600" dirty="0" smtClean="0">
              <a:latin typeface="Times New Roman" pitchFamily="18" charset="0"/>
              <a:cs typeface="Times New Roman" pitchFamily="18" charset="0"/>
            </a:endParaRPr>
          </a:p>
          <a:p>
            <a:pPr>
              <a:buFont typeface="Wingdings" pitchFamily="2" charset="2"/>
              <a:buChar char="v"/>
            </a:pPr>
            <a:r>
              <a:rPr lang="ru-RU" sz="1600" dirty="0" smtClean="0">
                <a:latin typeface="Times New Roman" pitchFamily="18" charset="0"/>
                <a:cs typeface="Times New Roman" pitchFamily="18" charset="0"/>
              </a:rPr>
              <a:t>Постановление Правительства СПб от 04.06.2009 № 655 (ред. от 23.03.2011)                      «О мерах по реализации Закона СПб  «О  дополнительных   мерах   социальной   поддержки    отдельных   категорий   в    части предоставления на льготной основе питания в образовательных учреждениях Санкт-Петербурга»,  </a:t>
            </a:r>
          </a:p>
          <a:p>
            <a:pPr>
              <a:buFont typeface="Wingdings" pitchFamily="2" charset="2"/>
              <a:buChar char="v"/>
            </a:pPr>
            <a:r>
              <a:rPr lang="ru-RU" sz="1600" dirty="0" smtClean="0">
                <a:latin typeface="Times New Roman" pitchFamily="18" charset="0"/>
                <a:cs typeface="Times New Roman" pitchFamily="18" charset="0"/>
              </a:rPr>
              <a:t>Постановления Правительства СПб от 31.07.2009 № 883 (ред. от 09.09.2010)  «О стоимости питания, предоставляемого на льготной основе в образовательных учреждениях СПб» </a:t>
            </a:r>
          </a:p>
          <a:p>
            <a:pPr>
              <a:buFont typeface="Wingdings" pitchFamily="2" charset="2"/>
              <a:buChar char="v"/>
            </a:pPr>
            <a:r>
              <a:rPr lang="ru-RU" sz="1600" dirty="0" smtClean="0">
                <a:latin typeface="Times New Roman" pitchFamily="18" charset="0"/>
                <a:cs typeface="Times New Roman" pitchFamily="18" charset="0"/>
              </a:rPr>
              <a:t>Распоряжение Комитета по образованию Правительства СПб от 08.06.2009 № 1139-р (ред. от 30.11.2009) «О мерах по реализации постановления Правительства СПб от 04.06.09.№ 655»</a:t>
            </a:r>
          </a:p>
          <a:p>
            <a:pPr algn="just"/>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8596" y="357166"/>
            <a:ext cx="8501122" cy="3570208"/>
          </a:xfrm>
          <a:prstGeom prst="rect">
            <a:avLst/>
          </a:prstGeom>
          <a:noFill/>
        </p:spPr>
        <p:txBody>
          <a:bodyPr wrap="square" rtlCol="0">
            <a:spAutoFit/>
          </a:bodyPr>
          <a:lstStyle/>
          <a:p>
            <a:pPr algn="just"/>
            <a:r>
              <a:rPr lang="ru-RU" sz="1600" dirty="0" smtClean="0">
                <a:latin typeface="Times New Roman" pitchFamily="18" charset="0"/>
                <a:cs typeface="Times New Roman" pitchFamily="18" charset="0"/>
              </a:rPr>
              <a:t>Льготное питание - это горячее питание, включало завтрак и (или) обед на льготной основе. </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1.</a:t>
            </a:r>
            <a:r>
              <a:rPr lang="ru-RU" sz="1600"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С компенсацией 100 % стоимости :</a:t>
            </a:r>
            <a:endParaRPr lang="ru-RU" sz="1600" dirty="0" smtClean="0">
              <a:latin typeface="Times New Roman" pitchFamily="18" charset="0"/>
              <a:cs typeface="Times New Roman" pitchFamily="18" charset="0"/>
            </a:endParaRPr>
          </a:p>
          <a:p>
            <a:pPr algn="just"/>
            <a:r>
              <a:rPr lang="ru-RU" sz="1600" u="sng" dirty="0" smtClean="0">
                <a:latin typeface="Times New Roman" pitchFamily="18" charset="0"/>
                <a:cs typeface="Times New Roman" pitchFamily="18" charset="0"/>
              </a:rPr>
              <a:t>а)</a:t>
            </a:r>
            <a:r>
              <a:rPr lang="ru-RU" sz="1600" dirty="0" smtClean="0">
                <a:latin typeface="Times New Roman" pitchFamily="18" charset="0"/>
                <a:cs typeface="Times New Roman" pitchFamily="18" charset="0"/>
              </a:rPr>
              <a:t> </a:t>
            </a:r>
            <a:r>
              <a:rPr lang="ru-RU" sz="1600" u="sng" dirty="0" smtClean="0">
                <a:latin typeface="Times New Roman" pitchFamily="18" charset="0"/>
                <a:cs typeface="Times New Roman" pitchFamily="18" charset="0"/>
              </a:rPr>
              <a:t>завтрак и обед</a:t>
            </a:r>
            <a:r>
              <a:rPr lang="ru-RU" sz="1600" dirty="0" smtClean="0">
                <a:latin typeface="Times New Roman" pitchFamily="18" charset="0"/>
                <a:cs typeface="Times New Roman" pitchFamily="18" charset="0"/>
              </a:rPr>
              <a:t> для школьников 1-4 классов школ, школьников специальных (коррекционных) классов и школ;</a:t>
            </a:r>
          </a:p>
          <a:p>
            <a:pPr algn="just"/>
            <a:r>
              <a:rPr lang="ru-RU" sz="1600" u="sng" dirty="0" smtClean="0">
                <a:latin typeface="Times New Roman" pitchFamily="18" charset="0"/>
                <a:cs typeface="Times New Roman" pitchFamily="18" charset="0"/>
              </a:rPr>
              <a:t>б)</a:t>
            </a:r>
            <a:r>
              <a:rPr lang="ru-RU" sz="1600" dirty="0" smtClean="0">
                <a:latin typeface="Times New Roman" pitchFamily="18" charset="0"/>
                <a:cs typeface="Times New Roman" pitchFamily="18" charset="0"/>
              </a:rPr>
              <a:t> </a:t>
            </a:r>
            <a:r>
              <a:rPr lang="ru-RU" sz="1600" u="sng" dirty="0" smtClean="0">
                <a:latin typeface="Times New Roman" pitchFamily="18" charset="0"/>
                <a:cs typeface="Times New Roman" pitchFamily="18" charset="0"/>
              </a:rPr>
              <a:t>обед для школьников 5</a:t>
            </a:r>
            <a:r>
              <a:rPr lang="ru-RU" sz="1600" dirty="0" smtClean="0">
                <a:latin typeface="Times New Roman" pitchFamily="18" charset="0"/>
                <a:cs typeface="Times New Roman" pitchFamily="18" charset="0"/>
              </a:rPr>
              <a:t>-11 классов следующих категорий:</a:t>
            </a:r>
          </a:p>
          <a:p>
            <a:r>
              <a:rPr lang="ru-RU" sz="1600" dirty="0" smtClean="0">
                <a:latin typeface="Times New Roman" pitchFamily="18" charset="0"/>
                <a:cs typeface="Times New Roman" pitchFamily="18" charset="0"/>
              </a:rPr>
              <a:t>-для  школьников,     проживающих в семье, среднедушевой доход  которой  ниже величины прожиточного минимума, установленного в Санкт-Петербурге, </a:t>
            </a:r>
          </a:p>
          <a:p>
            <a:r>
              <a:rPr lang="ru-RU" sz="1600" dirty="0" smtClean="0">
                <a:latin typeface="Times New Roman" pitchFamily="18" charset="0"/>
                <a:cs typeface="Times New Roman" pitchFamily="18" charset="0"/>
              </a:rPr>
              <a:t>-для школьников из многодетных семей,</a:t>
            </a:r>
          </a:p>
          <a:p>
            <a:r>
              <a:rPr lang="ru-RU" sz="1600" dirty="0" smtClean="0">
                <a:latin typeface="Times New Roman" pitchFamily="18" charset="0"/>
                <a:cs typeface="Times New Roman" pitchFamily="18" charset="0"/>
              </a:rPr>
              <a:t>-для  школьников  с отклонением  в развитии,  обучающихся   в специальных    (коррекционных) классах,</a:t>
            </a:r>
          </a:p>
          <a:p>
            <a:r>
              <a:rPr lang="ru-RU" sz="1600" dirty="0" smtClean="0">
                <a:latin typeface="Times New Roman" pitchFamily="18" charset="0"/>
                <a:cs typeface="Times New Roman" pitchFamily="18" charset="0"/>
              </a:rPr>
              <a:t>-для   школьников,   являющихся   детьми-сиротами   и   детьми,   оставшимися   без   попечения родителей,</a:t>
            </a:r>
          </a:p>
          <a:p>
            <a:r>
              <a:rPr lang="ru-RU" sz="1600" dirty="0" smtClean="0">
                <a:latin typeface="Times New Roman" pitchFamily="18" charset="0"/>
                <a:cs typeface="Times New Roman" pitchFamily="18" charset="0"/>
              </a:rPr>
              <a:t>-для школьников, являющихся инвалидами.</a:t>
            </a:r>
          </a:p>
          <a:p>
            <a:endParaRPr lang="ru-RU" dirty="0"/>
          </a:p>
        </p:txBody>
      </p:sp>
      <p:sp>
        <p:nvSpPr>
          <p:cNvPr id="7" name="Номер слайда 6"/>
          <p:cNvSpPr>
            <a:spLocks noGrp="1"/>
          </p:cNvSpPr>
          <p:nvPr>
            <p:ph type="sldNum" sz="quarter" idx="12"/>
          </p:nvPr>
        </p:nvSpPr>
        <p:spPr/>
        <p:txBody>
          <a:bodyPr/>
          <a:lstStyle/>
          <a:p>
            <a:pPr>
              <a:defRPr/>
            </a:pPr>
            <a:fld id="{3D1431AC-03AB-448F-836F-E7C33655EE09}" type="slidenum">
              <a:rPr lang="ru-RU" smtClean="0"/>
              <a:pPr>
                <a:defRPr/>
              </a:pPr>
              <a:t>29</a:t>
            </a:fld>
            <a:endParaRPr lang="ru-RU"/>
          </a:p>
        </p:txBody>
      </p:sp>
      <p:sp>
        <p:nvSpPr>
          <p:cNvPr id="8" name="Прямоугольник 7"/>
          <p:cNvSpPr/>
          <p:nvPr/>
        </p:nvSpPr>
        <p:spPr>
          <a:xfrm>
            <a:off x="142844" y="3571876"/>
            <a:ext cx="8786874" cy="2800767"/>
          </a:xfrm>
          <a:prstGeom prst="rect">
            <a:avLst/>
          </a:prstGeom>
        </p:spPr>
        <p:txBody>
          <a:bodyPr wrap="square">
            <a:spAutoFit/>
          </a:bodyPr>
          <a:lstStyle/>
          <a:p>
            <a:pPr algn="just"/>
            <a:r>
              <a:rPr lang="ru-RU" sz="1600" b="1" dirty="0" smtClean="0">
                <a:latin typeface="Times New Roman" pitchFamily="18" charset="0"/>
                <a:cs typeface="Times New Roman" pitchFamily="18" charset="0"/>
              </a:rPr>
              <a:t>2. С компенсацией 70% стоимости: </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а)  </a:t>
            </a:r>
            <a:r>
              <a:rPr lang="ru-RU" sz="1600" u="sng" dirty="0" smtClean="0">
                <a:latin typeface="Times New Roman" pitchFamily="18" charset="0"/>
                <a:cs typeface="Times New Roman" pitchFamily="18" charset="0"/>
              </a:rPr>
              <a:t>завтрак и обед</a:t>
            </a:r>
            <a:r>
              <a:rPr lang="ru-RU" sz="1600" dirty="0" smtClean="0">
                <a:latin typeface="Times New Roman" pitchFamily="18" charset="0"/>
                <a:cs typeface="Times New Roman" pitchFamily="18" charset="0"/>
              </a:rPr>
              <a:t> для школьников 1-4 классов , </a:t>
            </a:r>
            <a:r>
              <a:rPr lang="ru-RU" sz="1600" u="sng" dirty="0" smtClean="0">
                <a:latin typeface="Times New Roman" pitchFamily="18" charset="0"/>
                <a:cs typeface="Times New Roman" pitchFamily="18" charset="0"/>
              </a:rPr>
              <a:t>обед для школьников 5</a:t>
            </a:r>
            <a:r>
              <a:rPr lang="ru-RU" sz="1600" dirty="0" smtClean="0">
                <a:latin typeface="Times New Roman" pitchFamily="18" charset="0"/>
                <a:cs typeface="Times New Roman" pitchFamily="18" charset="0"/>
              </a:rPr>
              <a:t>-1 1 классов :</a:t>
            </a:r>
          </a:p>
          <a:p>
            <a:r>
              <a:rPr lang="ru-RU" sz="1600" dirty="0" smtClean="0">
                <a:latin typeface="Times New Roman" pitchFamily="18" charset="0"/>
                <a:cs typeface="Times New Roman" pitchFamily="18" charset="0"/>
              </a:rPr>
              <a:t>- для школьников, состоящих на учете в противотуберкулезном диспансере,</a:t>
            </a:r>
          </a:p>
          <a:p>
            <a:r>
              <a:rPr lang="ru-RU" sz="1600" dirty="0" smtClean="0">
                <a:latin typeface="Times New Roman" pitchFamily="18" charset="0"/>
                <a:cs typeface="Times New Roman" pitchFamily="18" charset="0"/>
              </a:rPr>
              <a:t>-для   школьников,  страдающих  хроническими  заболеваниям,  перечень  которых     установлен Правительством Санкт-Петербурга,</a:t>
            </a:r>
          </a:p>
          <a:p>
            <a:r>
              <a:rPr lang="ru-RU" sz="1600" dirty="0" smtClean="0">
                <a:latin typeface="Times New Roman" pitchFamily="18" charset="0"/>
                <a:cs typeface="Times New Roman" pitchFamily="18" charset="0"/>
              </a:rPr>
              <a:t>-  для школьников, обучающихся в специализированных    спортивных классах и кадетских классах.</a:t>
            </a:r>
          </a:p>
          <a:p>
            <a:r>
              <a:rPr lang="ru-RU" sz="1600" dirty="0" smtClean="0">
                <a:latin typeface="Times New Roman" pitchFamily="18" charset="0"/>
                <a:cs typeface="Times New Roman" pitchFamily="18" charset="0"/>
              </a:rPr>
              <a:t>б</a:t>
            </a:r>
            <a:r>
              <a:rPr lang="ru-RU" sz="1600" u="sng"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a:t>
            </a:r>
            <a:r>
              <a:rPr lang="ru-RU" sz="1600" u="sng" dirty="0" smtClean="0">
                <a:latin typeface="Times New Roman" pitchFamily="18" charset="0"/>
                <a:cs typeface="Times New Roman" pitchFamily="18" charset="0"/>
              </a:rPr>
              <a:t>завтрак для школьников</a:t>
            </a:r>
            <a:r>
              <a:rPr lang="ru-RU" sz="1600" dirty="0" smtClean="0">
                <a:latin typeface="Times New Roman" pitchFamily="18" charset="0"/>
                <a:cs typeface="Times New Roman" pitchFamily="18" charset="0"/>
              </a:rPr>
              <a:t> 1-4 классов, не указанных ранее в льготных категориях.</a:t>
            </a:r>
          </a:p>
          <a:p>
            <a:r>
              <a:rPr lang="ru-RU" sz="1600" dirty="0" smtClean="0">
                <a:latin typeface="Times New Roman" pitchFamily="18" charset="0"/>
                <a:cs typeface="Times New Roman" pitchFamily="18" charset="0"/>
              </a:rPr>
              <a:t>Социальная   поддержка   в   части   предоставления   на   льготной   основе   питания   детям осуществляется    тем категориям граждан, социальный статус которых подтвержден городским Центром по социальным выплатам </a:t>
            </a:r>
            <a:endParaRPr lang="ru-RU" sz="16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428992" y="0"/>
            <a:ext cx="2757478" cy="500042"/>
          </a:xfrm>
        </p:spPr>
        <p:txBody>
          <a:bodyPr>
            <a:normAutofit/>
          </a:bodyPr>
          <a:lstStyle/>
          <a:p>
            <a:r>
              <a:rPr lang="ru-RU" sz="2400" i="1" dirty="0" smtClean="0">
                <a:latin typeface="Times New Roman" pitchFamily="18" charset="0"/>
                <a:cs typeface="Times New Roman" pitchFamily="18" charset="0"/>
              </a:rPr>
              <a:t>Оглавление</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graphicFrame>
        <p:nvGraphicFramePr>
          <p:cNvPr id="9" name="Содержимое 8"/>
          <p:cNvGraphicFramePr>
            <a:graphicFrameLocks noGrp="1"/>
          </p:cNvGraphicFramePr>
          <p:nvPr>
            <p:ph idx="1"/>
          </p:nvPr>
        </p:nvGraphicFramePr>
        <p:xfrm>
          <a:off x="428596" y="478536"/>
          <a:ext cx="8501122" cy="5888736"/>
        </p:xfrm>
        <a:graphic>
          <a:graphicData uri="http://schemas.openxmlformats.org/drawingml/2006/table">
            <a:tbl>
              <a:tblPr/>
              <a:tblGrid>
                <a:gridCol w="500066"/>
                <a:gridCol w="7286676"/>
                <a:gridCol w="714380"/>
              </a:tblGrid>
              <a:tr h="214314">
                <a:tc>
                  <a:txBody>
                    <a:bodyPr/>
                    <a:lstStyle/>
                    <a:p>
                      <a:pPr>
                        <a:lnSpc>
                          <a:spcPct val="115000"/>
                        </a:lnSpc>
                        <a:spcAft>
                          <a:spcPts val="0"/>
                        </a:spcAft>
                      </a:pP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a:ea typeface="Calibri"/>
                          <a:cs typeface="Times New Roman"/>
                        </a:rPr>
                        <a:t>Введение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smtClean="0">
                          <a:latin typeface="Times New Roman"/>
                          <a:ea typeface="Calibri"/>
                          <a:cs typeface="Times New Roman"/>
                        </a:rPr>
                        <a:t>5</a:t>
                      </a: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nSpc>
                          <a:spcPct val="115000"/>
                        </a:lnSpc>
                        <a:spcAft>
                          <a:spcPts val="0"/>
                        </a:spcAft>
                      </a:pPr>
                      <a:r>
                        <a:rPr lang="ru-RU" sz="1400">
                          <a:latin typeface="Times New Roman"/>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latin typeface="Times New Roman"/>
                          <a:ea typeface="Calibri"/>
                          <a:cs typeface="Times New Roman"/>
                        </a:rPr>
                        <a:t>Общая характеристика </a:t>
                      </a:r>
                      <a:r>
                        <a:rPr lang="ru-RU" sz="1400" b="1" dirty="0" smtClean="0">
                          <a:latin typeface="Times New Roman"/>
                          <a:ea typeface="Calibri"/>
                          <a:cs typeface="Times New Roman"/>
                        </a:rPr>
                        <a:t>учреждения</a:t>
                      </a:r>
                    </a:p>
                    <a:p>
                      <a:pPr>
                        <a:lnSpc>
                          <a:spcPct val="115000"/>
                        </a:lnSpc>
                        <a:spcAft>
                          <a:spcPts val="0"/>
                        </a:spcAft>
                      </a:pPr>
                      <a:r>
                        <a:rPr lang="ru-RU" sz="1400" dirty="0" smtClean="0">
                          <a:latin typeface="Times New Roman"/>
                          <a:ea typeface="Calibri"/>
                          <a:cs typeface="Times New Roman"/>
                        </a:rPr>
                        <a:t>Тип, вид, статус учреждения</a:t>
                      </a:r>
                    </a:p>
                    <a:p>
                      <a:pPr>
                        <a:lnSpc>
                          <a:spcPct val="115000"/>
                        </a:lnSpc>
                        <a:spcAft>
                          <a:spcPts val="0"/>
                        </a:spcAft>
                      </a:pPr>
                      <a:r>
                        <a:rPr lang="ru-RU" sz="1400" dirty="0" smtClean="0">
                          <a:latin typeface="Times New Roman"/>
                          <a:ea typeface="Calibri"/>
                          <a:cs typeface="Times New Roman"/>
                        </a:rPr>
                        <a:t>Лицензия на образовательную деятельность, государственная аккредитация</a:t>
                      </a:r>
                    </a:p>
                    <a:p>
                      <a:pPr>
                        <a:lnSpc>
                          <a:spcPct val="115000"/>
                        </a:lnSpc>
                        <a:spcAft>
                          <a:spcPts val="0"/>
                        </a:spcAft>
                      </a:pPr>
                      <a:r>
                        <a:rPr lang="ru-RU" sz="1400" dirty="0" smtClean="0">
                          <a:latin typeface="Times New Roman"/>
                          <a:ea typeface="Calibri"/>
                          <a:cs typeface="Times New Roman"/>
                        </a:rPr>
                        <a:t>Администрация</a:t>
                      </a:r>
                    </a:p>
                    <a:p>
                      <a:pPr>
                        <a:lnSpc>
                          <a:spcPct val="115000"/>
                        </a:lnSpc>
                        <a:spcAft>
                          <a:spcPts val="0"/>
                        </a:spcAft>
                      </a:pPr>
                      <a:r>
                        <a:rPr lang="ru-RU" sz="1400" baseline="0" dirty="0" smtClean="0">
                          <a:latin typeface="Times New Roman"/>
                          <a:ea typeface="Calibri"/>
                          <a:cs typeface="Times New Roman"/>
                        </a:rPr>
                        <a:t>Характеристика контингента обучающихся</a:t>
                      </a:r>
                    </a:p>
                    <a:p>
                      <a:pPr>
                        <a:lnSpc>
                          <a:spcPct val="115000"/>
                        </a:lnSpc>
                        <a:spcAft>
                          <a:spcPts val="0"/>
                        </a:spcAft>
                      </a:pPr>
                      <a:r>
                        <a:rPr lang="ru-RU" sz="1400" baseline="0" dirty="0" smtClean="0">
                          <a:latin typeface="Times New Roman"/>
                          <a:ea typeface="Calibri"/>
                          <a:cs typeface="Times New Roman"/>
                        </a:rPr>
                        <a:t>Формы обеспечения государственно – общественного характера управления</a:t>
                      </a:r>
                    </a:p>
                    <a:p>
                      <a:pPr>
                        <a:lnSpc>
                          <a:spcPct val="115000"/>
                        </a:lnSpc>
                        <a:spcAft>
                          <a:spcPts val="0"/>
                        </a:spcAft>
                      </a:pPr>
                      <a:r>
                        <a:rPr lang="ru-RU" sz="1400" baseline="0" dirty="0" smtClean="0">
                          <a:latin typeface="Times New Roman"/>
                          <a:ea typeface="Calibri"/>
                          <a:cs typeface="Times New Roman"/>
                        </a:rPr>
                        <a:t>Основные принципы проектирования и реализации Программы развития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smtClean="0">
                          <a:latin typeface="Times New Roman"/>
                          <a:ea typeface="Calibri"/>
                          <a:cs typeface="Times New Roman"/>
                        </a:rPr>
                        <a:t>6 —11</a:t>
                      </a:r>
                    </a:p>
                    <a:p>
                      <a:pPr>
                        <a:lnSpc>
                          <a:spcPct val="115000"/>
                        </a:lnSpc>
                        <a:spcAft>
                          <a:spcPts val="0"/>
                        </a:spcAft>
                      </a:pPr>
                      <a:endParaRPr lang="ru-RU" sz="1400" dirty="0" smtClean="0">
                        <a:latin typeface="Times New Roman"/>
                        <a:ea typeface="Calibri"/>
                        <a:cs typeface="Times New Roman"/>
                      </a:endParaRPr>
                    </a:p>
                    <a:p>
                      <a:pPr>
                        <a:lnSpc>
                          <a:spcPct val="115000"/>
                        </a:lnSpc>
                        <a:spcAft>
                          <a:spcPts val="0"/>
                        </a:spcAft>
                      </a:pPr>
                      <a:endParaRPr lang="ru-RU" sz="1400" dirty="0" smtClean="0">
                        <a:latin typeface="Times New Roman"/>
                        <a:ea typeface="Calibri"/>
                        <a:cs typeface="Times New Roman"/>
                      </a:endParaRPr>
                    </a:p>
                    <a:p>
                      <a:pPr>
                        <a:lnSpc>
                          <a:spcPct val="115000"/>
                        </a:lnSpc>
                        <a:spcAft>
                          <a:spcPts val="0"/>
                        </a:spcAft>
                      </a:pPr>
                      <a:r>
                        <a:rPr lang="ru-RU" sz="1400" dirty="0" smtClean="0">
                          <a:latin typeface="Times New Roman"/>
                          <a:ea typeface="Calibri"/>
                          <a:cs typeface="Times New Roman"/>
                        </a:rPr>
                        <a:t>8</a:t>
                      </a:r>
                    </a:p>
                    <a:p>
                      <a:pPr>
                        <a:lnSpc>
                          <a:spcPct val="115000"/>
                        </a:lnSpc>
                        <a:spcAft>
                          <a:spcPts val="0"/>
                        </a:spcAft>
                      </a:pPr>
                      <a:r>
                        <a:rPr lang="ru-RU" sz="1400" dirty="0" smtClean="0">
                          <a:latin typeface="Times New Roman"/>
                          <a:ea typeface="Calibri"/>
                          <a:cs typeface="Times New Roman"/>
                        </a:rPr>
                        <a:t>9</a:t>
                      </a:r>
                    </a:p>
                    <a:p>
                      <a:pPr>
                        <a:lnSpc>
                          <a:spcPct val="115000"/>
                        </a:lnSpc>
                        <a:spcAft>
                          <a:spcPts val="0"/>
                        </a:spcAft>
                      </a:pPr>
                      <a:r>
                        <a:rPr lang="ru-RU" sz="1400" dirty="0" smtClean="0">
                          <a:latin typeface="Times New Roman"/>
                          <a:ea typeface="Calibri"/>
                          <a:cs typeface="Times New Roman"/>
                        </a:rPr>
                        <a:t>10</a:t>
                      </a:r>
                    </a:p>
                    <a:p>
                      <a:pPr>
                        <a:lnSpc>
                          <a:spcPct val="115000"/>
                        </a:lnSpc>
                        <a:spcAft>
                          <a:spcPts val="0"/>
                        </a:spcAft>
                      </a:pPr>
                      <a:r>
                        <a:rPr lang="ru-RU" sz="1400" dirty="0" smtClean="0">
                          <a:latin typeface="Times New Roman"/>
                          <a:ea typeface="Calibri"/>
                          <a:cs typeface="Times New Roman"/>
                        </a:rPr>
                        <a:t>11</a:t>
                      </a: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nSpc>
                          <a:spcPct val="115000"/>
                        </a:lnSpc>
                        <a:spcAft>
                          <a:spcPts val="0"/>
                        </a:spcAft>
                      </a:pPr>
                      <a:r>
                        <a:rPr lang="ru-RU" sz="1400">
                          <a:latin typeface="Times New Roman"/>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latin typeface="Times New Roman"/>
                          <a:ea typeface="Calibri"/>
                          <a:cs typeface="Times New Roman"/>
                        </a:rPr>
                        <a:t>Особенности образовательного </a:t>
                      </a:r>
                      <a:r>
                        <a:rPr lang="ru-RU" sz="1400" b="1" dirty="0" smtClean="0">
                          <a:latin typeface="Times New Roman"/>
                          <a:ea typeface="Calibri"/>
                          <a:cs typeface="Times New Roman"/>
                        </a:rPr>
                        <a:t>процесса</a:t>
                      </a:r>
                    </a:p>
                    <a:p>
                      <a:pPr>
                        <a:lnSpc>
                          <a:spcPct val="115000"/>
                        </a:lnSpc>
                        <a:spcAft>
                          <a:spcPts val="0"/>
                        </a:spcAft>
                      </a:pPr>
                      <a:r>
                        <a:rPr lang="ru-RU" sz="1400" dirty="0" smtClean="0">
                          <a:latin typeface="Times New Roman"/>
                          <a:ea typeface="Calibri"/>
                          <a:cs typeface="Times New Roman"/>
                        </a:rPr>
                        <a:t>Основные цели образовательной программы</a:t>
                      </a:r>
                    </a:p>
                    <a:p>
                      <a:pPr>
                        <a:lnSpc>
                          <a:spcPct val="115000"/>
                        </a:lnSpc>
                        <a:spcAft>
                          <a:spcPts val="0"/>
                        </a:spcAft>
                      </a:pPr>
                      <a:r>
                        <a:rPr lang="ru-RU" sz="1400" dirty="0" smtClean="0">
                          <a:latin typeface="Times New Roman"/>
                          <a:ea typeface="Calibri"/>
                          <a:cs typeface="Times New Roman"/>
                        </a:rPr>
                        <a:t>Цели начального общего образования,</a:t>
                      </a:r>
                      <a:r>
                        <a:rPr lang="ru-RU" sz="1400" baseline="0" dirty="0" smtClean="0">
                          <a:latin typeface="Times New Roman"/>
                          <a:ea typeface="Calibri"/>
                          <a:cs typeface="Times New Roman"/>
                        </a:rPr>
                        <a:t> заложенного во ФГОС  НОО</a:t>
                      </a:r>
                    </a:p>
                    <a:p>
                      <a:pPr>
                        <a:lnSpc>
                          <a:spcPct val="115000"/>
                        </a:lnSpc>
                        <a:spcAft>
                          <a:spcPts val="0"/>
                        </a:spcAft>
                      </a:pPr>
                      <a:r>
                        <a:rPr lang="ru-RU" sz="1400" baseline="0" dirty="0" smtClean="0">
                          <a:latin typeface="Times New Roman"/>
                          <a:ea typeface="Calibri"/>
                          <a:cs typeface="Times New Roman"/>
                        </a:rPr>
                        <a:t>Задачи внеурочной деятельности и ее основные направления в начальной школе</a:t>
                      </a:r>
                    </a:p>
                    <a:p>
                      <a:pPr marL="0" marR="0" indent="0" algn="l" defTabSz="914400" rtl="0" eaLnBrk="1" fontAlgn="auto" latinLnBrk="0" hangingPunct="1">
                        <a:lnSpc>
                          <a:spcPct val="115000"/>
                        </a:lnSpc>
                        <a:spcBef>
                          <a:spcPts val="0"/>
                        </a:spcBef>
                        <a:spcAft>
                          <a:spcPts val="0"/>
                        </a:spcAft>
                        <a:buClrTx/>
                        <a:buSzTx/>
                        <a:buFontTx/>
                        <a:buNone/>
                        <a:tabLst/>
                        <a:defRPr/>
                      </a:pPr>
                      <a:r>
                        <a:rPr lang="ru-RU" sz="1400" dirty="0" smtClean="0">
                          <a:latin typeface="Times New Roman"/>
                          <a:ea typeface="Calibri"/>
                          <a:cs typeface="Times New Roman"/>
                        </a:rPr>
                        <a:t>Учебные планы и элективные курсы</a:t>
                      </a:r>
                    </a:p>
                    <a:p>
                      <a:pPr>
                        <a:lnSpc>
                          <a:spcPct val="115000"/>
                        </a:lnSpc>
                        <a:spcAft>
                          <a:spcPts val="0"/>
                        </a:spcAft>
                      </a:pPr>
                      <a:r>
                        <a:rPr lang="ru-RU" sz="1400" dirty="0" smtClean="0">
                          <a:latin typeface="Times New Roman"/>
                          <a:ea typeface="Calibri"/>
                          <a:cs typeface="Times New Roman"/>
                        </a:rPr>
                        <a:t>Ожидаемые конечные результаты</a:t>
                      </a: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smtClean="0">
                          <a:latin typeface="Times New Roman"/>
                          <a:ea typeface="Calibri"/>
                          <a:cs typeface="Times New Roman"/>
                        </a:rPr>
                        <a:t>12-25</a:t>
                      </a:r>
                    </a:p>
                    <a:p>
                      <a:pPr>
                        <a:lnSpc>
                          <a:spcPct val="115000"/>
                        </a:lnSpc>
                        <a:spcAft>
                          <a:spcPts val="0"/>
                        </a:spcAft>
                      </a:pPr>
                      <a:endParaRPr lang="ru-RU" sz="1400" dirty="0" smtClean="0">
                        <a:latin typeface="Times New Roman"/>
                        <a:ea typeface="Calibri"/>
                        <a:cs typeface="Times New Roman"/>
                      </a:endParaRPr>
                    </a:p>
                    <a:p>
                      <a:pPr>
                        <a:lnSpc>
                          <a:spcPct val="115000"/>
                        </a:lnSpc>
                        <a:spcAft>
                          <a:spcPts val="0"/>
                        </a:spcAft>
                      </a:pPr>
                      <a:r>
                        <a:rPr lang="ru-RU" sz="1400" dirty="0" smtClean="0">
                          <a:latin typeface="Times New Roman"/>
                          <a:ea typeface="Calibri"/>
                          <a:cs typeface="Times New Roman"/>
                        </a:rPr>
                        <a:t>14</a:t>
                      </a:r>
                    </a:p>
                    <a:p>
                      <a:pPr>
                        <a:lnSpc>
                          <a:spcPct val="115000"/>
                        </a:lnSpc>
                        <a:spcAft>
                          <a:spcPts val="0"/>
                        </a:spcAft>
                      </a:pPr>
                      <a:r>
                        <a:rPr lang="ru-RU" sz="1400" dirty="0" smtClean="0">
                          <a:latin typeface="Times New Roman"/>
                          <a:ea typeface="Calibri"/>
                          <a:cs typeface="Times New Roman"/>
                        </a:rPr>
                        <a:t>15</a:t>
                      </a:r>
                    </a:p>
                    <a:p>
                      <a:pPr>
                        <a:lnSpc>
                          <a:spcPct val="115000"/>
                        </a:lnSpc>
                        <a:spcAft>
                          <a:spcPts val="0"/>
                        </a:spcAft>
                      </a:pPr>
                      <a:r>
                        <a:rPr lang="ru-RU" sz="1400" dirty="0" smtClean="0">
                          <a:latin typeface="Times New Roman"/>
                          <a:ea typeface="Calibri"/>
                          <a:cs typeface="Times New Roman"/>
                        </a:rPr>
                        <a:t>17</a:t>
                      </a:r>
                    </a:p>
                    <a:p>
                      <a:pPr>
                        <a:lnSpc>
                          <a:spcPct val="115000"/>
                        </a:lnSpc>
                        <a:spcAft>
                          <a:spcPts val="0"/>
                        </a:spcAft>
                      </a:pPr>
                      <a:r>
                        <a:rPr lang="ru-RU" sz="1400" dirty="0" smtClean="0">
                          <a:latin typeface="Times New Roman"/>
                          <a:ea typeface="Calibri"/>
                          <a:cs typeface="Times New Roman"/>
                        </a:rPr>
                        <a:t>25</a:t>
                      </a: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nSpc>
                          <a:spcPct val="115000"/>
                        </a:lnSpc>
                        <a:spcAft>
                          <a:spcPts val="0"/>
                        </a:spcAft>
                      </a:pPr>
                      <a:r>
                        <a:rPr lang="ru-RU" sz="1400">
                          <a:latin typeface="Times New Roman"/>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latin typeface="Times New Roman"/>
                          <a:ea typeface="Calibri"/>
                          <a:cs typeface="Times New Roman"/>
                        </a:rPr>
                        <a:t>Условия осуществления образовательного </a:t>
                      </a:r>
                      <a:r>
                        <a:rPr lang="ru-RU" sz="1400" b="1" dirty="0" smtClean="0">
                          <a:latin typeface="Times New Roman"/>
                          <a:ea typeface="Calibri"/>
                          <a:cs typeface="Times New Roman"/>
                        </a:rPr>
                        <a:t>процесса</a:t>
                      </a:r>
                    </a:p>
                    <a:p>
                      <a:pPr>
                        <a:lnSpc>
                          <a:spcPct val="115000"/>
                        </a:lnSpc>
                        <a:spcAft>
                          <a:spcPts val="0"/>
                        </a:spcAft>
                      </a:pPr>
                      <a:r>
                        <a:rPr lang="ru-RU" sz="1400" dirty="0" smtClean="0">
                          <a:latin typeface="Times New Roman"/>
                          <a:ea typeface="Calibri"/>
                          <a:cs typeface="Times New Roman"/>
                        </a:rPr>
                        <a:t>Режим работы школы</a:t>
                      </a:r>
                    </a:p>
                    <a:p>
                      <a:pPr>
                        <a:lnSpc>
                          <a:spcPct val="115000"/>
                        </a:lnSpc>
                        <a:spcAft>
                          <a:spcPts val="0"/>
                        </a:spcAft>
                      </a:pPr>
                      <a:r>
                        <a:rPr lang="ru-RU" sz="1400" dirty="0" smtClean="0">
                          <a:latin typeface="Times New Roman"/>
                          <a:ea typeface="Calibri"/>
                          <a:cs typeface="Times New Roman"/>
                        </a:rPr>
                        <a:t>Социальный портрет школы</a:t>
                      </a:r>
                    </a:p>
                    <a:p>
                      <a:pPr>
                        <a:lnSpc>
                          <a:spcPct val="115000"/>
                        </a:lnSpc>
                        <a:spcAft>
                          <a:spcPts val="0"/>
                        </a:spcAft>
                      </a:pPr>
                      <a:r>
                        <a:rPr lang="ru-RU" sz="1400" dirty="0" smtClean="0">
                          <a:latin typeface="Times New Roman"/>
                          <a:ea typeface="Calibri"/>
                          <a:cs typeface="Times New Roman"/>
                        </a:rPr>
                        <a:t>Группы здоровья обучающихся</a:t>
                      </a:r>
                    </a:p>
                    <a:p>
                      <a:pPr>
                        <a:lnSpc>
                          <a:spcPct val="115000"/>
                        </a:lnSpc>
                        <a:spcAft>
                          <a:spcPts val="0"/>
                        </a:spcAft>
                      </a:pPr>
                      <a:r>
                        <a:rPr lang="ru-RU" sz="1400" dirty="0" smtClean="0">
                          <a:latin typeface="Times New Roman"/>
                          <a:ea typeface="Calibri"/>
                          <a:cs typeface="Times New Roman"/>
                        </a:rPr>
                        <a:t>Направления деятельности ОУ по сохранению здоровья</a:t>
                      </a:r>
                      <a:r>
                        <a:rPr lang="ru-RU" sz="1400" baseline="0" dirty="0" smtClean="0">
                          <a:latin typeface="Times New Roman"/>
                          <a:ea typeface="Calibri"/>
                          <a:cs typeface="Times New Roman"/>
                        </a:rPr>
                        <a:t> обучающихся</a:t>
                      </a:r>
                    </a:p>
                    <a:p>
                      <a:pPr>
                        <a:lnSpc>
                          <a:spcPct val="115000"/>
                        </a:lnSpc>
                        <a:spcAft>
                          <a:spcPts val="0"/>
                        </a:spcAft>
                      </a:pPr>
                      <a:r>
                        <a:rPr lang="ru-RU" sz="1400" baseline="0" dirty="0" smtClean="0">
                          <a:latin typeface="Times New Roman"/>
                          <a:ea typeface="Calibri"/>
                          <a:cs typeface="Times New Roman"/>
                        </a:rPr>
                        <a:t>Организация летнего отдыха обучающихся</a:t>
                      </a:r>
                    </a:p>
                    <a:p>
                      <a:pPr>
                        <a:lnSpc>
                          <a:spcPct val="115000"/>
                        </a:lnSpc>
                        <a:spcAft>
                          <a:spcPts val="0"/>
                        </a:spcAft>
                      </a:pPr>
                      <a:r>
                        <a:rPr lang="ru-RU" sz="1400" dirty="0" smtClean="0">
                          <a:latin typeface="Times New Roman"/>
                          <a:ea typeface="Calibri"/>
                          <a:cs typeface="Times New Roman"/>
                        </a:rPr>
                        <a:t>Обеспечение безопасности</a:t>
                      </a:r>
                      <a:r>
                        <a:rPr lang="ru-RU" sz="1400" baseline="0" dirty="0" smtClean="0">
                          <a:latin typeface="Times New Roman"/>
                          <a:ea typeface="Calibri"/>
                          <a:cs typeface="Times New Roman"/>
                        </a:rPr>
                        <a:t> в ОУ</a:t>
                      </a:r>
                    </a:p>
                    <a:p>
                      <a:pPr>
                        <a:lnSpc>
                          <a:spcPct val="115000"/>
                        </a:lnSpc>
                        <a:spcAft>
                          <a:spcPts val="0"/>
                        </a:spcAft>
                      </a:pPr>
                      <a:r>
                        <a:rPr lang="ru-RU" sz="1400" baseline="0" dirty="0" smtClean="0">
                          <a:latin typeface="Times New Roman"/>
                          <a:ea typeface="Calibri"/>
                          <a:cs typeface="Times New Roman"/>
                        </a:rPr>
                        <a:t>Организация платных образовательных услуг</a:t>
                      </a:r>
                    </a:p>
                    <a:p>
                      <a:pPr>
                        <a:lnSpc>
                          <a:spcPct val="115000"/>
                        </a:lnSpc>
                        <a:spcAft>
                          <a:spcPts val="0"/>
                        </a:spcAft>
                      </a:pPr>
                      <a:r>
                        <a:rPr lang="ru-RU" sz="1400" dirty="0" smtClean="0">
                          <a:latin typeface="Times New Roman"/>
                          <a:ea typeface="Calibri"/>
                          <a:cs typeface="Times New Roman"/>
                        </a:rPr>
                        <a:t>Кадровый состав ОУ (уровень квалификации, система</a:t>
                      </a:r>
                      <a:r>
                        <a:rPr lang="ru-RU" sz="1400" baseline="0" dirty="0" smtClean="0">
                          <a:latin typeface="Times New Roman"/>
                          <a:ea typeface="Calibri"/>
                          <a:cs typeface="Times New Roman"/>
                        </a:rPr>
                        <a:t> повышения квалификации, награды, звания, заслуги</a:t>
                      </a:r>
                      <a:r>
                        <a:rPr lang="ru-RU" sz="1400" dirty="0" smtClean="0">
                          <a:latin typeface="Times New Roman"/>
                          <a:ea typeface="Calibri"/>
                          <a:cs typeface="Times New Roman"/>
                        </a:rPr>
                        <a:t>)</a:t>
                      </a: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smtClean="0">
                          <a:latin typeface="Times New Roman"/>
                          <a:ea typeface="Calibri"/>
                          <a:cs typeface="Times New Roman"/>
                        </a:rPr>
                        <a:t>26-46</a:t>
                      </a:r>
                    </a:p>
                    <a:p>
                      <a:pPr>
                        <a:lnSpc>
                          <a:spcPct val="115000"/>
                        </a:lnSpc>
                        <a:spcAft>
                          <a:spcPts val="0"/>
                        </a:spcAft>
                      </a:pPr>
                      <a:endParaRPr lang="ru-RU" sz="1400" dirty="0" smtClean="0">
                        <a:latin typeface="Times New Roman"/>
                        <a:ea typeface="Calibri"/>
                        <a:cs typeface="Times New Roman"/>
                      </a:endParaRPr>
                    </a:p>
                    <a:p>
                      <a:pPr>
                        <a:lnSpc>
                          <a:spcPct val="115000"/>
                        </a:lnSpc>
                        <a:spcAft>
                          <a:spcPts val="0"/>
                        </a:spcAft>
                      </a:pPr>
                      <a:r>
                        <a:rPr lang="ru-RU" sz="1400" dirty="0" smtClean="0">
                          <a:latin typeface="Times New Roman"/>
                          <a:ea typeface="Calibri"/>
                          <a:cs typeface="Times New Roman"/>
                        </a:rPr>
                        <a:t>32</a:t>
                      </a:r>
                    </a:p>
                    <a:p>
                      <a:pPr>
                        <a:lnSpc>
                          <a:spcPct val="115000"/>
                        </a:lnSpc>
                        <a:spcAft>
                          <a:spcPts val="0"/>
                        </a:spcAft>
                      </a:pPr>
                      <a:r>
                        <a:rPr lang="ru-RU" sz="1400" dirty="0" smtClean="0">
                          <a:latin typeface="Times New Roman"/>
                          <a:ea typeface="Calibri"/>
                          <a:cs typeface="Times New Roman"/>
                        </a:rPr>
                        <a:t>34</a:t>
                      </a:r>
                    </a:p>
                    <a:p>
                      <a:pPr>
                        <a:lnSpc>
                          <a:spcPct val="115000"/>
                        </a:lnSpc>
                        <a:spcAft>
                          <a:spcPts val="0"/>
                        </a:spcAft>
                      </a:pPr>
                      <a:r>
                        <a:rPr lang="ru-RU" sz="1400" dirty="0" smtClean="0">
                          <a:latin typeface="Times New Roman"/>
                          <a:ea typeface="Calibri"/>
                          <a:cs typeface="Times New Roman"/>
                        </a:rPr>
                        <a:t>37</a:t>
                      </a:r>
                    </a:p>
                    <a:p>
                      <a:pPr>
                        <a:lnSpc>
                          <a:spcPct val="115000"/>
                        </a:lnSpc>
                        <a:spcAft>
                          <a:spcPts val="0"/>
                        </a:spcAft>
                      </a:pPr>
                      <a:r>
                        <a:rPr lang="ru-RU" sz="1400" dirty="0" smtClean="0">
                          <a:latin typeface="Times New Roman"/>
                          <a:ea typeface="Calibri"/>
                          <a:cs typeface="Times New Roman"/>
                        </a:rPr>
                        <a:t>38</a:t>
                      </a:r>
                    </a:p>
                    <a:p>
                      <a:pPr>
                        <a:lnSpc>
                          <a:spcPct val="115000"/>
                        </a:lnSpc>
                        <a:spcAft>
                          <a:spcPts val="0"/>
                        </a:spcAft>
                      </a:pPr>
                      <a:r>
                        <a:rPr lang="ru-RU" sz="1400" dirty="0" smtClean="0">
                          <a:latin typeface="Times New Roman"/>
                          <a:ea typeface="Calibri"/>
                          <a:cs typeface="Times New Roman"/>
                        </a:rPr>
                        <a:t>39</a:t>
                      </a:r>
                    </a:p>
                    <a:p>
                      <a:pPr>
                        <a:lnSpc>
                          <a:spcPct val="115000"/>
                        </a:lnSpc>
                        <a:spcAft>
                          <a:spcPts val="0"/>
                        </a:spcAft>
                      </a:pPr>
                      <a:r>
                        <a:rPr lang="ru-RU" sz="1400" dirty="0" smtClean="0">
                          <a:latin typeface="Times New Roman"/>
                          <a:ea typeface="Calibri"/>
                          <a:cs typeface="Times New Roman"/>
                        </a:rPr>
                        <a:t>40</a:t>
                      </a:r>
                    </a:p>
                    <a:p>
                      <a:pPr>
                        <a:lnSpc>
                          <a:spcPct val="115000"/>
                        </a:lnSpc>
                        <a:spcAft>
                          <a:spcPts val="0"/>
                        </a:spcAft>
                      </a:pPr>
                      <a:r>
                        <a:rPr lang="ru-RU" sz="1400" dirty="0" smtClean="0">
                          <a:latin typeface="Times New Roman"/>
                          <a:ea typeface="Calibri"/>
                          <a:cs typeface="Times New Roman"/>
                        </a:rPr>
                        <a:t>41</a:t>
                      </a: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Номер слайда 9"/>
          <p:cNvSpPr>
            <a:spLocks noGrp="1"/>
          </p:cNvSpPr>
          <p:nvPr>
            <p:ph type="sldNum" sz="quarter" idx="12"/>
          </p:nvPr>
        </p:nvSpPr>
        <p:spPr/>
        <p:txBody>
          <a:bodyPr/>
          <a:lstStyle/>
          <a:p>
            <a:pPr>
              <a:defRPr/>
            </a:pPr>
            <a:fld id="{55FFFF87-47F9-4AE3-8C97-3A4F2DC666DE}" type="slidenum">
              <a:rPr lang="ru-RU" smtClean="0"/>
              <a:pPr>
                <a:defRPr/>
              </a:pPr>
              <a:t>3</a:t>
            </a:fld>
            <a:endParaRPr lang="ru-R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596" y="214290"/>
            <a:ext cx="8286808" cy="2554545"/>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3.С оплатой родителями 30%</a:t>
            </a:r>
            <a:r>
              <a:rPr lang="ru-RU" sz="1600" dirty="0" smtClean="0">
                <a:latin typeface="Times New Roman" pitchFamily="18" charset="0"/>
                <a:cs typeface="Times New Roman" pitchFamily="18" charset="0"/>
              </a:rPr>
              <a:t> стоимости питания: </a:t>
            </a:r>
            <a:br>
              <a:rPr lang="ru-RU" sz="1600" dirty="0" smtClean="0">
                <a:latin typeface="Times New Roman" pitchFamily="18" charset="0"/>
                <a:cs typeface="Times New Roman" pitchFamily="18" charset="0"/>
              </a:rPr>
            </a:b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Завтрак (36 рублей) и обед (55 рублей) для школьников 1-4 классов, обед (91 рублей). для школьников 5-11 классов следующих категорий:</a:t>
            </a:r>
          </a:p>
          <a:p>
            <a:r>
              <a:rPr lang="ru-RU" sz="1600" dirty="0" smtClean="0">
                <a:latin typeface="Times New Roman" pitchFamily="18" charset="0"/>
                <a:cs typeface="Times New Roman" pitchFamily="18" charset="0"/>
              </a:rPr>
              <a:t>- для школьников, состоящих на учете в противотуберкулезном диспансере,</a:t>
            </a:r>
          </a:p>
          <a:p>
            <a:r>
              <a:rPr lang="ru-RU" sz="1600" dirty="0" smtClean="0">
                <a:latin typeface="Times New Roman" pitchFamily="18" charset="0"/>
                <a:cs typeface="Times New Roman" pitchFamily="18" charset="0"/>
              </a:rPr>
              <a:t>-для школьников, страдающих хроническими заболеваниям, перечень которых установлен</a:t>
            </a:r>
          </a:p>
          <a:p>
            <a:r>
              <a:rPr lang="ru-RU" sz="1600" dirty="0" smtClean="0">
                <a:latin typeface="Times New Roman" pitchFamily="18" charset="0"/>
                <a:cs typeface="Times New Roman" pitchFamily="18" charset="0"/>
              </a:rPr>
              <a:t>Правительством Санкт-Петербурга,</a:t>
            </a:r>
          </a:p>
          <a:p>
            <a:r>
              <a:rPr lang="ru-RU" sz="1600" dirty="0" smtClean="0">
                <a:latin typeface="Times New Roman" pitchFamily="18" charset="0"/>
                <a:cs typeface="Times New Roman" pitchFamily="18" charset="0"/>
              </a:rPr>
              <a:t>-для  школьников, обучающихся  в специализированных    спортивных  классах и  кадетских</a:t>
            </a:r>
          </a:p>
          <a:p>
            <a:r>
              <a:rPr lang="ru-RU" sz="1600" dirty="0" smtClean="0">
                <a:latin typeface="Times New Roman" pitchFamily="18" charset="0"/>
                <a:cs typeface="Times New Roman" pitchFamily="18" charset="0"/>
              </a:rPr>
              <a:t>классах.</a:t>
            </a:r>
          </a:p>
          <a:p>
            <a:endParaRPr lang="ru-RU" sz="1600" dirty="0"/>
          </a:p>
        </p:txBody>
      </p:sp>
      <p:sp>
        <p:nvSpPr>
          <p:cNvPr id="4" name="Номер слайда 3"/>
          <p:cNvSpPr>
            <a:spLocks noGrp="1"/>
          </p:cNvSpPr>
          <p:nvPr>
            <p:ph type="sldNum" sz="quarter" idx="12"/>
          </p:nvPr>
        </p:nvSpPr>
        <p:spPr/>
        <p:txBody>
          <a:bodyPr/>
          <a:lstStyle/>
          <a:p>
            <a:pPr>
              <a:defRPr/>
            </a:pPr>
            <a:fld id="{3D1431AC-03AB-448F-836F-E7C33655EE09}" type="slidenum">
              <a:rPr lang="ru-RU" smtClean="0"/>
              <a:pPr>
                <a:defRPr/>
              </a:pPr>
              <a:t>30</a:t>
            </a:fld>
            <a:endParaRPr lang="ru-RU"/>
          </a:p>
        </p:txBody>
      </p:sp>
      <p:sp>
        <p:nvSpPr>
          <p:cNvPr id="5" name="Прямоугольник 4"/>
          <p:cNvSpPr/>
          <p:nvPr/>
        </p:nvSpPr>
        <p:spPr>
          <a:xfrm>
            <a:off x="571472" y="2714620"/>
            <a:ext cx="7572428" cy="2800767"/>
          </a:xfrm>
          <a:prstGeom prst="rect">
            <a:avLst/>
          </a:prstGeom>
        </p:spPr>
        <p:txBody>
          <a:bodyPr wrap="square">
            <a:spAutoFit/>
          </a:bodyPr>
          <a:lstStyle/>
          <a:p>
            <a:r>
              <a:rPr lang="ru-RU" sz="1600" b="1" dirty="0" smtClean="0">
                <a:latin typeface="Times New Roman" pitchFamily="18" charset="0"/>
                <a:cs typeface="Times New Roman" pitchFamily="18" charset="0"/>
              </a:rPr>
              <a:t>Основанием для предоставления ребенку льготного питания </a:t>
            </a:r>
            <a:r>
              <a:rPr lang="ru-RU" sz="1600" dirty="0" smtClean="0">
                <a:latin typeface="Times New Roman" pitchFamily="18" charset="0"/>
                <a:cs typeface="Times New Roman" pitchFamily="18" charset="0"/>
              </a:rPr>
              <a:t>является заявление родителей в школу и подтверждение права льготного питания городским Центром по начислению выплат и пособий.</a:t>
            </a:r>
          </a:p>
          <a:p>
            <a:r>
              <a:rPr lang="ru-RU" sz="1600" b="1" dirty="0" smtClean="0">
                <a:latin typeface="Times New Roman" pitchFamily="18" charset="0"/>
                <a:cs typeface="Times New Roman" pitchFamily="18" charset="0"/>
              </a:rPr>
              <a:t>Родительская плата в размере 30% стоимости питания </a:t>
            </a:r>
            <a:r>
              <a:rPr lang="ru-RU" sz="1600" dirty="0" smtClean="0">
                <a:latin typeface="Times New Roman" pitchFamily="18" charset="0"/>
                <a:cs typeface="Times New Roman" pitchFamily="18" charset="0"/>
              </a:rPr>
              <a:t>оплачивается на основании квитанции, выдаваемой школой, помесячно или до полугода включительно с правом перерасчета в последующий период с учетом посещаемости ребенком школы.</a:t>
            </a:r>
          </a:p>
          <a:p>
            <a:endParaRPr lang="ru-RU" sz="1600" dirty="0" smtClean="0">
              <a:latin typeface="Times New Roman" pitchFamily="18" charset="0"/>
              <a:cs typeface="Times New Roman" pitchFamily="18" charset="0"/>
            </a:endParaRPr>
          </a:p>
          <a:p>
            <a:r>
              <a:rPr lang="ru-RU" sz="1600" b="1" dirty="0" smtClean="0">
                <a:latin typeface="Times New Roman" pitchFamily="18" charset="0"/>
                <a:cs typeface="Times New Roman" pitchFamily="18" charset="0"/>
              </a:rPr>
              <a:t>Учащиеся, не имеющие льгот, приобретают питание за полную стоимость.</a:t>
            </a:r>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Завтрак</a:t>
            </a:r>
            <a:r>
              <a:rPr lang="ru-RU" sz="1600" b="1" dirty="0" smtClean="0">
                <a:latin typeface="Times New Roman" pitchFamily="18" charset="0"/>
                <a:cs typeface="Times New Roman" pitchFamily="18" charset="0"/>
              </a:rPr>
              <a:t> 50</a:t>
            </a:r>
            <a:r>
              <a:rPr lang="ru-RU" sz="1600" dirty="0" smtClean="0">
                <a:latin typeface="Times New Roman" pitchFamily="18" charset="0"/>
                <a:cs typeface="Times New Roman" pitchFamily="18" charset="0"/>
              </a:rPr>
              <a:t> рублей, полдник от 35 рублей, обед 75 рублей. </a:t>
            </a:r>
            <a:endParaRPr lang="ru-RU" sz="16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42910" y="2571744"/>
            <a:ext cx="7429552" cy="1077218"/>
          </a:xfrm>
          <a:prstGeom prst="rect">
            <a:avLst/>
          </a:prstGeom>
        </p:spPr>
        <p:txBody>
          <a:bodyPr wrap="square">
            <a:spAutoFit/>
          </a:bodyPr>
          <a:lstStyle/>
          <a:p>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3D1431AC-03AB-448F-836F-E7C33655EE09}" type="slidenum">
              <a:rPr lang="ru-RU" smtClean="0"/>
              <a:pPr>
                <a:defRPr/>
              </a:pPr>
              <a:t>31</a:t>
            </a:fld>
            <a:endParaRPr lang="ru-RU"/>
          </a:p>
        </p:txBody>
      </p:sp>
      <p:sp>
        <p:nvSpPr>
          <p:cNvPr id="5" name="TextBox 4"/>
          <p:cNvSpPr txBox="1"/>
          <p:nvPr/>
        </p:nvSpPr>
        <p:spPr>
          <a:xfrm>
            <a:off x="1500166" y="642918"/>
            <a:ext cx="6357982" cy="4770537"/>
          </a:xfrm>
          <a:prstGeom prst="rect">
            <a:avLst/>
          </a:prstGeom>
          <a:noFill/>
        </p:spPr>
        <p:txBody>
          <a:bodyPr wrap="square" rtlCol="0">
            <a:spAutoFit/>
          </a:bodyPr>
          <a:lstStyle/>
          <a:p>
            <a:pPr algn="ctr"/>
            <a:r>
              <a:rPr lang="ru-RU" sz="1600" dirty="0" smtClean="0">
                <a:latin typeface="Times New Roman" pitchFamily="18" charset="0"/>
                <a:cs typeface="Times New Roman" pitchFamily="18" charset="0"/>
              </a:rPr>
              <a:t>Обеспечение горячим питанием:</a:t>
            </a:r>
          </a:p>
          <a:p>
            <a:endParaRPr lang="ru-RU" sz="1600" dirty="0" smtClean="0">
              <a:latin typeface="Times New Roman" pitchFamily="18" charset="0"/>
              <a:cs typeface="Times New Roman" pitchFamily="18" charset="0"/>
            </a:endParaRPr>
          </a:p>
          <a:p>
            <a:r>
              <a:rPr lang="ru-RU" sz="1600" b="1" dirty="0" smtClean="0">
                <a:latin typeface="Times New Roman" pitchFamily="18" charset="0"/>
                <a:cs typeface="Times New Roman" pitchFamily="18" charset="0"/>
              </a:rPr>
              <a:t>1-4 классы 237 человек  - 100%</a:t>
            </a:r>
          </a:p>
          <a:p>
            <a:r>
              <a:rPr lang="ru-RU" sz="1600" dirty="0" smtClean="0">
                <a:latin typeface="Times New Roman" pitchFamily="18" charset="0"/>
                <a:cs typeface="Times New Roman" pitchFamily="18" charset="0"/>
              </a:rPr>
              <a:t>Получали только завтраки (льготная категория 30% оплаты) – 198 чел.</a:t>
            </a:r>
          </a:p>
          <a:p>
            <a:r>
              <a:rPr lang="ru-RU" sz="1600" dirty="0" smtClean="0">
                <a:latin typeface="Times New Roman" pitchFamily="18" charset="0"/>
                <a:cs typeface="Times New Roman" pitchFamily="18" charset="0"/>
              </a:rPr>
              <a:t>Малообеспеченные – 8 чел.</a:t>
            </a:r>
          </a:p>
          <a:p>
            <a:r>
              <a:rPr lang="ru-RU" sz="1600" dirty="0" smtClean="0">
                <a:latin typeface="Times New Roman" pitchFamily="18" charset="0"/>
                <a:cs typeface="Times New Roman" pitchFamily="18" charset="0"/>
              </a:rPr>
              <a:t>Многодетные – 14 чел.</a:t>
            </a:r>
          </a:p>
          <a:p>
            <a:r>
              <a:rPr lang="ru-RU" sz="1600" dirty="0" smtClean="0">
                <a:latin typeface="Times New Roman" pitchFamily="18" charset="0"/>
                <a:cs typeface="Times New Roman" pitchFamily="18" charset="0"/>
              </a:rPr>
              <a:t>Опекаемые – 3 чел.</a:t>
            </a:r>
          </a:p>
          <a:p>
            <a:r>
              <a:rPr lang="ru-RU" sz="1600" dirty="0" smtClean="0">
                <a:latin typeface="Times New Roman" pitchFamily="18" charset="0"/>
                <a:cs typeface="Times New Roman" pitchFamily="18" charset="0"/>
              </a:rPr>
              <a:t>Инвалиды – 1 чел.</a:t>
            </a:r>
          </a:p>
          <a:p>
            <a:r>
              <a:rPr lang="ru-RU" sz="1600" dirty="0" smtClean="0">
                <a:latin typeface="Times New Roman" pitchFamily="18" charset="0"/>
                <a:cs typeface="Times New Roman" pitchFamily="18" charset="0"/>
              </a:rPr>
              <a:t>За наличный расчет – 13 чел.</a:t>
            </a:r>
          </a:p>
          <a:p>
            <a:endParaRPr lang="ru-RU" sz="1600" dirty="0" smtClean="0">
              <a:latin typeface="Times New Roman" pitchFamily="18" charset="0"/>
              <a:cs typeface="Times New Roman" pitchFamily="18" charset="0"/>
            </a:endParaRPr>
          </a:p>
          <a:p>
            <a:r>
              <a:rPr lang="ru-RU" sz="1600" b="1" dirty="0" smtClean="0">
                <a:latin typeface="Times New Roman" pitchFamily="18" charset="0"/>
                <a:cs typeface="Times New Roman" pitchFamily="18" charset="0"/>
              </a:rPr>
              <a:t>5-11 классов 313 человек – 78%</a:t>
            </a:r>
          </a:p>
          <a:p>
            <a:r>
              <a:rPr lang="ru-RU" sz="1600" dirty="0" smtClean="0">
                <a:latin typeface="Times New Roman" pitchFamily="18" charset="0"/>
                <a:cs typeface="Times New Roman" pitchFamily="18" charset="0"/>
              </a:rPr>
              <a:t>Льготные категории:</a:t>
            </a:r>
          </a:p>
          <a:p>
            <a:r>
              <a:rPr lang="ru-RU" sz="1600" dirty="0" smtClean="0">
                <a:latin typeface="Times New Roman" pitchFamily="18" charset="0"/>
                <a:cs typeface="Times New Roman" pitchFamily="18" charset="0"/>
              </a:rPr>
              <a:t>Малообеспеченные – 7 чел.</a:t>
            </a:r>
          </a:p>
          <a:p>
            <a:r>
              <a:rPr lang="ru-RU" sz="1600" dirty="0" smtClean="0">
                <a:latin typeface="Times New Roman" pitchFamily="18" charset="0"/>
                <a:cs typeface="Times New Roman" pitchFamily="18" charset="0"/>
              </a:rPr>
              <a:t>Многодетные – 12 чел.</a:t>
            </a:r>
          </a:p>
          <a:p>
            <a:r>
              <a:rPr lang="ru-RU" sz="1600" dirty="0" smtClean="0">
                <a:latin typeface="Times New Roman" pitchFamily="18" charset="0"/>
                <a:cs typeface="Times New Roman" pitchFamily="18" charset="0"/>
              </a:rPr>
              <a:t>Опекаемые – 4 чел.</a:t>
            </a:r>
          </a:p>
          <a:p>
            <a:r>
              <a:rPr lang="ru-RU" sz="1600" dirty="0" smtClean="0">
                <a:latin typeface="Times New Roman" pitchFamily="18" charset="0"/>
                <a:cs typeface="Times New Roman" pitchFamily="18" charset="0"/>
              </a:rPr>
              <a:t>Инвалиды – 1 чел.</a:t>
            </a:r>
          </a:p>
          <a:p>
            <a:r>
              <a:rPr lang="ru-RU" sz="1600" dirty="0" smtClean="0">
                <a:latin typeface="Times New Roman" pitchFamily="18" charset="0"/>
                <a:cs typeface="Times New Roman" pitchFamily="18" charset="0"/>
              </a:rPr>
              <a:t>За наличный расчет – 220 чел.</a:t>
            </a:r>
          </a:p>
          <a:p>
            <a:endParaRPr lang="ru-RU" sz="1600" dirty="0" smtClean="0">
              <a:latin typeface="Times New Roman" pitchFamily="18" charset="0"/>
              <a:cs typeface="Times New Roman" pitchFamily="18" charset="0"/>
            </a:endParaRPr>
          </a:p>
          <a:p>
            <a:r>
              <a:rPr lang="ru-RU" sz="1600" b="1" dirty="0" smtClean="0">
                <a:latin typeface="Times New Roman" pitchFamily="18" charset="0"/>
                <a:cs typeface="Times New Roman" pitchFamily="18" charset="0"/>
              </a:rPr>
              <a:t>Всего обучающихся 550 – 87%</a:t>
            </a:r>
            <a:endParaRPr lang="ru-RU" sz="1600" b="1"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1216025"/>
          </a:xfrm>
        </p:spPr>
        <p:txBody>
          <a:bodyPr>
            <a:normAutofit/>
          </a:bodyPr>
          <a:lstStyle/>
          <a:p>
            <a:pPr algn="ctr" eaLnBrk="1" hangingPunct="1"/>
            <a:r>
              <a:rPr lang="ru-RU" sz="2400" i="1" dirty="0" smtClean="0">
                <a:latin typeface="Times New Roman" pitchFamily="18" charset="0"/>
                <a:cs typeface="Times New Roman" pitchFamily="18" charset="0"/>
              </a:rPr>
              <a:t>Социальный портрет ГБОУ СОШ № 591 на 01.09.2013 года </a:t>
            </a:r>
          </a:p>
        </p:txBody>
      </p:sp>
      <p:sp>
        <p:nvSpPr>
          <p:cNvPr id="4" name="Номер слайда 3"/>
          <p:cNvSpPr>
            <a:spLocks noGrp="1"/>
          </p:cNvSpPr>
          <p:nvPr>
            <p:ph type="sldNum" sz="quarter" idx="12"/>
          </p:nvPr>
        </p:nvSpPr>
        <p:spPr/>
        <p:txBody>
          <a:bodyPr/>
          <a:lstStyle/>
          <a:p>
            <a:pPr>
              <a:defRPr/>
            </a:pPr>
            <a:fld id="{01A93B6E-DB14-41AE-A5DC-6F006543DE6F}" type="slidenum">
              <a:rPr lang="ru-RU" smtClean="0"/>
              <a:pPr>
                <a:defRPr/>
              </a:pPr>
              <a:t>32</a:t>
            </a:fld>
            <a:endParaRPr lang="ru-RU"/>
          </a:p>
        </p:txBody>
      </p:sp>
      <p:graphicFrame>
        <p:nvGraphicFramePr>
          <p:cNvPr id="8" name="Таблица 7"/>
          <p:cNvGraphicFramePr>
            <a:graphicFrameLocks noGrp="1"/>
          </p:cNvGraphicFramePr>
          <p:nvPr/>
        </p:nvGraphicFramePr>
        <p:xfrm>
          <a:off x="571472" y="966682"/>
          <a:ext cx="8001056" cy="5409669"/>
        </p:xfrm>
        <a:graphic>
          <a:graphicData uri="http://schemas.openxmlformats.org/drawingml/2006/table">
            <a:tbl>
              <a:tblPr>
                <a:tableStyleId>{775DCB02-9BB8-47FD-8907-85C794F793BA}</a:tableStyleId>
              </a:tblPr>
              <a:tblGrid>
                <a:gridCol w="758388"/>
                <a:gridCol w="6048740"/>
                <a:gridCol w="1193928"/>
              </a:tblGrid>
              <a:tr h="230820">
                <a:tc>
                  <a:txBody>
                    <a:bodyPr/>
                    <a:lstStyle/>
                    <a:p>
                      <a:pPr>
                        <a:lnSpc>
                          <a:spcPct val="115000"/>
                        </a:lnSpc>
                        <a:spcAft>
                          <a:spcPts val="0"/>
                        </a:spcAft>
                      </a:pPr>
                      <a:r>
                        <a:rPr lang="ru-RU" sz="1400" dirty="0">
                          <a:latin typeface="Times New Roman" pitchFamily="18" charset="0"/>
                          <a:cs typeface="Times New Roman" pitchFamily="18" charset="0"/>
                        </a:rPr>
                        <a:t>№/№</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endParaRPr lang="ru-RU" sz="1400">
                        <a:latin typeface="Times New Roman" pitchFamily="18" charset="0"/>
                        <a:ea typeface="Calibri"/>
                        <a:cs typeface="Times New Roman" pitchFamily="18" charset="0"/>
                      </a:endParaRPr>
                    </a:p>
                  </a:txBody>
                  <a:tcPr marL="46916" marR="46916" marT="0" marB="0"/>
                </a:tc>
              </a:tr>
              <a:tr h="230820">
                <a:tc rowSpan="3">
                  <a:txBody>
                    <a:bodyPr/>
                    <a:lstStyle/>
                    <a:p>
                      <a:pPr>
                        <a:lnSpc>
                          <a:spcPct val="115000"/>
                        </a:lnSpc>
                        <a:spcAft>
                          <a:spcPts val="0"/>
                        </a:spcAft>
                      </a:pPr>
                      <a:r>
                        <a:rPr lang="ru-RU" sz="1400" dirty="0">
                          <a:latin typeface="Times New Roman" pitchFamily="18" charset="0"/>
                          <a:cs typeface="Times New Roman" pitchFamily="18" charset="0"/>
                        </a:rPr>
                        <a:t>1</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Общее </a:t>
                      </a:r>
                      <a:r>
                        <a:rPr lang="ru-RU" sz="1400" dirty="0" smtClean="0">
                          <a:latin typeface="Times New Roman" pitchFamily="18" charset="0"/>
                          <a:cs typeface="Times New Roman" pitchFamily="18" charset="0"/>
                        </a:rPr>
                        <a:t>количество обучающихся</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smtClean="0">
                          <a:latin typeface="Times New Roman" pitchFamily="18" charset="0"/>
                          <a:cs typeface="Times New Roman" pitchFamily="18" charset="0"/>
                        </a:rPr>
                        <a:t>554</a:t>
                      </a:r>
                      <a:endParaRPr lang="ru-RU" sz="1400" dirty="0">
                        <a:latin typeface="Times New Roman" pitchFamily="18" charset="0"/>
                        <a:ea typeface="Calibri"/>
                        <a:cs typeface="Times New Roman" pitchFamily="18" charset="0"/>
                      </a:endParaRPr>
                    </a:p>
                  </a:txBody>
                  <a:tcPr marL="46916" marR="46916" marT="0" marB="0"/>
                </a:tc>
              </a:tr>
              <a:tr h="230820">
                <a:tc vMerge="1">
                  <a:txBody>
                    <a:bodyPr/>
                    <a:lstStyle/>
                    <a:p>
                      <a:endParaRPr lang="ru-RU"/>
                    </a:p>
                  </a:txBody>
                  <a:tcPr/>
                </a:tc>
                <a:tc>
                  <a:txBody>
                    <a:bodyPr/>
                    <a:lstStyle/>
                    <a:p>
                      <a:pPr>
                        <a:lnSpc>
                          <a:spcPct val="115000"/>
                        </a:lnSpc>
                        <a:spcAft>
                          <a:spcPts val="0"/>
                        </a:spcAft>
                      </a:pPr>
                      <a:r>
                        <a:rPr lang="ru-RU" sz="1400" dirty="0">
                          <a:latin typeface="Times New Roman" pitchFamily="18" charset="0"/>
                          <a:cs typeface="Times New Roman" pitchFamily="18" charset="0"/>
                        </a:rPr>
                        <a:t>Из них: девочек</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smtClean="0">
                          <a:latin typeface="Times New Roman" pitchFamily="18" charset="0"/>
                          <a:ea typeface="Calibri"/>
                          <a:cs typeface="Times New Roman" pitchFamily="18" charset="0"/>
                        </a:rPr>
                        <a:t>238</a:t>
                      </a:r>
                      <a:endParaRPr lang="ru-RU" sz="1400" dirty="0">
                        <a:latin typeface="Times New Roman" pitchFamily="18" charset="0"/>
                        <a:ea typeface="Calibri"/>
                        <a:cs typeface="Times New Roman" pitchFamily="18" charset="0"/>
                      </a:endParaRPr>
                    </a:p>
                  </a:txBody>
                  <a:tcPr marL="46916" marR="46916" marT="0" marB="0"/>
                </a:tc>
              </a:tr>
              <a:tr h="230820">
                <a:tc vMerge="1">
                  <a:txBody>
                    <a:bodyPr/>
                    <a:lstStyle/>
                    <a:p>
                      <a:endParaRPr lang="ru-RU"/>
                    </a:p>
                  </a:txBody>
                  <a:tcPr/>
                </a:tc>
                <a:tc>
                  <a:txBody>
                    <a:bodyPr/>
                    <a:lstStyle/>
                    <a:p>
                      <a:pPr indent="381635">
                        <a:lnSpc>
                          <a:spcPct val="115000"/>
                        </a:lnSpc>
                        <a:spcAft>
                          <a:spcPts val="0"/>
                        </a:spcAft>
                      </a:pPr>
                      <a:r>
                        <a:rPr lang="ru-RU" sz="1400" dirty="0">
                          <a:latin typeface="Times New Roman" pitchFamily="18" charset="0"/>
                          <a:cs typeface="Times New Roman" pitchFamily="18" charset="0"/>
                        </a:rPr>
                        <a:t>мальчиков</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smtClean="0">
                          <a:latin typeface="Times New Roman" pitchFamily="18" charset="0"/>
                          <a:cs typeface="Times New Roman" pitchFamily="18" charset="0"/>
                        </a:rPr>
                        <a:t>316</a:t>
                      </a:r>
                      <a:endParaRPr lang="ru-RU" sz="1400" dirty="0">
                        <a:latin typeface="Times New Roman" pitchFamily="18" charset="0"/>
                        <a:ea typeface="Calibri"/>
                        <a:cs typeface="Times New Roman" pitchFamily="18" charset="0"/>
                      </a:endParaRPr>
                    </a:p>
                  </a:txBody>
                  <a:tcPr marL="46916" marR="46916" marT="0" marB="0"/>
                </a:tc>
              </a:tr>
              <a:tr h="230820">
                <a:tc>
                  <a:txBody>
                    <a:bodyPr/>
                    <a:lstStyle/>
                    <a:p>
                      <a:pPr>
                        <a:lnSpc>
                          <a:spcPct val="115000"/>
                        </a:lnSpc>
                        <a:spcAft>
                          <a:spcPts val="0"/>
                        </a:spcAft>
                      </a:pPr>
                      <a:r>
                        <a:rPr lang="ru-RU" sz="1400">
                          <a:latin typeface="Times New Roman" pitchFamily="18" charset="0"/>
                          <a:cs typeface="Times New Roman" pitchFamily="18" charset="0"/>
                        </a:rPr>
                        <a:t>2</a:t>
                      </a:r>
                      <a:endParaRPr lang="ru-RU" sz="140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Дети из </a:t>
                      </a:r>
                      <a:r>
                        <a:rPr lang="ru-RU" sz="1400" dirty="0" smtClean="0">
                          <a:latin typeface="Times New Roman" pitchFamily="18" charset="0"/>
                          <a:cs typeface="Times New Roman" pitchFamily="18" charset="0"/>
                        </a:rPr>
                        <a:t>многодетных </a:t>
                      </a:r>
                      <a:r>
                        <a:rPr lang="ru-RU" sz="1400" dirty="0">
                          <a:latin typeface="Times New Roman" pitchFamily="18" charset="0"/>
                          <a:cs typeface="Times New Roman" pitchFamily="18" charset="0"/>
                        </a:rPr>
                        <a:t>семей</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smtClean="0">
                          <a:latin typeface="Times New Roman" pitchFamily="18" charset="0"/>
                          <a:cs typeface="Times New Roman" pitchFamily="18" charset="0"/>
                        </a:rPr>
                        <a:t>25</a:t>
                      </a:r>
                      <a:endParaRPr lang="ru-RU" sz="1400" dirty="0">
                        <a:latin typeface="Times New Roman" pitchFamily="18" charset="0"/>
                        <a:ea typeface="Calibri"/>
                        <a:cs typeface="Times New Roman" pitchFamily="18" charset="0"/>
                      </a:endParaRPr>
                    </a:p>
                  </a:txBody>
                  <a:tcPr marL="46916" marR="46916" marT="0" marB="0"/>
                </a:tc>
              </a:tr>
              <a:tr h="230820">
                <a:tc>
                  <a:txBody>
                    <a:bodyPr/>
                    <a:lstStyle/>
                    <a:p>
                      <a:pPr>
                        <a:lnSpc>
                          <a:spcPct val="115000"/>
                        </a:lnSpc>
                        <a:spcAft>
                          <a:spcPts val="0"/>
                        </a:spcAft>
                      </a:pPr>
                      <a:r>
                        <a:rPr lang="ru-RU" sz="1400">
                          <a:latin typeface="Times New Roman" pitchFamily="18" charset="0"/>
                          <a:cs typeface="Times New Roman" pitchFamily="18" charset="0"/>
                        </a:rPr>
                        <a:t>3</a:t>
                      </a:r>
                      <a:endParaRPr lang="ru-RU" sz="140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Дети из неполных семей</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smtClean="0">
                          <a:latin typeface="Times New Roman" pitchFamily="18" charset="0"/>
                          <a:ea typeface="Calibri"/>
                          <a:cs typeface="Times New Roman" pitchFamily="18" charset="0"/>
                        </a:rPr>
                        <a:t>201</a:t>
                      </a:r>
                      <a:endParaRPr lang="ru-RU" sz="1400" dirty="0">
                        <a:latin typeface="Times New Roman" pitchFamily="18" charset="0"/>
                        <a:ea typeface="Calibri"/>
                        <a:cs typeface="Times New Roman" pitchFamily="18" charset="0"/>
                      </a:endParaRPr>
                    </a:p>
                  </a:txBody>
                  <a:tcPr marL="46916" marR="46916" marT="0" marB="0"/>
                </a:tc>
              </a:tr>
              <a:tr h="230820">
                <a:tc>
                  <a:txBody>
                    <a:bodyPr/>
                    <a:lstStyle/>
                    <a:p>
                      <a:pPr>
                        <a:lnSpc>
                          <a:spcPct val="115000"/>
                        </a:lnSpc>
                        <a:spcAft>
                          <a:spcPts val="0"/>
                        </a:spcAft>
                      </a:pPr>
                      <a:r>
                        <a:rPr lang="ru-RU" sz="1400">
                          <a:latin typeface="Times New Roman" pitchFamily="18" charset="0"/>
                          <a:cs typeface="Times New Roman" pitchFamily="18" charset="0"/>
                        </a:rPr>
                        <a:t>4</a:t>
                      </a:r>
                      <a:endParaRPr lang="ru-RU" sz="140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Опекаемые</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7</a:t>
                      </a:r>
                      <a:endParaRPr lang="ru-RU" sz="1400" dirty="0">
                        <a:latin typeface="Times New Roman" pitchFamily="18" charset="0"/>
                        <a:ea typeface="Calibri"/>
                        <a:cs typeface="Times New Roman" pitchFamily="18" charset="0"/>
                      </a:endParaRPr>
                    </a:p>
                  </a:txBody>
                  <a:tcPr marL="46916" marR="46916" marT="0" marB="0"/>
                </a:tc>
              </a:tr>
              <a:tr h="461640">
                <a:tc>
                  <a:txBody>
                    <a:bodyPr/>
                    <a:lstStyle/>
                    <a:p>
                      <a:pPr>
                        <a:lnSpc>
                          <a:spcPct val="115000"/>
                        </a:lnSpc>
                        <a:spcAft>
                          <a:spcPts val="0"/>
                        </a:spcAft>
                      </a:pPr>
                      <a:r>
                        <a:rPr lang="ru-RU" sz="1400">
                          <a:latin typeface="Times New Roman" pitchFamily="18" charset="0"/>
                          <a:cs typeface="Times New Roman" pitchFamily="18" charset="0"/>
                        </a:rPr>
                        <a:t>5</a:t>
                      </a:r>
                      <a:endParaRPr lang="ru-RU" sz="140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Дети из малообеспеченных</a:t>
                      </a:r>
                    </a:p>
                    <a:p>
                      <a:pPr>
                        <a:lnSpc>
                          <a:spcPct val="115000"/>
                        </a:lnSpc>
                        <a:spcAft>
                          <a:spcPts val="0"/>
                        </a:spcAft>
                      </a:pPr>
                      <a:r>
                        <a:rPr lang="ru-RU" sz="1400" dirty="0">
                          <a:latin typeface="Times New Roman" pitchFamily="18" charset="0"/>
                          <a:cs typeface="Times New Roman" pitchFamily="18" charset="0"/>
                        </a:rPr>
                        <a:t>семей </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smtClean="0">
                          <a:latin typeface="Times New Roman" pitchFamily="18" charset="0"/>
                          <a:ea typeface="Calibri"/>
                          <a:cs typeface="Times New Roman" pitchFamily="18" charset="0"/>
                        </a:rPr>
                        <a:t>24</a:t>
                      </a:r>
                      <a:endParaRPr lang="ru-RU" sz="1400" dirty="0">
                        <a:latin typeface="Times New Roman" pitchFamily="18" charset="0"/>
                        <a:ea typeface="Calibri"/>
                        <a:cs typeface="Times New Roman" pitchFamily="18" charset="0"/>
                      </a:endParaRPr>
                    </a:p>
                  </a:txBody>
                  <a:tcPr marL="46916" marR="46916" marT="0" marB="0"/>
                </a:tc>
              </a:tr>
              <a:tr h="230820">
                <a:tc>
                  <a:txBody>
                    <a:bodyPr/>
                    <a:lstStyle/>
                    <a:p>
                      <a:pPr>
                        <a:lnSpc>
                          <a:spcPct val="115000"/>
                        </a:lnSpc>
                        <a:spcAft>
                          <a:spcPts val="0"/>
                        </a:spcAft>
                      </a:pPr>
                      <a:r>
                        <a:rPr lang="ru-RU" sz="1400">
                          <a:latin typeface="Times New Roman" pitchFamily="18" charset="0"/>
                          <a:cs typeface="Times New Roman" pitchFamily="18" charset="0"/>
                        </a:rPr>
                        <a:t>6</a:t>
                      </a:r>
                      <a:endParaRPr lang="ru-RU" sz="140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Семьи, находящиеся в </a:t>
                      </a:r>
                      <a:r>
                        <a:rPr lang="ru-RU" sz="1400" dirty="0" smtClean="0">
                          <a:latin typeface="Times New Roman" pitchFamily="18" charset="0"/>
                          <a:cs typeface="Times New Roman" pitchFamily="18" charset="0"/>
                        </a:rPr>
                        <a:t>социально</a:t>
                      </a:r>
                      <a:r>
                        <a:rPr lang="ru-RU" sz="1400" baseline="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опасном положении</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ea typeface="Calibri"/>
                          <a:cs typeface="Times New Roman" pitchFamily="18" charset="0"/>
                        </a:rPr>
                        <a:t>2</a:t>
                      </a:r>
                    </a:p>
                  </a:txBody>
                  <a:tcPr marL="46916" marR="46916" marT="0" marB="0"/>
                </a:tc>
              </a:tr>
              <a:tr h="461640">
                <a:tc>
                  <a:txBody>
                    <a:bodyPr/>
                    <a:lstStyle/>
                    <a:p>
                      <a:pPr>
                        <a:lnSpc>
                          <a:spcPct val="115000"/>
                        </a:lnSpc>
                        <a:spcAft>
                          <a:spcPts val="0"/>
                        </a:spcAft>
                      </a:pPr>
                      <a:r>
                        <a:rPr lang="ru-RU" sz="1400">
                          <a:latin typeface="Times New Roman" pitchFamily="18" charset="0"/>
                          <a:cs typeface="Times New Roman" pitchFamily="18" charset="0"/>
                        </a:rPr>
                        <a:t>7</a:t>
                      </a:r>
                      <a:endParaRPr lang="ru-RU" sz="140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Дети без гражданства </a:t>
                      </a:r>
                    </a:p>
                    <a:p>
                      <a:pPr>
                        <a:lnSpc>
                          <a:spcPct val="115000"/>
                        </a:lnSpc>
                        <a:spcAft>
                          <a:spcPts val="0"/>
                        </a:spcAft>
                      </a:pPr>
                      <a:r>
                        <a:rPr lang="ru-RU" sz="1400" dirty="0">
                          <a:latin typeface="Times New Roman" pitchFamily="18" charset="0"/>
                          <a:cs typeface="Times New Roman" pitchFamily="18" charset="0"/>
                        </a:rPr>
                        <a:t>Российской Федерации</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smtClean="0">
                          <a:latin typeface="Times New Roman" pitchFamily="18" charset="0"/>
                          <a:ea typeface="Calibri"/>
                          <a:cs typeface="Times New Roman" pitchFamily="18" charset="0"/>
                        </a:rPr>
                        <a:t>17</a:t>
                      </a:r>
                      <a:endParaRPr lang="ru-RU" sz="1400" dirty="0">
                        <a:latin typeface="Times New Roman" pitchFamily="18" charset="0"/>
                        <a:ea typeface="Calibri"/>
                        <a:cs typeface="Times New Roman" pitchFamily="18" charset="0"/>
                      </a:endParaRPr>
                    </a:p>
                  </a:txBody>
                  <a:tcPr marL="46916" marR="46916" marT="0" marB="0"/>
                </a:tc>
              </a:tr>
              <a:tr h="230820">
                <a:tc>
                  <a:txBody>
                    <a:bodyPr/>
                    <a:lstStyle/>
                    <a:p>
                      <a:pPr>
                        <a:lnSpc>
                          <a:spcPct val="115000"/>
                        </a:lnSpc>
                        <a:spcAft>
                          <a:spcPts val="0"/>
                        </a:spcAft>
                      </a:pPr>
                      <a:r>
                        <a:rPr lang="ru-RU" sz="1400" dirty="0" smtClean="0">
                          <a:latin typeface="Times New Roman" pitchFamily="18" charset="0"/>
                          <a:ea typeface="Calibri"/>
                          <a:cs typeface="Times New Roman" pitchFamily="18" charset="0"/>
                        </a:rPr>
                        <a:t>8</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Дети, </a:t>
                      </a:r>
                      <a:r>
                        <a:rPr lang="ru-RU" sz="1400" dirty="0" smtClean="0">
                          <a:latin typeface="Times New Roman" pitchFamily="18" charset="0"/>
                          <a:cs typeface="Times New Roman" pitchFamily="18" charset="0"/>
                        </a:rPr>
                        <a:t>состоящие на учёте в </a:t>
                      </a:r>
                      <a:r>
                        <a:rPr lang="ru-RU" sz="1400" dirty="0">
                          <a:latin typeface="Times New Roman" pitchFamily="18" charset="0"/>
                          <a:cs typeface="Times New Roman" pitchFamily="18" charset="0"/>
                        </a:rPr>
                        <a:t>ОДН</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0</a:t>
                      </a:r>
                      <a:endParaRPr lang="ru-RU" sz="1400" dirty="0">
                        <a:latin typeface="Times New Roman" pitchFamily="18" charset="0"/>
                        <a:ea typeface="Calibri"/>
                        <a:cs typeface="Times New Roman" pitchFamily="18" charset="0"/>
                      </a:endParaRPr>
                    </a:p>
                  </a:txBody>
                  <a:tcPr marL="46916" marR="46916" marT="0" marB="0"/>
                </a:tc>
              </a:tr>
              <a:tr h="230820">
                <a:tc>
                  <a:txBody>
                    <a:bodyPr/>
                    <a:lstStyle/>
                    <a:p>
                      <a:pPr>
                        <a:lnSpc>
                          <a:spcPct val="115000"/>
                        </a:lnSpc>
                        <a:spcAft>
                          <a:spcPts val="0"/>
                        </a:spcAft>
                      </a:pPr>
                      <a:r>
                        <a:rPr lang="ru-RU" sz="1400" dirty="0" smtClean="0">
                          <a:latin typeface="Times New Roman" pitchFamily="18" charset="0"/>
                          <a:ea typeface="Calibri"/>
                          <a:cs typeface="Times New Roman" pitchFamily="18" charset="0"/>
                        </a:rPr>
                        <a:t>9</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smtClean="0">
                          <a:latin typeface="Times New Roman" pitchFamily="18" charset="0"/>
                          <a:cs typeface="Times New Roman" pitchFamily="18" charset="0"/>
                        </a:rPr>
                        <a:t>Дети:               </a:t>
                      </a:r>
                      <a:r>
                        <a:rPr lang="ru-RU" sz="1400" dirty="0">
                          <a:latin typeface="Times New Roman" pitchFamily="18" charset="0"/>
                          <a:cs typeface="Times New Roman" pitchFamily="18" charset="0"/>
                        </a:rPr>
                        <a:t>группы здоровья   </a:t>
                      </a:r>
                      <a:r>
                        <a:rPr lang="ru-RU" sz="1400" dirty="0" smtClean="0">
                          <a:latin typeface="Times New Roman" pitchFamily="18" charset="0"/>
                          <a:cs typeface="Times New Roman" pitchFamily="18" charset="0"/>
                        </a:rPr>
                        <a:t>                                 I</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smtClean="0">
                          <a:latin typeface="Times New Roman" pitchFamily="18" charset="0"/>
                          <a:ea typeface="Calibri"/>
                          <a:cs typeface="Times New Roman" pitchFamily="18" charset="0"/>
                        </a:rPr>
                        <a:t>32</a:t>
                      </a:r>
                      <a:endParaRPr lang="ru-RU" sz="1400" dirty="0">
                        <a:latin typeface="Times New Roman" pitchFamily="18" charset="0"/>
                        <a:ea typeface="Calibri"/>
                        <a:cs typeface="Times New Roman" pitchFamily="18" charset="0"/>
                      </a:endParaRPr>
                    </a:p>
                  </a:txBody>
                  <a:tcPr marL="46916" marR="46916" marT="0" marB="0"/>
                </a:tc>
              </a:tr>
              <a:tr h="230820">
                <a:tc>
                  <a:txBody>
                    <a:bodyPr/>
                    <a:lstStyle/>
                    <a:p>
                      <a:pPr>
                        <a:lnSpc>
                          <a:spcPct val="115000"/>
                        </a:lnSpc>
                        <a:spcAft>
                          <a:spcPts val="0"/>
                        </a:spcAft>
                      </a:pPr>
                      <a:endParaRPr lang="ru-RU" sz="140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II</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smtClean="0">
                          <a:latin typeface="Times New Roman" pitchFamily="18" charset="0"/>
                          <a:cs typeface="Times New Roman" pitchFamily="18" charset="0"/>
                        </a:rPr>
                        <a:t>327</a:t>
                      </a:r>
                      <a:endParaRPr lang="ru-RU" sz="1400" dirty="0">
                        <a:latin typeface="Times New Roman" pitchFamily="18" charset="0"/>
                        <a:ea typeface="Calibri"/>
                        <a:cs typeface="Times New Roman" pitchFamily="18" charset="0"/>
                      </a:endParaRPr>
                    </a:p>
                  </a:txBody>
                  <a:tcPr marL="46916" marR="46916" marT="0" marB="0"/>
                </a:tc>
              </a:tr>
              <a:tr h="230820">
                <a:tc>
                  <a:txBody>
                    <a:bodyPr/>
                    <a:lstStyle/>
                    <a:p>
                      <a:pPr>
                        <a:lnSpc>
                          <a:spcPct val="115000"/>
                        </a:lnSpc>
                        <a:spcAft>
                          <a:spcPts val="0"/>
                        </a:spcAft>
                      </a:pPr>
                      <a:endParaRPr lang="ru-RU" sz="1400">
                        <a:latin typeface="Times New Roman" pitchFamily="18" charset="0"/>
                        <a:ea typeface="Calibri"/>
                        <a:cs typeface="Times New Roman" pitchFamily="18" charset="0"/>
                      </a:endParaRPr>
                    </a:p>
                  </a:txBody>
                  <a:tcPr marL="46916" marR="46916" marT="0" marB="0"/>
                </a:tc>
                <a:tc>
                  <a:txBody>
                    <a:bodyPr/>
                    <a:lstStyle/>
                    <a:p>
                      <a:pPr algn="ctr">
                        <a:lnSpc>
                          <a:spcPct val="115000"/>
                        </a:lnSpc>
                        <a:spcAft>
                          <a:spcPts val="0"/>
                        </a:spcAft>
                      </a:pPr>
                      <a:r>
                        <a:rPr lang="ru-RU" sz="1400" dirty="0" smtClean="0">
                          <a:latin typeface="Times New Roman" pitchFamily="18" charset="0"/>
                          <a:cs typeface="Times New Roman" pitchFamily="18" charset="0"/>
                        </a:rPr>
                        <a:t>                                             III</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smtClean="0">
                          <a:latin typeface="Times New Roman" pitchFamily="18" charset="0"/>
                          <a:ea typeface="Calibri"/>
                          <a:cs typeface="Times New Roman" pitchFamily="18" charset="0"/>
                        </a:rPr>
                        <a:t>19</a:t>
                      </a:r>
                      <a:endParaRPr lang="ru-RU" sz="1400" dirty="0">
                        <a:latin typeface="Times New Roman" pitchFamily="18" charset="0"/>
                        <a:ea typeface="Calibri"/>
                        <a:cs typeface="Times New Roman" pitchFamily="18" charset="0"/>
                      </a:endParaRPr>
                    </a:p>
                  </a:txBody>
                  <a:tcPr marL="46916" marR="46916" marT="0" marB="0"/>
                </a:tc>
              </a:tr>
              <a:tr h="296769">
                <a:tc>
                  <a:txBody>
                    <a:bodyPr/>
                    <a:lstStyle/>
                    <a:p>
                      <a:pPr>
                        <a:lnSpc>
                          <a:spcPct val="115000"/>
                        </a:lnSpc>
                        <a:spcAft>
                          <a:spcPts val="0"/>
                        </a:spcAft>
                      </a:pP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smtClean="0">
                          <a:latin typeface="Times New Roman" pitchFamily="18" charset="0"/>
                          <a:cs typeface="Times New Roman" pitchFamily="18" charset="0"/>
                        </a:rPr>
                        <a:t>                                                                                       IV</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ea typeface="Calibri"/>
                          <a:cs typeface="Times New Roman" pitchFamily="18" charset="0"/>
                        </a:rPr>
                        <a:t>0</a:t>
                      </a:r>
                    </a:p>
                  </a:txBody>
                  <a:tcPr marL="46916" marR="46916" marT="0" marB="0"/>
                </a:tc>
              </a:tr>
              <a:tr h="296769">
                <a:tc>
                  <a:txBody>
                    <a:bodyPr/>
                    <a:lstStyle/>
                    <a:p>
                      <a:pPr>
                        <a:lnSpc>
                          <a:spcPct val="115000"/>
                        </a:lnSpc>
                        <a:spcAft>
                          <a:spcPts val="0"/>
                        </a:spcAft>
                      </a:pP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smtClean="0">
                          <a:latin typeface="Times New Roman" pitchFamily="18" charset="0"/>
                          <a:ea typeface="Calibri"/>
                          <a:cs typeface="Times New Roman" pitchFamily="18" charset="0"/>
                        </a:rPr>
                        <a:t>                                                                                        </a:t>
                      </a:r>
                      <a:r>
                        <a:rPr lang="ru-RU" sz="1400" dirty="0" smtClean="0">
                          <a:latin typeface="Times New Roman" pitchFamily="18" charset="0"/>
                          <a:cs typeface="Times New Roman" pitchFamily="18" charset="0"/>
                        </a:rPr>
                        <a:t>V</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smtClean="0">
                          <a:latin typeface="Times New Roman" pitchFamily="18" charset="0"/>
                          <a:ea typeface="Calibri"/>
                          <a:cs typeface="Times New Roman" pitchFamily="18" charset="0"/>
                        </a:rPr>
                        <a:t>2</a:t>
                      </a:r>
                      <a:endParaRPr lang="ru-RU" sz="1400" dirty="0">
                        <a:latin typeface="Times New Roman" pitchFamily="18" charset="0"/>
                        <a:ea typeface="Calibri"/>
                        <a:cs typeface="Times New Roman" pitchFamily="18" charset="0"/>
                      </a:endParaRPr>
                    </a:p>
                  </a:txBody>
                  <a:tcPr marL="46916" marR="46916" marT="0" marB="0"/>
                </a:tc>
              </a:tr>
              <a:tr h="296769">
                <a:tc>
                  <a:txBody>
                    <a:bodyPr/>
                    <a:lstStyle/>
                    <a:p>
                      <a:pPr>
                        <a:lnSpc>
                          <a:spcPct val="115000"/>
                        </a:lnSpc>
                        <a:spcAft>
                          <a:spcPts val="0"/>
                        </a:spcAft>
                      </a:pPr>
                      <a:r>
                        <a:rPr lang="ru-RU" sz="1400" dirty="0" smtClean="0">
                          <a:latin typeface="Times New Roman" pitchFamily="18" charset="0"/>
                          <a:ea typeface="Calibri"/>
                          <a:cs typeface="Times New Roman" pitchFamily="18" charset="0"/>
                        </a:rPr>
                        <a:t>10</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Дети, находящиеся на индивидуальном обучении</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0</a:t>
                      </a:r>
                      <a:endParaRPr lang="ru-RU" sz="1400" dirty="0">
                        <a:latin typeface="Times New Roman" pitchFamily="18" charset="0"/>
                        <a:ea typeface="Calibri"/>
                        <a:cs typeface="Times New Roman" pitchFamily="18" charset="0"/>
                      </a:endParaRPr>
                    </a:p>
                  </a:txBody>
                  <a:tcPr marL="46916" marR="46916" marT="0" marB="0"/>
                </a:tc>
              </a:tr>
              <a:tr h="296769">
                <a:tc>
                  <a:txBody>
                    <a:bodyPr/>
                    <a:lstStyle/>
                    <a:p>
                      <a:pPr>
                        <a:lnSpc>
                          <a:spcPct val="115000"/>
                        </a:lnSpc>
                        <a:spcAft>
                          <a:spcPts val="0"/>
                        </a:spcAft>
                      </a:pPr>
                      <a:r>
                        <a:rPr lang="ru-RU" sz="1400" dirty="0" smtClean="0">
                          <a:latin typeface="Times New Roman" pitchFamily="18" charset="0"/>
                          <a:ea typeface="Calibri"/>
                          <a:cs typeface="Times New Roman" pitchFamily="18" charset="0"/>
                        </a:rPr>
                        <a:t>11</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Дети, состоявшие на ВШУ (в </a:t>
                      </a:r>
                      <a:r>
                        <a:rPr lang="ru-RU" sz="1400" dirty="0" smtClean="0">
                          <a:latin typeface="Times New Roman" pitchFamily="18" charset="0"/>
                          <a:cs typeface="Times New Roman" pitchFamily="18" charset="0"/>
                        </a:rPr>
                        <a:t>течение </a:t>
                      </a:r>
                      <a:r>
                        <a:rPr lang="ru-RU" sz="1400" dirty="0">
                          <a:latin typeface="Times New Roman" pitchFamily="18" charset="0"/>
                          <a:cs typeface="Times New Roman" pitchFamily="18" charset="0"/>
                        </a:rPr>
                        <a:t>года)</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smtClean="0">
                          <a:latin typeface="Times New Roman" pitchFamily="18" charset="0"/>
                          <a:cs typeface="Times New Roman" pitchFamily="18" charset="0"/>
                        </a:rPr>
                        <a:t>5</a:t>
                      </a:r>
                      <a:endParaRPr lang="ru-RU" sz="1400" dirty="0">
                        <a:latin typeface="Times New Roman" pitchFamily="18" charset="0"/>
                        <a:ea typeface="Calibri"/>
                        <a:cs typeface="Times New Roman" pitchFamily="18" charset="0"/>
                      </a:endParaRPr>
                    </a:p>
                  </a:txBody>
                  <a:tcPr marL="46916" marR="46916" marT="0" marB="0"/>
                </a:tc>
              </a:tr>
              <a:tr h="296769">
                <a:tc>
                  <a:txBody>
                    <a:bodyPr/>
                    <a:lstStyle/>
                    <a:p>
                      <a:pPr>
                        <a:lnSpc>
                          <a:spcPct val="115000"/>
                        </a:lnSpc>
                        <a:spcAft>
                          <a:spcPts val="0"/>
                        </a:spcAft>
                      </a:pPr>
                      <a:r>
                        <a:rPr lang="ru-RU" sz="1400" dirty="0" smtClean="0">
                          <a:latin typeface="Times New Roman" pitchFamily="18" charset="0"/>
                          <a:ea typeface="Calibri"/>
                          <a:cs typeface="Times New Roman" pitchFamily="18" charset="0"/>
                        </a:rPr>
                        <a:t>12</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Дети, снятые с ВШУ (в </a:t>
                      </a:r>
                      <a:r>
                        <a:rPr lang="ru-RU" sz="1400" dirty="0" smtClean="0">
                          <a:latin typeface="Times New Roman" pitchFamily="18" charset="0"/>
                          <a:cs typeface="Times New Roman" pitchFamily="18" charset="0"/>
                        </a:rPr>
                        <a:t>течение </a:t>
                      </a:r>
                      <a:r>
                        <a:rPr lang="ru-RU" sz="1400" dirty="0">
                          <a:latin typeface="Times New Roman" pitchFamily="18" charset="0"/>
                          <a:cs typeface="Times New Roman" pitchFamily="18" charset="0"/>
                        </a:rPr>
                        <a:t>года)</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2</a:t>
                      </a:r>
                      <a:endParaRPr lang="ru-RU" sz="1400" dirty="0">
                        <a:latin typeface="Times New Roman" pitchFamily="18" charset="0"/>
                        <a:ea typeface="Calibri"/>
                        <a:cs typeface="Times New Roman" pitchFamily="18" charset="0"/>
                      </a:endParaRPr>
                    </a:p>
                  </a:txBody>
                  <a:tcPr marL="46916" marR="46916" marT="0" marB="0"/>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500034" y="571480"/>
            <a:ext cx="8229600" cy="4525963"/>
          </a:xfrm>
        </p:spPr>
        <p:txBody>
          <a:bodyPr>
            <a:normAutofit/>
          </a:bodyPr>
          <a:lstStyle/>
          <a:p>
            <a:pPr algn="just" eaLnBrk="1" hangingPunct="1">
              <a:buFont typeface="Wingdings" pitchFamily="2" charset="2"/>
              <a:buNone/>
            </a:pPr>
            <a:r>
              <a:rPr lang="ru-RU" sz="1800" dirty="0" smtClean="0">
                <a:latin typeface="Times New Roman" pitchFamily="18" charset="0"/>
                <a:cs typeface="Times New Roman" pitchFamily="18" charset="0"/>
              </a:rPr>
              <a:t>В школе работал медицинский кабинет, оснащённый обновлённым оборудованием. По заключению договору с детской поликлиникой №58 осуществлялся профилактический осмотр врачами-специалистами; 1- раз в год проводилось флюорографическое обследование обучающихся старших классов; проводилась дополнительная иммунизация учащихся 1-11 классов. Согласно национальному календарю прививок, проводились прививочные мероприятия в течение года.</a:t>
            </a:r>
          </a:p>
          <a:p>
            <a:pPr eaLnBrk="1" hangingPunct="1">
              <a:buFont typeface="Wingdings" pitchFamily="2" charset="2"/>
              <a:buNone/>
            </a:pPr>
            <a:endParaRPr lang="ru-RU" sz="1800" dirty="0" smtClean="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33</a:t>
            </a:fld>
            <a:endParaRPr lang="ru-RU"/>
          </a:p>
        </p:txBody>
      </p:sp>
      <p:pic>
        <p:nvPicPr>
          <p:cNvPr id="29699" name="Picture 3" descr="J:\Фотки\фотоШКОЛА\ШКОЛА 2007 ГОД\IMG_4835.JPG"/>
          <p:cNvPicPr>
            <a:picLocks noChangeAspect="1" noChangeArrowheads="1"/>
          </p:cNvPicPr>
          <p:nvPr/>
        </p:nvPicPr>
        <p:blipFill>
          <a:blip r:embed="rId2" cstate="screen"/>
          <a:srcRect/>
          <a:stretch>
            <a:fillRect/>
          </a:stretch>
        </p:blipFill>
        <p:spPr bwMode="auto">
          <a:xfrm>
            <a:off x="5286380" y="3000372"/>
            <a:ext cx="3235325" cy="21574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nvGraphicFramePr>
        <p:xfrm>
          <a:off x="470076" y="785794"/>
          <a:ext cx="8301294" cy="5786478"/>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571472" y="357166"/>
            <a:ext cx="7715304" cy="461665"/>
          </a:xfrm>
          <a:prstGeom prst="rect">
            <a:avLst/>
          </a:prstGeom>
        </p:spPr>
        <p:txBody>
          <a:bodyPr wrap="square">
            <a:spAutoFit/>
          </a:bodyPr>
          <a:lstStyle/>
          <a:p>
            <a:r>
              <a:rPr lang="ru-RU" sz="2400" b="1" i="1" dirty="0" smtClean="0">
                <a:latin typeface="Times New Roman" pitchFamily="18" charset="0"/>
                <a:cs typeface="Times New Roman" pitchFamily="18" charset="0"/>
              </a:rPr>
              <a:t>Распределение учащихся по группам здоровья:</a:t>
            </a:r>
            <a:endParaRPr lang="ru-RU" sz="2400" b="1" dirty="0"/>
          </a:p>
        </p:txBody>
      </p:sp>
      <p:sp>
        <p:nvSpPr>
          <p:cNvPr id="4" name="Номер слайда 3"/>
          <p:cNvSpPr>
            <a:spLocks noGrp="1"/>
          </p:cNvSpPr>
          <p:nvPr>
            <p:ph type="sldNum" sz="quarter" idx="12"/>
          </p:nvPr>
        </p:nvSpPr>
        <p:spPr/>
        <p:txBody>
          <a:bodyPr/>
          <a:lstStyle/>
          <a:p>
            <a:pPr>
              <a:defRPr/>
            </a:pPr>
            <a:fld id="{3D1431AC-03AB-448F-836F-E7C33655EE09}" type="slidenum">
              <a:rPr lang="ru-RU" smtClean="0"/>
              <a:pPr>
                <a:defRPr/>
              </a:pPr>
              <a:t>34</a:t>
            </a:fld>
            <a:endParaRPr lang="ru-RU"/>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714348" y="0"/>
          <a:ext cx="7786742" cy="6572272"/>
        </p:xfrm>
        <a:graphic>
          <a:graphicData uri="http://schemas.openxmlformats.org/drawingml/2006/chart">
            <c:chart xmlns:c="http://schemas.openxmlformats.org/drawingml/2006/chart" xmlns:r="http://schemas.openxmlformats.org/officeDocument/2006/relationships" r:id="rId2"/>
          </a:graphicData>
        </a:graphic>
      </p:graphicFrame>
      <p:sp>
        <p:nvSpPr>
          <p:cNvPr id="3" name="Номер слайда 2"/>
          <p:cNvSpPr>
            <a:spLocks noGrp="1"/>
          </p:cNvSpPr>
          <p:nvPr>
            <p:ph type="sldNum" sz="quarter" idx="12"/>
          </p:nvPr>
        </p:nvSpPr>
        <p:spPr/>
        <p:txBody>
          <a:bodyPr/>
          <a:lstStyle/>
          <a:p>
            <a:pPr>
              <a:defRPr/>
            </a:pPr>
            <a:fld id="{6595B3E1-000A-4AFF-B17D-06BE8D47B0AC}" type="slidenum">
              <a:rPr lang="ru-RU" smtClean="0"/>
              <a:pPr>
                <a:defRPr/>
              </a:pPr>
              <a:t>35</a:t>
            </a:fld>
            <a:endParaRPr lang="ru-R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57166"/>
            <a:ext cx="8229600" cy="4525963"/>
          </a:xfrm>
        </p:spPr>
        <p:txBody>
          <a:bodyPr/>
          <a:lstStyle/>
          <a:p>
            <a:pPr algn="just">
              <a:buNone/>
            </a:pPr>
            <a:r>
              <a:rPr lang="ru-RU" sz="1800" dirty="0" smtClean="0">
                <a:latin typeface="Times New Roman" pitchFamily="18" charset="0"/>
                <a:cs typeface="Times New Roman" pitchFamily="18" charset="0"/>
              </a:rPr>
              <a:t>В школе осуществлялось</a:t>
            </a:r>
          </a:p>
          <a:p>
            <a:pPr algn="just">
              <a:buNone/>
            </a:pPr>
            <a:r>
              <a:rPr lang="ru-RU" sz="1800" dirty="0" smtClean="0">
                <a:latin typeface="Times New Roman" pitchFamily="18" charset="0"/>
                <a:cs typeface="Times New Roman" pitchFamily="18" charset="0"/>
              </a:rPr>
              <a:t>психолого-педагогическое и медико-социальное сопровождение, которое включало в себя: </a:t>
            </a:r>
          </a:p>
          <a:p>
            <a:pPr algn="just">
              <a:buFont typeface="Wingdings" pitchFamily="2" charset="2"/>
              <a:buChar char="v"/>
            </a:pPr>
            <a:r>
              <a:rPr lang="ru-RU" sz="1800" dirty="0" smtClean="0">
                <a:latin typeface="Times New Roman" pitchFamily="18" charset="0"/>
                <a:cs typeface="Times New Roman" pitchFamily="18" charset="0"/>
              </a:rPr>
              <a:t> психологическую диагностику развития познавательных процессов и эмоционально-волевой сферы учащихся; </a:t>
            </a:r>
          </a:p>
          <a:p>
            <a:pPr algn="just">
              <a:buFont typeface="Wingdings" pitchFamily="2" charset="2"/>
              <a:buChar char="v"/>
            </a:pPr>
            <a:r>
              <a:rPr lang="ru-RU" sz="1800" dirty="0" smtClean="0">
                <a:latin typeface="Times New Roman" pitchFamily="18" charset="0"/>
                <a:cs typeface="Times New Roman" pitchFamily="18" charset="0"/>
              </a:rPr>
              <a:t> социально-педагогическую диагностику развития </a:t>
            </a:r>
            <a:r>
              <a:rPr lang="ru-RU" sz="1800" dirty="0" err="1" smtClean="0">
                <a:latin typeface="Times New Roman" pitchFamily="18" charset="0"/>
                <a:cs typeface="Times New Roman" pitchFamily="18" charset="0"/>
              </a:rPr>
              <a:t>обучащихся</a:t>
            </a:r>
            <a:r>
              <a:rPr lang="ru-RU" sz="1800" dirty="0" smtClean="0">
                <a:latin typeface="Times New Roman" pitchFamily="18" charset="0"/>
                <a:cs typeface="Times New Roman" pitchFamily="18" charset="0"/>
              </a:rPr>
              <a:t>; </a:t>
            </a:r>
          </a:p>
          <a:p>
            <a:pPr algn="just">
              <a:buFont typeface="Wingdings" pitchFamily="2" charset="2"/>
              <a:buChar char="v"/>
            </a:pPr>
            <a:r>
              <a:rPr lang="ru-RU" sz="1800" dirty="0" smtClean="0">
                <a:latin typeface="Times New Roman" pitchFamily="18" charset="0"/>
                <a:cs typeface="Times New Roman" pitchFamily="18" charset="0"/>
              </a:rPr>
              <a:t> медицинское сопровождение учащихся. </a:t>
            </a:r>
          </a:p>
          <a:p>
            <a:pPr algn="just">
              <a:buNone/>
            </a:pPr>
            <a:r>
              <a:rPr lang="ru-RU" sz="1800" dirty="0" smtClean="0">
                <a:latin typeface="Times New Roman" pitchFamily="18" charset="0"/>
                <a:cs typeface="Times New Roman" pitchFamily="18" charset="0"/>
              </a:rPr>
              <a:t>Психологическая диагностика осуществлялась специалистами </a:t>
            </a:r>
            <a:r>
              <a:rPr lang="ru-RU" sz="1800" dirty="0" err="1" smtClean="0">
                <a:latin typeface="Times New Roman" pitchFamily="18" charset="0"/>
                <a:cs typeface="Times New Roman" pitchFamily="18" charset="0"/>
              </a:rPr>
              <a:t>ПМС-центра</a:t>
            </a:r>
            <a:r>
              <a:rPr lang="ru-RU" sz="1800" dirty="0" smtClean="0">
                <a:latin typeface="Times New Roman" pitchFamily="18" charset="0"/>
                <a:cs typeface="Times New Roman" pitchFamily="18" charset="0"/>
              </a:rPr>
              <a:t>, Центр социальной помощи семье и детям Невского </a:t>
            </a:r>
            <a:r>
              <a:rPr lang="ru-RU" sz="1800" dirty="0" err="1" smtClean="0">
                <a:latin typeface="Times New Roman" pitchFamily="18" charset="0"/>
                <a:cs typeface="Times New Roman" pitchFamily="18" charset="0"/>
              </a:rPr>
              <a:t>райна</a:t>
            </a:r>
            <a:r>
              <a:rPr lang="ru-RU" sz="1800" dirty="0" smtClean="0">
                <a:latin typeface="Times New Roman" pitchFamily="18" charset="0"/>
                <a:cs typeface="Times New Roman" pitchFamily="18" charset="0"/>
              </a:rPr>
              <a:t>, СПбГУ «Центр содействия занятости профориентации молодежи «Вектор».</a:t>
            </a:r>
          </a:p>
        </p:txBody>
      </p:sp>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36</a:t>
            </a:fld>
            <a:endParaRPr lang="ru-RU"/>
          </a:p>
        </p:txBody>
      </p:sp>
      <p:sp>
        <p:nvSpPr>
          <p:cNvPr id="4" name="Прямоугольник 3"/>
          <p:cNvSpPr/>
          <p:nvPr/>
        </p:nvSpPr>
        <p:spPr>
          <a:xfrm>
            <a:off x="142844" y="3500438"/>
            <a:ext cx="8786874" cy="3139321"/>
          </a:xfrm>
          <a:prstGeom prst="rect">
            <a:avLst/>
          </a:prstGeom>
        </p:spPr>
        <p:txBody>
          <a:bodyPr wrap="square">
            <a:spAutoFit/>
          </a:bodyPr>
          <a:lstStyle/>
          <a:p>
            <a:pPr algn="just"/>
            <a:r>
              <a:rPr lang="ru-RU" dirty="0" smtClean="0">
                <a:latin typeface="Times New Roman" pitchFamily="18" charset="0"/>
                <a:cs typeface="Times New Roman" pitchFamily="18" charset="0"/>
              </a:rPr>
              <a:t>      Медико-социальное сопровождение и коррекция осуществлялась Службой здоровья ОУ, в состав которой входили социальный педагог, педагог-организатор, педагог-организатор ОБЖ, медицинский работник ОУ, психологи </a:t>
            </a:r>
            <a:r>
              <a:rPr lang="ru-RU" dirty="0" err="1" smtClean="0">
                <a:latin typeface="Times New Roman" pitchFamily="18" charset="0"/>
                <a:cs typeface="Times New Roman" pitchFamily="18" charset="0"/>
              </a:rPr>
              <a:t>ПМС-центра</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Основная задача Службы здоровья — построение </a:t>
            </a:r>
            <a:r>
              <a:rPr lang="ru-RU" dirty="0" err="1" smtClean="0">
                <a:latin typeface="Times New Roman" pitchFamily="18" charset="0"/>
                <a:cs typeface="Times New Roman" pitchFamily="18" charset="0"/>
              </a:rPr>
              <a:t>здоровьесберегающей</a:t>
            </a:r>
            <a:r>
              <a:rPr lang="ru-RU" dirty="0" smtClean="0">
                <a:latin typeface="Times New Roman" pitchFamily="18" charset="0"/>
                <a:cs typeface="Times New Roman" pitchFamily="18" charset="0"/>
              </a:rPr>
              <a:t> образовательной среды ОУ. </a:t>
            </a:r>
          </a:p>
          <a:p>
            <a:pPr algn="just"/>
            <a:r>
              <a:rPr lang="ru-RU" b="1" i="1" dirty="0" smtClean="0">
                <a:latin typeface="Times New Roman" pitchFamily="18" charset="0"/>
                <a:cs typeface="Times New Roman" pitchFamily="18" charset="0"/>
              </a:rPr>
              <a:t>            Направления деятельности Службы здоровья: </a:t>
            </a:r>
          </a:p>
          <a:p>
            <a:pPr algn="just"/>
            <a:r>
              <a:rPr lang="ru-RU" dirty="0" smtClean="0">
                <a:latin typeface="Times New Roman" pitchFamily="18" charset="0"/>
                <a:cs typeface="Times New Roman" pitchFamily="18" charset="0"/>
              </a:rPr>
              <a:t>               -   учебно-воспитательная работа по формированию здорового образа жизни; </a:t>
            </a:r>
          </a:p>
          <a:p>
            <a:pPr algn="just"/>
            <a:r>
              <a:rPr lang="ru-RU" dirty="0" smtClean="0">
                <a:latin typeface="Times New Roman" pitchFamily="18" charset="0"/>
                <a:cs typeface="Times New Roman" pitchFamily="18" charset="0"/>
              </a:rPr>
              <a:t>               -   диагностика тенденций в состоянии здоровья </a:t>
            </a:r>
            <a:r>
              <a:rPr lang="ru-RU" dirty="0" err="1" smtClean="0">
                <a:latin typeface="Times New Roman" pitchFamily="18" charset="0"/>
                <a:cs typeface="Times New Roman" pitchFamily="18" charset="0"/>
              </a:rPr>
              <a:t>обучащихся</a:t>
            </a:r>
            <a:r>
              <a:rPr lang="ru-RU" dirty="0" smtClean="0">
                <a:latin typeface="Times New Roman" pitchFamily="18" charset="0"/>
                <a:cs typeface="Times New Roman" pitchFamily="18" charset="0"/>
              </a:rPr>
              <a:t> и педагогов; </a:t>
            </a:r>
          </a:p>
          <a:p>
            <a:pPr algn="just"/>
            <a:r>
              <a:rPr lang="ru-RU" dirty="0" smtClean="0">
                <a:latin typeface="Times New Roman" pitchFamily="18" charset="0"/>
                <a:cs typeface="Times New Roman" pitchFamily="18" charset="0"/>
              </a:rPr>
              <a:t>               - профилактика переутомлений учащихся и связанных с ними функциональных расстройств за счет </a:t>
            </a:r>
            <a:r>
              <a:rPr lang="ru-RU" dirty="0" err="1" smtClean="0">
                <a:latin typeface="Times New Roman" pitchFamily="18" charset="0"/>
                <a:cs typeface="Times New Roman" pitchFamily="18" charset="0"/>
              </a:rPr>
              <a:t>адекватизации</a:t>
            </a:r>
            <a:r>
              <a:rPr lang="ru-RU" dirty="0" smtClean="0">
                <a:latin typeface="Times New Roman" pitchFamily="18" charset="0"/>
                <a:cs typeface="Times New Roman" pitchFamily="18" charset="0"/>
              </a:rPr>
              <a:t> учебной нагрузки; </a:t>
            </a:r>
          </a:p>
          <a:p>
            <a:pPr algn="just"/>
            <a:r>
              <a:rPr lang="ru-RU" dirty="0" smtClean="0">
                <a:latin typeface="Times New Roman" pitchFamily="18" charset="0"/>
                <a:cs typeface="Times New Roman" pitchFamily="18" charset="0"/>
              </a:rPr>
              <a:t>               -  консультативная работа с обучающимися и их родителями.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cs10131.vk.me/u109752/106852928/x_bea44504.jpg"/>
          <p:cNvPicPr>
            <a:picLocks noChangeAspect="1" noChangeArrowheads="1"/>
          </p:cNvPicPr>
          <p:nvPr/>
        </p:nvPicPr>
        <p:blipFill>
          <a:blip r:embed="rId2" cstate="screen"/>
          <a:srcRect/>
          <a:stretch>
            <a:fillRect/>
          </a:stretch>
        </p:blipFill>
        <p:spPr bwMode="auto">
          <a:xfrm>
            <a:off x="4995590" y="1071546"/>
            <a:ext cx="4148410" cy="2761029"/>
          </a:xfrm>
          <a:prstGeom prst="rect">
            <a:avLst/>
          </a:prstGeom>
          <a:noFill/>
          <a:effectLst>
            <a:softEdge rad="635000"/>
          </a:effectLst>
        </p:spPr>
      </p:pic>
      <p:sp>
        <p:nvSpPr>
          <p:cNvPr id="34818" name="Rectangle 2"/>
          <p:cNvSpPr>
            <a:spLocks noGrp="1" noChangeArrowheads="1"/>
          </p:cNvSpPr>
          <p:nvPr>
            <p:ph type="title"/>
          </p:nvPr>
        </p:nvSpPr>
        <p:spPr/>
        <p:txBody>
          <a:bodyPr>
            <a:normAutofit/>
          </a:bodyPr>
          <a:lstStyle/>
          <a:p>
            <a:pPr algn="ctr" eaLnBrk="1" hangingPunct="1"/>
            <a:r>
              <a:rPr lang="ru-RU" sz="2400" b="1" i="1" dirty="0" smtClean="0">
                <a:latin typeface="Times New Roman" pitchFamily="18" charset="0"/>
                <a:cs typeface="Times New Roman" pitchFamily="18" charset="0"/>
              </a:rPr>
              <a:t>Направления деятельности ОУ по сохранению и укреплению здоровья обучающихся:</a:t>
            </a:r>
          </a:p>
        </p:txBody>
      </p:sp>
      <p:sp>
        <p:nvSpPr>
          <p:cNvPr id="34819" name="Rectangle 3"/>
          <p:cNvSpPr>
            <a:spLocks noGrp="1" noChangeArrowheads="1"/>
          </p:cNvSpPr>
          <p:nvPr>
            <p:ph idx="1"/>
          </p:nvPr>
        </p:nvSpPr>
        <p:spPr/>
        <p:txBody>
          <a:bodyPr>
            <a:normAutofit/>
          </a:bodyPr>
          <a:lstStyle/>
          <a:p>
            <a:pPr algn="just" eaLnBrk="1" hangingPunct="1">
              <a:lnSpc>
                <a:spcPct val="80000"/>
              </a:lnSpc>
              <a:buNone/>
            </a:pPr>
            <a:r>
              <a:rPr lang="ru-RU" sz="1600" dirty="0" smtClean="0">
                <a:latin typeface="Times New Roman" pitchFamily="18" charset="0"/>
                <a:cs typeface="Times New Roman" pitchFamily="18" charset="0"/>
              </a:rPr>
              <a:t>- проведение уроков физической культуры в двух спортивных залах и на стадионе с искусственным покрытием (3 часа в неделю);</a:t>
            </a:r>
          </a:p>
          <a:p>
            <a:pPr algn="just" eaLnBrk="1" hangingPunct="1">
              <a:lnSpc>
                <a:spcPct val="80000"/>
              </a:lnSpc>
              <a:buNone/>
            </a:pPr>
            <a:r>
              <a:rPr lang="ru-RU" sz="1600" dirty="0" smtClean="0">
                <a:latin typeface="Times New Roman" pitchFamily="18" charset="0"/>
                <a:cs typeface="Times New Roman" pitchFamily="18" charset="0"/>
              </a:rPr>
              <a:t>- работа спортивных кружков и секций:</a:t>
            </a:r>
          </a:p>
          <a:p>
            <a:pPr algn="just" eaLnBrk="1" hangingPunct="1">
              <a:lnSpc>
                <a:spcPct val="80000"/>
              </a:lnSpc>
              <a:buFont typeface="Wingdings" pitchFamily="2" charset="2"/>
              <a:buNone/>
            </a:pPr>
            <a:r>
              <a:rPr lang="ru-RU" sz="1600" dirty="0" smtClean="0">
                <a:latin typeface="Times New Roman" pitchFamily="18" charset="0"/>
                <a:cs typeface="Times New Roman" pitchFamily="18" charset="0"/>
              </a:rPr>
              <a:t>	«Легкая атлетика»;</a:t>
            </a:r>
          </a:p>
          <a:p>
            <a:pPr algn="just" eaLnBrk="1" hangingPunct="1">
              <a:lnSpc>
                <a:spcPct val="80000"/>
              </a:lnSpc>
              <a:buFont typeface="Wingdings" pitchFamily="2" charset="2"/>
              <a:buNone/>
            </a:pPr>
            <a:r>
              <a:rPr lang="ru-RU" sz="1600" dirty="0" smtClean="0">
                <a:latin typeface="Times New Roman" pitchFamily="18" charset="0"/>
                <a:cs typeface="Times New Roman" pitchFamily="18" charset="0"/>
              </a:rPr>
              <a:t>	«Баскетбол»;</a:t>
            </a:r>
          </a:p>
          <a:p>
            <a:pPr algn="just" eaLnBrk="1" hangingPunct="1">
              <a:lnSpc>
                <a:spcPct val="80000"/>
              </a:lnSpc>
              <a:buFont typeface="Wingdings" pitchFamily="2" charset="2"/>
              <a:buNone/>
            </a:pPr>
            <a:r>
              <a:rPr lang="ru-RU" sz="1600" dirty="0" smtClean="0">
                <a:latin typeface="Times New Roman" pitchFamily="18" charset="0"/>
                <a:cs typeface="Times New Roman" pitchFamily="18" charset="0"/>
              </a:rPr>
              <a:t>	«Футбол»;</a:t>
            </a:r>
          </a:p>
          <a:p>
            <a:pPr algn="just" eaLnBrk="1" hangingPunct="1">
              <a:lnSpc>
                <a:spcPct val="80000"/>
              </a:lnSpc>
              <a:buFont typeface="Wingdings" pitchFamily="2" charset="2"/>
              <a:buNone/>
            </a:pPr>
            <a:r>
              <a:rPr lang="ru-RU" sz="1600" dirty="0" smtClean="0">
                <a:latin typeface="Times New Roman" pitchFamily="18" charset="0"/>
                <a:cs typeface="Times New Roman" pitchFamily="18" charset="0"/>
              </a:rPr>
              <a:t>	«Волейбол»</a:t>
            </a:r>
          </a:p>
          <a:p>
            <a:pPr algn="just" eaLnBrk="1" hangingPunct="1">
              <a:lnSpc>
                <a:spcPct val="80000"/>
              </a:lnSpc>
              <a:buFont typeface="Wingdings" pitchFamily="2" charset="2"/>
              <a:buNone/>
            </a:pPr>
            <a:r>
              <a:rPr lang="ru-RU" sz="1600" dirty="0" smtClean="0">
                <a:latin typeface="Times New Roman" pitchFamily="18" charset="0"/>
                <a:cs typeface="Times New Roman" pitchFamily="18" charset="0"/>
              </a:rPr>
              <a:t>	«ОФП в группах продленного дня в 1-4 классах»;</a:t>
            </a:r>
          </a:p>
          <a:p>
            <a:pPr algn="just" eaLnBrk="1" hangingPunct="1">
              <a:lnSpc>
                <a:spcPct val="80000"/>
              </a:lnSpc>
              <a:buFont typeface="Wingdings" pitchFamily="2" charset="2"/>
              <a:buNone/>
            </a:pPr>
            <a:r>
              <a:rPr lang="ru-RU" sz="1600" dirty="0" smtClean="0">
                <a:latin typeface="Times New Roman" pitchFamily="18" charset="0"/>
                <a:cs typeface="Times New Roman" pitchFamily="18" charset="0"/>
              </a:rPr>
              <a:t>- проведение занятий на школьном стадионе с искусственным покрытием, где имеется футбольное поле, волейбольная площадка, беговая дорожка;</a:t>
            </a:r>
          </a:p>
          <a:p>
            <a:pPr algn="just" eaLnBrk="1" hangingPunct="1">
              <a:lnSpc>
                <a:spcPct val="80000"/>
              </a:lnSpc>
              <a:buFont typeface="Wingdings" pitchFamily="2" charset="2"/>
              <a:buNone/>
            </a:pPr>
            <a:r>
              <a:rPr lang="ru-RU" sz="1600" dirty="0" smtClean="0">
                <a:latin typeface="Times New Roman" pitchFamily="18" charset="0"/>
                <a:cs typeface="Times New Roman" pitchFamily="18" charset="0"/>
              </a:rPr>
              <a:t>- проведение во время уроков динамических пауз и физкультминуток;</a:t>
            </a:r>
          </a:p>
          <a:p>
            <a:pPr algn="just" eaLnBrk="1" hangingPunct="1">
              <a:lnSpc>
                <a:spcPct val="80000"/>
              </a:lnSpc>
              <a:buFont typeface="Wingdings" pitchFamily="2" charset="2"/>
              <a:buNone/>
            </a:pPr>
            <a:r>
              <a:rPr lang="ru-RU" sz="1600" dirty="0" smtClean="0">
                <a:latin typeface="Times New Roman" pitchFamily="18" charset="0"/>
                <a:cs typeface="Times New Roman" pitchFamily="18" charset="0"/>
              </a:rPr>
              <a:t>- участие во всероссийских спортивных акциях «Лыжня России» и «Президентские состязания», в городских спортивных праздниках «Кросс Наций», «Женская десятка»;</a:t>
            </a:r>
          </a:p>
          <a:p>
            <a:pPr algn="just" eaLnBrk="1" hangingPunct="1">
              <a:lnSpc>
                <a:spcPct val="80000"/>
              </a:lnSpc>
              <a:buFont typeface="Wingdings" pitchFamily="2" charset="2"/>
              <a:buNone/>
            </a:pPr>
            <a:r>
              <a:rPr lang="ru-RU" sz="1600" dirty="0" smtClean="0">
                <a:latin typeface="Times New Roman" pitchFamily="18" charset="0"/>
                <a:cs typeface="Times New Roman" pitchFamily="18" charset="0"/>
              </a:rPr>
              <a:t>- проведение регулярных профилактических осмотров, прививок, мероприятий по профилактике инфекционных заболеваний;</a:t>
            </a:r>
          </a:p>
          <a:p>
            <a:pPr algn="just" eaLnBrk="1" hangingPunct="1">
              <a:lnSpc>
                <a:spcPct val="80000"/>
              </a:lnSpc>
              <a:buFont typeface="Wingdings" pitchFamily="2" charset="2"/>
              <a:buNone/>
            </a:pPr>
            <a:r>
              <a:rPr lang="ru-RU" sz="1600" dirty="0" smtClean="0">
                <a:latin typeface="Times New Roman" pitchFamily="18" charset="0"/>
                <a:cs typeface="Times New Roman" pitchFamily="18" charset="0"/>
              </a:rPr>
              <a:t>- организация питания: горячие завтраки и обеды;</a:t>
            </a:r>
          </a:p>
          <a:p>
            <a:pPr algn="just" eaLnBrk="1" hangingPunct="1">
              <a:lnSpc>
                <a:spcPct val="80000"/>
              </a:lnSpc>
              <a:buFont typeface="Wingdings" pitchFamily="2" charset="2"/>
              <a:buNone/>
            </a:pPr>
            <a:r>
              <a:rPr lang="ru-RU" sz="1600" dirty="0" smtClean="0">
                <a:latin typeface="Times New Roman" pitchFamily="18" charset="0"/>
                <a:cs typeface="Times New Roman" pitchFamily="18" charset="0"/>
              </a:rPr>
              <a:t>- проведение Дней Здоровья;</a:t>
            </a:r>
          </a:p>
          <a:p>
            <a:pPr algn="just" eaLnBrk="1" hangingPunct="1">
              <a:lnSpc>
                <a:spcPct val="80000"/>
              </a:lnSpc>
              <a:buFont typeface="Wingdings" pitchFamily="2" charset="2"/>
              <a:buNone/>
            </a:pPr>
            <a:r>
              <a:rPr lang="ru-RU" sz="1600" dirty="0" smtClean="0">
                <a:latin typeface="Times New Roman" pitchFamily="18" charset="0"/>
                <a:cs typeface="Times New Roman" pitchFamily="18" charset="0"/>
              </a:rPr>
              <a:t>- соответствие учебных нагрузок обучающихся возрастным нормативам, установленным САН ПИН.</a:t>
            </a:r>
          </a:p>
        </p:txBody>
      </p:sp>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37</a:t>
            </a:fld>
            <a:endParaRPr lang="ru-RU"/>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1"/>
          <p:cNvSpPr>
            <a:spLocks noChangeArrowheads="1"/>
          </p:cNvSpPr>
          <p:nvPr/>
        </p:nvSpPr>
        <p:spPr bwMode="auto">
          <a:xfrm>
            <a:off x="214282" y="448370"/>
            <a:ext cx="8286808"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2400" b="1" i="1" strike="noStrike" cap="none" normalizeH="0" baseline="0" dirty="0" smtClean="0">
                <a:ln>
                  <a:noFill/>
                </a:ln>
                <a:solidFill>
                  <a:schemeClr val="tx1"/>
                </a:solidFill>
                <a:latin typeface="Times New Roman" pitchFamily="18" charset="0"/>
                <a:ea typeface="Times New Roman" pitchFamily="18" charset="0"/>
                <a:cs typeface="Times New Roman" pitchFamily="18" charset="0"/>
              </a:rPr>
              <a:t>Организация летнего отдыха детей</a:t>
            </a: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24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мае-июне 2014 года на базе ГБОУ СОШ № 591 работал Городской детский оздоровительный лагерь «Солнечная страна». Общее количество воспитанников составило 80 человек.</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Лагерь с дневным пребыванием детей выполняет свои основные функции: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оздоравливает</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детей, продолжает формирование трудовых навыков у школьников, развивает у ребят чувство коллективизма, творческие способности.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Программа лагеря была разработана в целях реализации мер по развитию духовно-нравственных способностей, формированию законопослушного поведения и здорового образа жизни, профилактике безнадзорности и правонарушений несовершеннолетних в период летних, профориентации и развитию самоуправления среди детей.</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Реализация программы осуществлялась через организацию различных видов деятельности. Использование массовых форм проведения досуга, таких как игры, путешествия, конкурсы, состязания, концертно-игровые программы.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Система организованного досуга в оздоровительном детском лагере позволяет решить социально-педагогическую задачу: заполнить свободное время ребят культурно - ценностным содержанием, приобщить к культуре и творчеству.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Номер слайда 2"/>
          <p:cNvSpPr>
            <a:spLocks noGrp="1"/>
          </p:cNvSpPr>
          <p:nvPr>
            <p:ph type="sldNum" sz="quarter" idx="12"/>
          </p:nvPr>
        </p:nvSpPr>
        <p:spPr/>
        <p:txBody>
          <a:bodyPr/>
          <a:lstStyle/>
          <a:p>
            <a:pPr>
              <a:defRPr/>
            </a:pPr>
            <a:fld id="{3D1431AC-03AB-448F-836F-E7C33655EE09}" type="slidenum">
              <a:rPr lang="ru-RU" smtClean="0"/>
              <a:pPr>
                <a:defRPr/>
              </a:pPr>
              <a:t>38</a:t>
            </a:fld>
            <a:endParaRPr lang="ru-RU"/>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algn="ctr" eaLnBrk="1" hangingPunct="1"/>
            <a:r>
              <a:rPr lang="ru-RU" sz="2400" b="1" i="1" dirty="0" smtClean="0">
                <a:effectLst/>
                <a:latin typeface="Times New Roman" pitchFamily="18" charset="0"/>
                <a:cs typeface="Times New Roman" pitchFamily="18" charset="0"/>
              </a:rPr>
              <a:t>Обеспечение безопасности обучающихся:</a:t>
            </a:r>
          </a:p>
        </p:txBody>
      </p:sp>
      <p:sp>
        <p:nvSpPr>
          <p:cNvPr id="35843" name="Rectangle 3"/>
          <p:cNvSpPr>
            <a:spLocks noGrp="1" noChangeArrowheads="1"/>
          </p:cNvSpPr>
          <p:nvPr>
            <p:ph idx="1"/>
          </p:nvPr>
        </p:nvSpPr>
        <p:spPr/>
        <p:txBody>
          <a:bodyPr/>
          <a:lstStyle/>
          <a:p>
            <a:pPr eaLnBrk="1" hangingPunct="1">
              <a:lnSpc>
                <a:spcPct val="90000"/>
              </a:lnSpc>
              <a:buFont typeface="Wingdings" pitchFamily="2" charset="2"/>
              <a:buChar char="v"/>
            </a:pPr>
            <a:r>
              <a:rPr lang="ru-RU" sz="1800" dirty="0" smtClean="0">
                <a:latin typeface="Times New Roman" pitchFamily="18" charset="0"/>
                <a:cs typeface="Times New Roman" pitchFamily="18" charset="0"/>
              </a:rPr>
              <a:t>пропускной режим, система видеонаблюдения, охранная служба;</a:t>
            </a:r>
          </a:p>
          <a:p>
            <a:pPr eaLnBrk="1" hangingPunct="1">
              <a:lnSpc>
                <a:spcPct val="90000"/>
              </a:lnSpc>
              <a:buFont typeface="Wingdings" pitchFamily="2" charset="2"/>
              <a:buChar char="v"/>
            </a:pPr>
            <a:r>
              <a:rPr lang="ru-RU" sz="1800" dirty="0" smtClean="0">
                <a:latin typeface="Times New Roman" pitchFamily="18" charset="0"/>
                <a:cs typeface="Times New Roman" pitchFamily="18" charset="0"/>
              </a:rPr>
              <a:t>дежурство по школе учителей;</a:t>
            </a:r>
          </a:p>
          <a:p>
            <a:pPr eaLnBrk="1" hangingPunct="1">
              <a:lnSpc>
                <a:spcPct val="90000"/>
              </a:lnSpc>
              <a:buFont typeface="Wingdings" pitchFamily="2" charset="2"/>
              <a:buChar char="v"/>
            </a:pPr>
            <a:r>
              <a:rPr lang="ru-RU" sz="1800" dirty="0" smtClean="0">
                <a:latin typeface="Times New Roman" pitchFamily="18" charset="0"/>
                <a:cs typeface="Times New Roman" pitchFamily="18" charset="0"/>
              </a:rPr>
              <a:t>изучение правил дорожного движения;</a:t>
            </a:r>
          </a:p>
          <a:p>
            <a:pPr eaLnBrk="1" hangingPunct="1">
              <a:lnSpc>
                <a:spcPct val="90000"/>
              </a:lnSpc>
              <a:buFont typeface="Wingdings" pitchFamily="2" charset="2"/>
              <a:buChar char="v"/>
            </a:pPr>
            <a:r>
              <a:rPr lang="ru-RU" sz="1800" dirty="0" smtClean="0">
                <a:latin typeface="Times New Roman" pitchFamily="18" charset="0"/>
                <a:cs typeface="Times New Roman" pitchFamily="18" charset="0"/>
              </a:rPr>
              <a:t>памятки-схемы безопасного подхода к школе;</a:t>
            </a:r>
          </a:p>
          <a:p>
            <a:pPr eaLnBrk="1" hangingPunct="1">
              <a:lnSpc>
                <a:spcPct val="90000"/>
              </a:lnSpc>
              <a:buFont typeface="Wingdings" pitchFamily="2" charset="2"/>
              <a:buChar char="v"/>
            </a:pPr>
            <a:r>
              <a:rPr lang="ru-RU" sz="1800" dirty="0" smtClean="0">
                <a:latin typeface="Times New Roman" pitchFamily="18" charset="0"/>
                <a:cs typeface="Times New Roman" pitchFamily="18" charset="0"/>
              </a:rPr>
              <a:t>инструктажи перед внешкольными мероприятиями;</a:t>
            </a:r>
          </a:p>
          <a:p>
            <a:pPr eaLnBrk="1" hangingPunct="1">
              <a:lnSpc>
                <a:spcPct val="90000"/>
              </a:lnSpc>
              <a:buFont typeface="Wingdings" pitchFamily="2" charset="2"/>
              <a:buChar char="v"/>
            </a:pPr>
            <a:r>
              <a:rPr lang="ru-RU" sz="1800" dirty="0" smtClean="0">
                <a:latin typeface="Times New Roman" pitchFamily="18" charset="0"/>
                <a:cs typeface="Times New Roman" pitchFamily="18" charset="0"/>
              </a:rPr>
              <a:t>изучение курса основ безопасности жизнедеятельности;</a:t>
            </a:r>
          </a:p>
          <a:p>
            <a:pPr eaLnBrk="1" hangingPunct="1">
              <a:lnSpc>
                <a:spcPct val="90000"/>
              </a:lnSpc>
              <a:buFont typeface="Wingdings" pitchFamily="2" charset="2"/>
              <a:buChar char="v"/>
            </a:pPr>
            <a:r>
              <a:rPr lang="ru-RU" sz="1800" dirty="0" smtClean="0">
                <a:latin typeface="Times New Roman" pitchFamily="18" charset="0"/>
                <a:cs typeface="Times New Roman" pitchFamily="18" charset="0"/>
              </a:rPr>
              <a:t>проведение объектовых тренировок-эвакуаций при ЧС . </a:t>
            </a:r>
          </a:p>
          <a:p>
            <a:pPr eaLnBrk="1" hangingPunct="1">
              <a:lnSpc>
                <a:spcPct val="90000"/>
              </a:lnSpc>
              <a:buFontTx/>
              <a:buChar char="-"/>
            </a:pPr>
            <a:endParaRPr lang="ru-RU" sz="2100" dirty="0" smtClean="0"/>
          </a:p>
          <a:p>
            <a:pPr eaLnBrk="1" hangingPunct="1">
              <a:lnSpc>
                <a:spcPct val="90000"/>
              </a:lnSpc>
              <a:buFontTx/>
              <a:buChar char="-"/>
            </a:pPr>
            <a:endParaRPr lang="ru-RU" sz="2100" dirty="0" smtClean="0"/>
          </a:p>
        </p:txBody>
      </p:sp>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39</a:t>
            </a:fld>
            <a:endParaRPr lang="ru-RU"/>
          </a:p>
        </p:txBody>
      </p:sp>
      <p:pic>
        <p:nvPicPr>
          <p:cNvPr id="35844" name="Picture 4" descr="J:\Фотки\фотоШКОЛА\ШКОЛА 2007 ГОД\Вестибюль\IMG_4888.JPG"/>
          <p:cNvPicPr>
            <a:picLocks noChangeAspect="1" noChangeArrowheads="1"/>
          </p:cNvPicPr>
          <p:nvPr/>
        </p:nvPicPr>
        <p:blipFill>
          <a:blip r:embed="rId2" cstate="screen"/>
          <a:srcRect/>
          <a:stretch>
            <a:fillRect/>
          </a:stretch>
        </p:blipFill>
        <p:spPr bwMode="auto">
          <a:xfrm>
            <a:off x="4893471" y="3857628"/>
            <a:ext cx="4024245" cy="268283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55FFFF87-47F9-4AE3-8C97-3A4F2DC666DE}" type="slidenum">
              <a:rPr lang="ru-RU" smtClean="0"/>
              <a:pPr>
                <a:defRPr/>
              </a:pPr>
              <a:t>4</a:t>
            </a:fld>
            <a:endParaRPr lang="ru-RU"/>
          </a:p>
        </p:txBody>
      </p:sp>
      <p:graphicFrame>
        <p:nvGraphicFramePr>
          <p:cNvPr id="5" name="Таблица 4"/>
          <p:cNvGraphicFramePr>
            <a:graphicFrameLocks noGrp="1"/>
          </p:cNvGraphicFramePr>
          <p:nvPr/>
        </p:nvGraphicFramePr>
        <p:xfrm>
          <a:off x="571472" y="214290"/>
          <a:ext cx="8358246" cy="4060656"/>
        </p:xfrm>
        <a:graphic>
          <a:graphicData uri="http://schemas.openxmlformats.org/drawingml/2006/table">
            <a:tbl>
              <a:tblPr/>
              <a:tblGrid>
                <a:gridCol w="487252"/>
                <a:gridCol w="7171350"/>
                <a:gridCol w="699644"/>
              </a:tblGrid>
              <a:tr h="1662781">
                <a:tc>
                  <a:txBody>
                    <a:bodyPr/>
                    <a:lstStyle/>
                    <a:p>
                      <a:pPr>
                        <a:lnSpc>
                          <a:spcPct val="115000"/>
                        </a:lnSpc>
                        <a:spcAft>
                          <a:spcPts val="0"/>
                        </a:spcAft>
                      </a:pPr>
                      <a:r>
                        <a:rPr lang="ru-RU" sz="1400" kern="1200" dirty="0">
                          <a:solidFill>
                            <a:srgbClr val="000000"/>
                          </a:solidFill>
                          <a:latin typeface="Times New Roman"/>
                          <a:ea typeface="Calibri"/>
                          <a:cs typeface="Times New Roman"/>
                        </a:rPr>
                        <a:t>4</a:t>
                      </a:r>
                      <a:endParaRPr lang="ru-RU" sz="1400" dirty="0">
                        <a:latin typeface="Times New Roman"/>
                        <a:ea typeface="Calibri"/>
                        <a:cs typeface="Times New Roman"/>
                      </a:endParaRPr>
                    </a:p>
                  </a:txBody>
                  <a:tcPr marL="49205" marR="49205"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kern="1200" dirty="0">
                          <a:solidFill>
                            <a:srgbClr val="000000"/>
                          </a:solidFill>
                          <a:latin typeface="Times New Roman"/>
                          <a:ea typeface="Calibri"/>
                          <a:cs typeface="Times New Roman"/>
                        </a:rPr>
                        <a:t>Результаты деятельности учреждения, качества образования </a:t>
                      </a:r>
                      <a:endParaRPr lang="ru-RU" sz="1400" b="1" kern="1200" dirty="0" smtClean="0">
                        <a:solidFill>
                          <a:srgbClr val="000000"/>
                        </a:solidFill>
                        <a:latin typeface="Times New Roman"/>
                        <a:ea typeface="Calibri"/>
                        <a:cs typeface="Times New Roman"/>
                      </a:endParaRPr>
                    </a:p>
                    <a:p>
                      <a:pPr>
                        <a:lnSpc>
                          <a:spcPct val="115000"/>
                        </a:lnSpc>
                        <a:spcAft>
                          <a:spcPts val="0"/>
                        </a:spcAft>
                      </a:pPr>
                      <a:r>
                        <a:rPr lang="ru-RU" sz="1400" b="0" dirty="0" smtClean="0">
                          <a:latin typeface="Times New Roman"/>
                          <a:ea typeface="Calibri"/>
                          <a:cs typeface="Times New Roman"/>
                        </a:rPr>
                        <a:t>Результаты качества знаний обучающихся за последние 4 года</a:t>
                      </a:r>
                    </a:p>
                    <a:p>
                      <a:pPr>
                        <a:lnSpc>
                          <a:spcPct val="115000"/>
                        </a:lnSpc>
                        <a:spcAft>
                          <a:spcPts val="0"/>
                        </a:spcAft>
                      </a:pPr>
                      <a:r>
                        <a:rPr lang="ru-RU" sz="1400" b="0" dirty="0" smtClean="0">
                          <a:latin typeface="Times New Roman"/>
                          <a:ea typeface="Calibri"/>
                          <a:cs typeface="Times New Roman"/>
                        </a:rPr>
                        <a:t>Характеристика </a:t>
                      </a:r>
                      <a:r>
                        <a:rPr lang="ru-RU" sz="1400" b="0" dirty="0" err="1" smtClean="0">
                          <a:latin typeface="Times New Roman"/>
                          <a:ea typeface="Calibri"/>
                          <a:cs typeface="Times New Roman"/>
                        </a:rPr>
                        <a:t>внутришкольной</a:t>
                      </a:r>
                      <a:r>
                        <a:rPr lang="ru-RU" sz="1400" b="0" dirty="0" smtClean="0">
                          <a:latin typeface="Times New Roman"/>
                          <a:ea typeface="Calibri"/>
                          <a:cs typeface="Times New Roman"/>
                        </a:rPr>
                        <a:t> системы оценки качества образования</a:t>
                      </a:r>
                    </a:p>
                    <a:p>
                      <a:pPr>
                        <a:lnSpc>
                          <a:spcPct val="115000"/>
                        </a:lnSpc>
                        <a:spcAft>
                          <a:spcPts val="0"/>
                        </a:spcAft>
                      </a:pPr>
                      <a:r>
                        <a:rPr lang="ru-RU" sz="1400" b="0" dirty="0" smtClean="0">
                          <a:latin typeface="Times New Roman"/>
                          <a:ea typeface="Calibri"/>
                          <a:cs typeface="Times New Roman"/>
                        </a:rPr>
                        <a:t>Результаты успеваемости обучающихся</a:t>
                      </a:r>
                    </a:p>
                    <a:p>
                      <a:pPr>
                        <a:lnSpc>
                          <a:spcPct val="115000"/>
                        </a:lnSpc>
                        <a:spcAft>
                          <a:spcPts val="0"/>
                        </a:spcAft>
                      </a:pPr>
                      <a:r>
                        <a:rPr lang="ru-RU" sz="1400" b="0" dirty="0" smtClean="0">
                          <a:latin typeface="Times New Roman"/>
                          <a:ea typeface="Calibri"/>
                          <a:cs typeface="Times New Roman"/>
                        </a:rPr>
                        <a:t>Результаты государственной итоговой</a:t>
                      </a:r>
                      <a:r>
                        <a:rPr lang="ru-RU" sz="1400" b="0" baseline="0" dirty="0" smtClean="0">
                          <a:latin typeface="Times New Roman"/>
                          <a:ea typeface="Calibri"/>
                          <a:cs typeface="Times New Roman"/>
                        </a:rPr>
                        <a:t> </a:t>
                      </a:r>
                      <a:r>
                        <a:rPr lang="ru-RU" sz="1400" b="0" dirty="0" smtClean="0">
                          <a:latin typeface="Times New Roman"/>
                          <a:ea typeface="Calibri"/>
                          <a:cs typeface="Times New Roman"/>
                        </a:rPr>
                        <a:t>аттестации в 9-х классах в формате ОГЭ</a:t>
                      </a:r>
                    </a:p>
                    <a:p>
                      <a:pPr>
                        <a:lnSpc>
                          <a:spcPct val="115000"/>
                        </a:lnSpc>
                        <a:spcAft>
                          <a:spcPts val="0"/>
                        </a:spcAft>
                      </a:pPr>
                      <a:r>
                        <a:rPr lang="ru-RU" sz="1400" b="0" dirty="0" smtClean="0">
                          <a:latin typeface="Times New Roman"/>
                          <a:ea typeface="Calibri"/>
                          <a:cs typeface="Times New Roman"/>
                        </a:rPr>
                        <a:t>Результаты единого</a:t>
                      </a:r>
                      <a:r>
                        <a:rPr lang="ru-RU" sz="1400" b="0" baseline="0" dirty="0" smtClean="0">
                          <a:latin typeface="Times New Roman"/>
                          <a:ea typeface="Calibri"/>
                          <a:cs typeface="Times New Roman"/>
                        </a:rPr>
                        <a:t> государственного экзамена в 11 «А» классе</a:t>
                      </a:r>
                    </a:p>
                    <a:p>
                      <a:pPr>
                        <a:lnSpc>
                          <a:spcPct val="115000"/>
                        </a:lnSpc>
                        <a:spcAft>
                          <a:spcPts val="0"/>
                        </a:spcAft>
                      </a:pPr>
                      <a:r>
                        <a:rPr lang="ru-RU" sz="1400" b="0" dirty="0" smtClean="0">
                          <a:latin typeface="Times New Roman"/>
                          <a:ea typeface="Calibri"/>
                          <a:cs typeface="Times New Roman"/>
                        </a:rPr>
                        <a:t>Результаты</a:t>
                      </a:r>
                      <a:r>
                        <a:rPr lang="ru-RU" sz="1400" b="0" baseline="0" dirty="0" smtClean="0">
                          <a:latin typeface="Times New Roman"/>
                          <a:ea typeface="Calibri"/>
                          <a:cs typeface="Times New Roman"/>
                        </a:rPr>
                        <a:t>  участия обучающихся во Всероссийской олимпиаде </a:t>
                      </a:r>
                    </a:p>
                    <a:p>
                      <a:pPr>
                        <a:lnSpc>
                          <a:spcPct val="115000"/>
                        </a:lnSpc>
                        <a:spcAft>
                          <a:spcPts val="0"/>
                        </a:spcAft>
                      </a:pPr>
                      <a:r>
                        <a:rPr lang="ru-RU" sz="1400" b="0" baseline="0" dirty="0" smtClean="0">
                          <a:latin typeface="Times New Roman"/>
                          <a:ea typeface="Calibri"/>
                          <a:cs typeface="Times New Roman"/>
                        </a:rPr>
                        <a:t>Работа школьного научного общества «Эврика»</a:t>
                      </a:r>
                    </a:p>
                    <a:p>
                      <a:pPr>
                        <a:lnSpc>
                          <a:spcPct val="115000"/>
                        </a:lnSpc>
                        <a:spcAft>
                          <a:spcPts val="0"/>
                        </a:spcAft>
                      </a:pPr>
                      <a:r>
                        <a:rPr lang="ru-RU" sz="1400" b="0" dirty="0" smtClean="0">
                          <a:latin typeface="Times New Roman"/>
                          <a:ea typeface="Calibri"/>
                          <a:cs typeface="Times New Roman"/>
                        </a:rPr>
                        <a:t>Достижения обучающихся в различных конкурсах,</a:t>
                      </a:r>
                      <a:r>
                        <a:rPr lang="ru-RU" sz="1400" b="0" baseline="0" dirty="0" smtClean="0">
                          <a:latin typeface="Times New Roman"/>
                          <a:ea typeface="Calibri"/>
                          <a:cs typeface="Times New Roman"/>
                        </a:rPr>
                        <a:t> соревнованиях</a:t>
                      </a:r>
                    </a:p>
                    <a:p>
                      <a:pPr>
                        <a:lnSpc>
                          <a:spcPct val="115000"/>
                        </a:lnSpc>
                        <a:spcAft>
                          <a:spcPts val="0"/>
                        </a:spcAft>
                      </a:pPr>
                      <a:r>
                        <a:rPr lang="ru-RU" sz="1400" b="0" baseline="0" dirty="0" smtClean="0">
                          <a:latin typeface="Times New Roman"/>
                          <a:ea typeface="Calibri"/>
                          <a:cs typeface="Times New Roman"/>
                        </a:rPr>
                        <a:t>Достижения работников образовательного учреждения</a:t>
                      </a:r>
                    </a:p>
                    <a:p>
                      <a:pPr>
                        <a:lnSpc>
                          <a:spcPct val="115000"/>
                        </a:lnSpc>
                        <a:spcAft>
                          <a:spcPts val="0"/>
                        </a:spcAft>
                      </a:pPr>
                      <a:r>
                        <a:rPr lang="ru-RU" sz="1400" b="0" dirty="0" smtClean="0">
                          <a:latin typeface="Times New Roman"/>
                          <a:ea typeface="Calibri"/>
                          <a:cs typeface="Times New Roman"/>
                        </a:rPr>
                        <a:t>Организация государственно-общественного</a:t>
                      </a:r>
                      <a:r>
                        <a:rPr lang="ru-RU" sz="1400" b="0" baseline="0" dirty="0" smtClean="0">
                          <a:latin typeface="Times New Roman"/>
                          <a:ea typeface="Calibri"/>
                          <a:cs typeface="Times New Roman"/>
                        </a:rPr>
                        <a:t> управления и самоуправления в ОУ </a:t>
                      </a:r>
                    </a:p>
                    <a:p>
                      <a:pPr>
                        <a:lnSpc>
                          <a:spcPct val="115000"/>
                        </a:lnSpc>
                        <a:spcAft>
                          <a:spcPts val="0"/>
                        </a:spcAft>
                      </a:pPr>
                      <a:r>
                        <a:rPr lang="ru-RU" sz="1400" b="0" baseline="0" dirty="0" smtClean="0">
                          <a:latin typeface="Times New Roman"/>
                          <a:ea typeface="Calibri"/>
                          <a:cs typeface="Times New Roman"/>
                        </a:rPr>
                        <a:t>Направления воспитательной деятельности</a:t>
                      </a:r>
                      <a:endParaRPr lang="ru-RU" sz="1400" b="0" dirty="0">
                        <a:latin typeface="Times New Roman"/>
                        <a:ea typeface="Calibri"/>
                        <a:cs typeface="Times New Roman"/>
                      </a:endParaRPr>
                    </a:p>
                  </a:txBody>
                  <a:tcPr marL="49205" marR="49205"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kern="1200" dirty="0" smtClean="0">
                          <a:solidFill>
                            <a:srgbClr val="000000"/>
                          </a:solidFill>
                          <a:latin typeface="Times New Roman"/>
                          <a:ea typeface="Calibri"/>
                          <a:cs typeface="Times New Roman"/>
                        </a:rPr>
                        <a:t>47-90</a:t>
                      </a:r>
                    </a:p>
                    <a:p>
                      <a:pPr>
                        <a:lnSpc>
                          <a:spcPct val="115000"/>
                        </a:lnSpc>
                        <a:spcAft>
                          <a:spcPts val="0"/>
                        </a:spcAft>
                      </a:pPr>
                      <a:endParaRPr lang="ru-RU" sz="1400" kern="1200" dirty="0" smtClean="0">
                        <a:solidFill>
                          <a:srgbClr val="000000"/>
                        </a:solidFill>
                        <a:latin typeface="Times New Roman"/>
                        <a:ea typeface="Calibri"/>
                        <a:cs typeface="Times New Roman"/>
                      </a:endParaRPr>
                    </a:p>
                    <a:p>
                      <a:pPr>
                        <a:lnSpc>
                          <a:spcPct val="115000"/>
                        </a:lnSpc>
                        <a:spcAft>
                          <a:spcPts val="0"/>
                        </a:spcAft>
                      </a:pPr>
                      <a:r>
                        <a:rPr lang="ru-RU" sz="1400" kern="1200" dirty="0" smtClean="0">
                          <a:solidFill>
                            <a:srgbClr val="000000"/>
                          </a:solidFill>
                          <a:latin typeface="Times New Roman"/>
                          <a:ea typeface="Calibri"/>
                          <a:cs typeface="Times New Roman"/>
                        </a:rPr>
                        <a:t>48</a:t>
                      </a:r>
                    </a:p>
                    <a:p>
                      <a:pPr>
                        <a:lnSpc>
                          <a:spcPct val="115000"/>
                        </a:lnSpc>
                        <a:spcAft>
                          <a:spcPts val="0"/>
                        </a:spcAft>
                      </a:pPr>
                      <a:r>
                        <a:rPr lang="ru-RU" sz="1400" dirty="0" smtClean="0">
                          <a:latin typeface="Times New Roman"/>
                          <a:ea typeface="Calibri"/>
                          <a:cs typeface="Times New Roman"/>
                        </a:rPr>
                        <a:t>49</a:t>
                      </a:r>
                    </a:p>
                    <a:p>
                      <a:pPr>
                        <a:lnSpc>
                          <a:spcPct val="115000"/>
                        </a:lnSpc>
                        <a:spcAft>
                          <a:spcPts val="0"/>
                        </a:spcAft>
                      </a:pPr>
                      <a:r>
                        <a:rPr lang="ru-RU" sz="1400" dirty="0" smtClean="0">
                          <a:latin typeface="Times New Roman"/>
                          <a:ea typeface="Calibri"/>
                          <a:cs typeface="Times New Roman"/>
                        </a:rPr>
                        <a:t>55</a:t>
                      </a:r>
                    </a:p>
                    <a:p>
                      <a:pPr>
                        <a:lnSpc>
                          <a:spcPct val="115000"/>
                        </a:lnSpc>
                        <a:spcAft>
                          <a:spcPts val="0"/>
                        </a:spcAft>
                      </a:pPr>
                      <a:r>
                        <a:rPr lang="ru-RU" sz="1400" dirty="0" smtClean="0">
                          <a:latin typeface="Times New Roman"/>
                          <a:ea typeface="Calibri"/>
                          <a:cs typeface="Times New Roman"/>
                        </a:rPr>
                        <a:t>57</a:t>
                      </a:r>
                    </a:p>
                    <a:p>
                      <a:pPr>
                        <a:lnSpc>
                          <a:spcPct val="115000"/>
                        </a:lnSpc>
                        <a:spcAft>
                          <a:spcPts val="0"/>
                        </a:spcAft>
                      </a:pPr>
                      <a:r>
                        <a:rPr lang="ru-RU" sz="1400" dirty="0" smtClean="0">
                          <a:latin typeface="Times New Roman"/>
                          <a:ea typeface="Calibri"/>
                          <a:cs typeface="Times New Roman"/>
                        </a:rPr>
                        <a:t>60</a:t>
                      </a:r>
                    </a:p>
                    <a:p>
                      <a:pPr>
                        <a:lnSpc>
                          <a:spcPct val="115000"/>
                        </a:lnSpc>
                        <a:spcAft>
                          <a:spcPts val="0"/>
                        </a:spcAft>
                      </a:pPr>
                      <a:r>
                        <a:rPr lang="ru-RU" sz="1400" dirty="0" smtClean="0">
                          <a:latin typeface="Times New Roman"/>
                          <a:ea typeface="Calibri"/>
                          <a:cs typeface="Times New Roman"/>
                        </a:rPr>
                        <a:t>61</a:t>
                      </a:r>
                    </a:p>
                    <a:p>
                      <a:pPr>
                        <a:lnSpc>
                          <a:spcPct val="115000"/>
                        </a:lnSpc>
                        <a:spcAft>
                          <a:spcPts val="0"/>
                        </a:spcAft>
                      </a:pPr>
                      <a:r>
                        <a:rPr lang="ru-RU" sz="1400" dirty="0" smtClean="0">
                          <a:latin typeface="Times New Roman"/>
                          <a:ea typeface="Calibri"/>
                          <a:cs typeface="Times New Roman"/>
                        </a:rPr>
                        <a:t>74</a:t>
                      </a:r>
                    </a:p>
                    <a:p>
                      <a:pPr>
                        <a:lnSpc>
                          <a:spcPct val="115000"/>
                        </a:lnSpc>
                        <a:spcAft>
                          <a:spcPts val="0"/>
                        </a:spcAft>
                      </a:pPr>
                      <a:r>
                        <a:rPr lang="ru-RU" sz="1400" dirty="0" smtClean="0">
                          <a:latin typeface="Times New Roman"/>
                          <a:ea typeface="Calibri"/>
                          <a:cs typeface="Times New Roman"/>
                        </a:rPr>
                        <a:t>77</a:t>
                      </a:r>
                    </a:p>
                    <a:p>
                      <a:pPr>
                        <a:lnSpc>
                          <a:spcPct val="115000"/>
                        </a:lnSpc>
                        <a:spcAft>
                          <a:spcPts val="0"/>
                        </a:spcAft>
                      </a:pPr>
                      <a:r>
                        <a:rPr lang="ru-RU" sz="1400" dirty="0" smtClean="0">
                          <a:latin typeface="Times New Roman"/>
                          <a:ea typeface="Calibri"/>
                          <a:cs typeface="Times New Roman"/>
                        </a:rPr>
                        <a:t>83</a:t>
                      </a:r>
                    </a:p>
                    <a:p>
                      <a:pPr>
                        <a:lnSpc>
                          <a:spcPct val="115000"/>
                        </a:lnSpc>
                        <a:spcAft>
                          <a:spcPts val="0"/>
                        </a:spcAft>
                      </a:pPr>
                      <a:r>
                        <a:rPr lang="ru-RU" sz="1400" dirty="0" smtClean="0">
                          <a:latin typeface="Times New Roman"/>
                          <a:ea typeface="Calibri"/>
                          <a:cs typeface="Times New Roman"/>
                        </a:rPr>
                        <a:t>88</a:t>
                      </a:r>
                      <a:endParaRPr lang="ru-RU" sz="1400" dirty="0">
                        <a:latin typeface="Times New Roman"/>
                        <a:ea typeface="Calibri"/>
                        <a:cs typeface="Times New Roman"/>
                      </a:endParaRPr>
                    </a:p>
                  </a:txBody>
                  <a:tcPr marL="49205" marR="49205"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276">
                <a:tc>
                  <a:txBody>
                    <a:bodyPr/>
                    <a:lstStyle/>
                    <a:p>
                      <a:pPr>
                        <a:lnSpc>
                          <a:spcPct val="115000"/>
                        </a:lnSpc>
                        <a:spcAft>
                          <a:spcPts val="0"/>
                        </a:spcAft>
                      </a:pPr>
                      <a:r>
                        <a:rPr lang="ru-RU" sz="1400" kern="1200">
                          <a:solidFill>
                            <a:srgbClr val="000000"/>
                          </a:solidFill>
                          <a:latin typeface="Times New Roman"/>
                          <a:ea typeface="Calibri"/>
                          <a:cs typeface="Times New Roman"/>
                        </a:rPr>
                        <a:t>5 </a:t>
                      </a:r>
                      <a:endParaRPr lang="ru-RU" sz="1400">
                        <a:latin typeface="Times New Roman"/>
                        <a:ea typeface="Calibri"/>
                        <a:cs typeface="Times New Roman"/>
                      </a:endParaRPr>
                    </a:p>
                  </a:txBody>
                  <a:tcPr marL="49205" marR="49205"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kern="1200" dirty="0">
                          <a:solidFill>
                            <a:srgbClr val="000000"/>
                          </a:solidFill>
                          <a:latin typeface="Times New Roman"/>
                          <a:ea typeface="Calibri"/>
                          <a:cs typeface="Times New Roman"/>
                        </a:rPr>
                        <a:t>Социальная активность и внешние связи </a:t>
                      </a:r>
                      <a:endParaRPr lang="ru-RU" sz="1400" b="1" dirty="0">
                        <a:latin typeface="Times New Roman"/>
                        <a:ea typeface="Calibri"/>
                        <a:cs typeface="Times New Roman"/>
                      </a:endParaRPr>
                    </a:p>
                  </a:txBody>
                  <a:tcPr marL="49205" marR="49205"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kern="1200" dirty="0" smtClean="0">
                          <a:solidFill>
                            <a:srgbClr val="000000"/>
                          </a:solidFill>
                          <a:latin typeface="Times New Roman"/>
                          <a:ea typeface="Calibri"/>
                          <a:cs typeface="Times New Roman"/>
                        </a:rPr>
                        <a:t>91-93</a:t>
                      </a:r>
                      <a:endParaRPr lang="ru-RU" sz="1400" dirty="0">
                        <a:latin typeface="Times New Roman"/>
                        <a:ea typeface="Calibri"/>
                        <a:cs typeface="Times New Roman"/>
                      </a:endParaRPr>
                    </a:p>
                  </a:txBody>
                  <a:tcPr marL="49205" marR="49205"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nSpc>
                          <a:spcPct val="115000"/>
                        </a:lnSpc>
                        <a:spcAft>
                          <a:spcPts val="0"/>
                        </a:spcAft>
                      </a:pPr>
                      <a:r>
                        <a:rPr lang="ru-RU" sz="1400" kern="1200">
                          <a:solidFill>
                            <a:srgbClr val="000000"/>
                          </a:solidFill>
                          <a:latin typeface="Times New Roman"/>
                          <a:ea typeface="Calibri"/>
                          <a:cs typeface="Times New Roman"/>
                        </a:rPr>
                        <a:t>6 </a:t>
                      </a:r>
                      <a:endParaRPr lang="ru-RU" sz="1400">
                        <a:latin typeface="Times New Roman"/>
                        <a:ea typeface="Calibri"/>
                        <a:cs typeface="Times New Roman"/>
                      </a:endParaRPr>
                    </a:p>
                  </a:txBody>
                  <a:tcPr marL="49205" marR="49205"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kern="1200" dirty="0">
                          <a:solidFill>
                            <a:srgbClr val="000000"/>
                          </a:solidFill>
                          <a:latin typeface="Times New Roman"/>
                          <a:ea typeface="Calibri"/>
                          <a:cs typeface="Times New Roman"/>
                        </a:rPr>
                        <a:t>Финансово – экономическая деятельность </a:t>
                      </a:r>
                      <a:endParaRPr lang="ru-RU" sz="1400" b="1" dirty="0">
                        <a:latin typeface="Times New Roman"/>
                        <a:ea typeface="Calibri"/>
                        <a:cs typeface="Times New Roman"/>
                      </a:endParaRPr>
                    </a:p>
                  </a:txBody>
                  <a:tcPr marL="49205" marR="49205"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kern="1200" dirty="0" smtClean="0">
                          <a:solidFill>
                            <a:srgbClr val="000000"/>
                          </a:solidFill>
                          <a:latin typeface="Times New Roman"/>
                          <a:ea typeface="Calibri"/>
                          <a:cs typeface="Times New Roman"/>
                        </a:rPr>
                        <a:t>94-97</a:t>
                      </a:r>
                      <a:endParaRPr lang="ru-RU" sz="1400" dirty="0">
                        <a:latin typeface="Times New Roman"/>
                        <a:ea typeface="Calibri"/>
                        <a:cs typeface="Times New Roman"/>
                      </a:endParaRPr>
                    </a:p>
                  </a:txBody>
                  <a:tcPr marL="49205" marR="49205"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nSpc>
                          <a:spcPct val="115000"/>
                        </a:lnSpc>
                        <a:spcAft>
                          <a:spcPts val="0"/>
                        </a:spcAft>
                      </a:pPr>
                      <a:r>
                        <a:rPr lang="ru-RU" sz="1400" kern="1200">
                          <a:solidFill>
                            <a:srgbClr val="000000"/>
                          </a:solidFill>
                          <a:latin typeface="Times New Roman"/>
                          <a:ea typeface="Calibri"/>
                          <a:cs typeface="Times New Roman"/>
                        </a:rPr>
                        <a:t>7 </a:t>
                      </a:r>
                      <a:endParaRPr lang="ru-RU" sz="1400">
                        <a:latin typeface="Times New Roman"/>
                        <a:ea typeface="Calibri"/>
                        <a:cs typeface="Times New Roman"/>
                      </a:endParaRPr>
                    </a:p>
                  </a:txBody>
                  <a:tcPr marL="49205" marR="49205"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kern="1200" dirty="0" smtClean="0">
                          <a:solidFill>
                            <a:srgbClr val="000000"/>
                          </a:solidFill>
                          <a:latin typeface="Times New Roman"/>
                          <a:ea typeface="Calibri"/>
                          <a:cs typeface="Times New Roman"/>
                        </a:rPr>
                        <a:t>Решения, принятые по итогам общественного обсуждения </a:t>
                      </a:r>
                      <a:endParaRPr lang="ru-RU" sz="1400" b="1" dirty="0">
                        <a:latin typeface="Times New Roman"/>
                        <a:ea typeface="Calibri"/>
                        <a:cs typeface="Times New Roman"/>
                      </a:endParaRPr>
                    </a:p>
                  </a:txBody>
                  <a:tcPr marL="49205" marR="49205"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kern="1200" dirty="0" smtClean="0">
                          <a:solidFill>
                            <a:srgbClr val="000000"/>
                          </a:solidFill>
                          <a:latin typeface="Times New Roman"/>
                          <a:ea typeface="Calibri"/>
                          <a:cs typeface="Times New Roman"/>
                        </a:rPr>
                        <a:t>98</a:t>
                      </a:r>
                      <a:endParaRPr lang="ru-RU" sz="1400" dirty="0">
                        <a:latin typeface="Times New Roman"/>
                        <a:ea typeface="Calibri"/>
                        <a:cs typeface="Times New Roman"/>
                      </a:endParaRPr>
                    </a:p>
                  </a:txBody>
                  <a:tcPr marL="49205" marR="49205"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nSpc>
                          <a:spcPct val="115000"/>
                        </a:lnSpc>
                      </a:pPr>
                      <a:endParaRPr lang="ru-RU" sz="1400">
                        <a:latin typeface="Calibri"/>
                        <a:ea typeface="Times New Roman"/>
                        <a:cs typeface="Times New Roman"/>
                      </a:endParaRPr>
                    </a:p>
                  </a:txBody>
                  <a:tcPr marL="49205" marR="49205"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kern="1200" dirty="0">
                          <a:solidFill>
                            <a:srgbClr val="000000"/>
                          </a:solidFill>
                          <a:latin typeface="Times New Roman"/>
                          <a:ea typeface="Calibri"/>
                          <a:cs typeface="Times New Roman"/>
                        </a:rPr>
                        <a:t>Заключение. Перспективы и планы развития. </a:t>
                      </a:r>
                      <a:endParaRPr lang="ru-RU" sz="1400" b="1" dirty="0">
                        <a:latin typeface="Times New Roman"/>
                        <a:ea typeface="Calibri"/>
                        <a:cs typeface="Times New Roman"/>
                      </a:endParaRPr>
                    </a:p>
                  </a:txBody>
                  <a:tcPr marL="49205" marR="49205"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kern="1200" dirty="0" smtClean="0">
                          <a:solidFill>
                            <a:srgbClr val="000000"/>
                          </a:solidFill>
                          <a:latin typeface="Times New Roman"/>
                          <a:ea typeface="Calibri"/>
                          <a:cs typeface="Times New Roman"/>
                        </a:rPr>
                        <a:t>99</a:t>
                      </a:r>
                      <a:endParaRPr lang="ru-RU" sz="1400" dirty="0">
                        <a:latin typeface="Times New Roman"/>
                        <a:ea typeface="Calibri"/>
                        <a:cs typeface="Times New Roman"/>
                      </a:endParaRPr>
                    </a:p>
                  </a:txBody>
                  <a:tcPr marL="49205" marR="49205"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42910" y="0"/>
            <a:ext cx="7643866" cy="1142984"/>
          </a:xfrm>
        </p:spPr>
        <p:txBody>
          <a:bodyPr>
            <a:normAutofit/>
          </a:bodyPr>
          <a:lstStyle/>
          <a:p>
            <a:pPr algn="ctr" eaLnBrk="1" hangingPunct="1"/>
            <a:r>
              <a:rPr lang="ru-RU" sz="2400" b="1" i="1" dirty="0" smtClean="0">
                <a:latin typeface="Times New Roman" pitchFamily="18" charset="0"/>
                <a:cs typeface="Times New Roman" pitchFamily="18" charset="0"/>
              </a:rPr>
              <a:t>Организация  платных образовательных услуг:</a:t>
            </a:r>
          </a:p>
        </p:txBody>
      </p:sp>
      <p:sp>
        <p:nvSpPr>
          <p:cNvPr id="40962" name="Rectangle 3"/>
          <p:cNvSpPr>
            <a:spLocks noGrp="1" noChangeArrowheads="1"/>
          </p:cNvSpPr>
          <p:nvPr>
            <p:ph idx="1"/>
          </p:nvPr>
        </p:nvSpPr>
        <p:spPr>
          <a:xfrm>
            <a:off x="642910" y="357166"/>
            <a:ext cx="7604890" cy="1785950"/>
          </a:xfrm>
        </p:spPr>
        <p:txBody>
          <a:bodyPr>
            <a:normAutofit/>
          </a:bodyPr>
          <a:lstStyle/>
          <a:p>
            <a:pPr eaLnBrk="1" hangingPunct="1">
              <a:lnSpc>
                <a:spcPct val="80000"/>
              </a:lnSpc>
              <a:buFont typeface="Wingdings" pitchFamily="2" charset="2"/>
              <a:buNone/>
            </a:pPr>
            <a:endParaRPr lang="ru-RU" sz="1900" dirty="0" smtClean="0"/>
          </a:p>
          <a:p>
            <a:pPr eaLnBrk="1" hangingPunct="1">
              <a:lnSpc>
                <a:spcPct val="80000"/>
              </a:lnSpc>
              <a:buFont typeface="Wingdings" pitchFamily="2" charset="2"/>
              <a:buNone/>
            </a:pPr>
            <a:endParaRPr lang="ru-RU" sz="1900" dirty="0" smtClean="0"/>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		В течение учебного года оказывались дополнительные платные образовательные услуги на основании индивидуальных договоров ОУ и родителей обучающихся в соответствии с Уставом и Лицензией ОУ, а также на основе Положения об организации деятельности по оказанию дополнительных платных услуг в ГБОУ.</a:t>
            </a:r>
          </a:p>
        </p:txBody>
      </p:sp>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40</a:t>
            </a:fld>
            <a:endParaRPr lang="ru-RU"/>
          </a:p>
        </p:txBody>
      </p:sp>
      <p:graphicFrame>
        <p:nvGraphicFramePr>
          <p:cNvPr id="6" name="Group 450"/>
          <p:cNvGraphicFramePr>
            <a:graphicFrameLocks/>
          </p:cNvGraphicFramePr>
          <p:nvPr/>
        </p:nvGraphicFramePr>
        <p:xfrm>
          <a:off x="714348" y="2214554"/>
          <a:ext cx="7715304" cy="3811105"/>
        </p:xfrm>
        <a:graphic>
          <a:graphicData uri="http://schemas.openxmlformats.org/drawingml/2006/table">
            <a:tbl>
              <a:tblPr>
                <a:tableStyleId>{775DCB02-9BB8-47FD-8907-85C794F793BA}</a:tableStyleId>
              </a:tblPr>
              <a:tblGrid>
                <a:gridCol w="1475119"/>
                <a:gridCol w="6240185"/>
              </a:tblGrid>
              <a:tr h="398268">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 </a:t>
                      </a:r>
                      <a:r>
                        <a:rPr kumimoji="0" lang="ru-RU" sz="1400" u="none" strike="noStrike" cap="none" normalizeH="0" baseline="0" dirty="0" err="1" smtClean="0">
                          <a:ln>
                            <a:noFill/>
                          </a:ln>
                          <a:effectLst/>
                          <a:latin typeface="Times New Roman" pitchFamily="18" charset="0"/>
                          <a:cs typeface="Times New Roman" pitchFamily="18" charset="0"/>
                        </a:rPr>
                        <a:t>п</a:t>
                      </a:r>
                      <a:r>
                        <a:rPr kumimoji="0" lang="ru-RU" sz="1400" u="none" strike="noStrike" cap="none" normalizeH="0" baseline="0" dirty="0" smtClean="0">
                          <a:ln>
                            <a:noFill/>
                          </a:ln>
                          <a:effectLst/>
                          <a:latin typeface="Times New Roman" pitchFamily="18" charset="0"/>
                          <a:cs typeface="Times New Roman" pitchFamily="18" charset="0"/>
                        </a:rPr>
                        <a:t>/</a:t>
                      </a:r>
                      <a:r>
                        <a:rPr kumimoji="0" lang="ru-RU" sz="1400" u="none" strike="noStrike" cap="none" normalizeH="0" baseline="0" dirty="0" err="1" smtClean="0">
                          <a:ln>
                            <a:noFill/>
                          </a:ln>
                          <a:effectLst/>
                          <a:latin typeface="Times New Roman" pitchFamily="18" charset="0"/>
                          <a:cs typeface="Times New Roman" pitchFamily="18" charset="0"/>
                        </a:rPr>
                        <a:t>п</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Наименование платных образовательных услуг в соответствии с программами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r h="256734">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smtClean="0">
                          <a:ln>
                            <a:noFill/>
                          </a:ln>
                          <a:effectLst/>
                          <a:latin typeface="Times New Roman" pitchFamily="18" charset="0"/>
                          <a:cs typeface="Times New Roman" pitchFamily="18" charset="0"/>
                        </a:rPr>
                        <a:t>1</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Информатика в играх и задачах</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r h="256734">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smtClean="0">
                          <a:ln>
                            <a:noFill/>
                          </a:ln>
                          <a:effectLst/>
                          <a:latin typeface="Times New Roman" pitchFamily="18" charset="0"/>
                          <a:cs typeface="Times New Roman" pitchFamily="18" charset="0"/>
                        </a:rPr>
                        <a:t>2</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Культура речи</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r h="256734">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smtClean="0">
                          <a:ln>
                            <a:noFill/>
                          </a:ln>
                          <a:effectLst/>
                          <a:latin typeface="Times New Roman" pitchFamily="18" charset="0"/>
                          <a:cs typeface="Times New Roman" pitchFamily="18" charset="0"/>
                        </a:rPr>
                        <a:t>3</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Художественный труд</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r h="264654">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4</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defRPr/>
                      </a:pPr>
                      <a:r>
                        <a:rPr kumimoji="0" lang="ru-RU" sz="1400" u="none" strike="noStrike" cap="none" normalizeH="0" baseline="0" dirty="0" smtClean="0">
                          <a:ln>
                            <a:noFill/>
                          </a:ln>
                          <a:effectLst/>
                          <a:latin typeface="Times New Roman" pitchFamily="18" charset="0"/>
                          <a:cs typeface="Times New Roman" pitchFamily="18" charset="0"/>
                        </a:rPr>
                        <a:t>Английский язык для начинающих</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r h="288032">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smtClean="0">
                          <a:ln>
                            <a:noFill/>
                          </a:ln>
                          <a:effectLst/>
                          <a:latin typeface="Times New Roman" pitchFamily="18" charset="0"/>
                          <a:cs typeface="Times New Roman" pitchFamily="18" charset="0"/>
                        </a:rPr>
                        <a:t>5</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defRPr/>
                      </a:pPr>
                      <a:r>
                        <a:rPr kumimoji="0" lang="ru-RU" sz="1400" u="none" strike="noStrike" cap="none" normalizeH="0" baseline="0" dirty="0" smtClean="0">
                          <a:ln>
                            <a:noFill/>
                          </a:ln>
                          <a:effectLst/>
                          <a:latin typeface="Times New Roman" pitchFamily="18" charset="0"/>
                          <a:cs typeface="Times New Roman" pitchFamily="18" charset="0"/>
                        </a:rPr>
                        <a:t>Занимательный английский</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r h="256734">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6</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Трудные вопросы стилистики</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r h="256734">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7</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За страницами учебника математики</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r h="256734">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8</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Школа раннего развития</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r h="554730">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Наименование платных (</a:t>
                      </a:r>
                      <a:r>
                        <a:rPr kumimoji="0" lang="ru-RU" sz="1400" u="none" strike="noStrike" cap="none" normalizeH="0" baseline="0" dirty="0" err="1" smtClean="0">
                          <a:ln>
                            <a:noFill/>
                          </a:ln>
                          <a:effectLst/>
                          <a:latin typeface="Times New Roman" pitchFamily="18" charset="0"/>
                          <a:cs typeface="Times New Roman" pitchFamily="18" charset="0"/>
                        </a:rPr>
                        <a:t>необразовательных</a:t>
                      </a:r>
                      <a:r>
                        <a:rPr kumimoji="0" lang="ru-RU" sz="1400" u="none" strike="noStrike" cap="none" normalizeH="0" baseline="0" dirty="0" smtClean="0">
                          <a:ln>
                            <a:noFill/>
                          </a:ln>
                          <a:effectLst/>
                          <a:latin typeface="Times New Roman" pitchFamily="18" charset="0"/>
                          <a:cs typeface="Times New Roman" pitchFamily="18" charset="0"/>
                        </a:rPr>
                        <a:t>) услуг в соответствии с договорами</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r h="419707">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1.</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Обеспечение внутренней безопасности школы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pPr algn="ctr" eaLnBrk="1" hangingPunct="1"/>
            <a:r>
              <a:rPr lang="ru-RU" sz="2400" b="1" i="1" dirty="0" smtClean="0">
                <a:latin typeface="Times New Roman" pitchFamily="18" charset="0"/>
                <a:cs typeface="Times New Roman" pitchFamily="18" charset="0"/>
              </a:rPr>
              <a:t>Кадровый состав ОУ на 01.09.2013 года</a:t>
            </a:r>
          </a:p>
        </p:txBody>
      </p:sp>
      <p:sp>
        <p:nvSpPr>
          <p:cNvPr id="44035" name="Rectangle 3"/>
          <p:cNvSpPr>
            <a:spLocks noGrp="1" noChangeArrowheads="1"/>
          </p:cNvSpPr>
          <p:nvPr>
            <p:ph type="body" sz="half" idx="1"/>
          </p:nvPr>
        </p:nvSpPr>
        <p:spPr>
          <a:xfrm>
            <a:off x="571472" y="1357298"/>
            <a:ext cx="7966075" cy="4572032"/>
          </a:xfrm>
        </p:spPr>
        <p:txBody>
          <a:bodyPr>
            <a:normAutofit/>
          </a:bodyPr>
          <a:lstStyle/>
          <a:p>
            <a:pPr eaLnBrk="1" hangingPunct="1">
              <a:lnSpc>
                <a:spcPct val="80000"/>
              </a:lnSpc>
              <a:buFont typeface="Wingdings" pitchFamily="2" charset="2"/>
              <a:buNone/>
            </a:pPr>
            <a:r>
              <a:rPr lang="ru-RU" sz="1800" dirty="0" smtClean="0">
                <a:latin typeface="Times New Roman" pitchFamily="18" charset="0"/>
                <a:cs typeface="Times New Roman" pitchFamily="18" charset="0"/>
              </a:rPr>
              <a:t>		Главной фигурой преобразований педагогического процесса в школе является учитель, а условием модернизации образования  - повышение профессионализма, компетентности учителя. Инновационная среда города, района, школы обеспечивает рост профессиональной квалификации педагогических работников. </a:t>
            </a:r>
          </a:p>
          <a:p>
            <a:pPr eaLnBrk="1" hangingPunct="1">
              <a:lnSpc>
                <a:spcPct val="80000"/>
              </a:lnSpc>
              <a:buFont typeface="Wingdings" pitchFamily="2" charset="2"/>
              <a:buNone/>
            </a:pPr>
            <a:endParaRPr lang="ru-RU" sz="1800" dirty="0" smtClean="0">
              <a:latin typeface="Times New Roman" pitchFamily="18" charset="0"/>
              <a:cs typeface="Times New Roman" pitchFamily="18" charset="0"/>
            </a:endParaRPr>
          </a:p>
          <a:p>
            <a:pPr eaLnBrk="1" hangingPunct="1">
              <a:lnSpc>
                <a:spcPct val="80000"/>
              </a:lnSpc>
              <a:buFont typeface="Wingdings" pitchFamily="2" charset="2"/>
              <a:buNone/>
            </a:pPr>
            <a:r>
              <a:rPr lang="ru-RU" sz="1800" dirty="0" smtClean="0">
                <a:latin typeface="Times New Roman" pitchFamily="18" charset="0"/>
                <a:cs typeface="Times New Roman" pitchFamily="18" charset="0"/>
              </a:rPr>
              <a:t>В 2013-2014 учебном году в школе работало 7 руководящих и 33 педагогических работника, в том числе имеют звания и награды.</a:t>
            </a:r>
          </a:p>
          <a:p>
            <a:pPr eaLnBrk="1" hangingPunct="1">
              <a:lnSpc>
                <a:spcPct val="80000"/>
              </a:lnSpc>
              <a:buFont typeface="Wingdings" pitchFamily="2" charset="2"/>
              <a:buNone/>
            </a:pPr>
            <a:r>
              <a:rPr lang="ru-RU" sz="1800" dirty="0" smtClean="0">
                <a:latin typeface="Times New Roman" pitchFamily="18" charset="0"/>
                <a:cs typeface="Times New Roman" pitchFamily="18" charset="0"/>
              </a:rPr>
              <a:t>«Заслуженный учитель РФ» - 3 чел;</a:t>
            </a:r>
          </a:p>
          <a:p>
            <a:pPr eaLnBrk="1" hangingPunct="1">
              <a:lnSpc>
                <a:spcPct val="80000"/>
              </a:lnSpc>
              <a:buFont typeface="Wingdings" pitchFamily="2" charset="2"/>
              <a:buNone/>
            </a:pPr>
            <a:r>
              <a:rPr lang="ru-RU" sz="1800" dirty="0" smtClean="0">
                <a:latin typeface="Times New Roman" pitchFamily="18" charset="0"/>
                <a:cs typeface="Times New Roman" pitchFamily="18" charset="0"/>
              </a:rPr>
              <a:t>«Отличник народного просвещения» - 3 чел.;</a:t>
            </a:r>
          </a:p>
          <a:p>
            <a:pPr eaLnBrk="1" hangingPunct="1">
              <a:lnSpc>
                <a:spcPct val="80000"/>
              </a:lnSpc>
              <a:buFont typeface="Wingdings" pitchFamily="2" charset="2"/>
              <a:buNone/>
            </a:pPr>
            <a:r>
              <a:rPr lang="ru-RU" sz="1800" dirty="0" smtClean="0">
                <a:latin typeface="Times New Roman" pitchFamily="18" charset="0"/>
                <a:cs typeface="Times New Roman" pitchFamily="18" charset="0"/>
              </a:rPr>
              <a:t>«Почетный работник общего образования РФ» - 9 чел.;</a:t>
            </a:r>
          </a:p>
          <a:p>
            <a:pPr eaLnBrk="1" hangingPunct="1">
              <a:lnSpc>
                <a:spcPct val="80000"/>
              </a:lnSpc>
              <a:buFont typeface="Wingdings" pitchFamily="2" charset="2"/>
              <a:buNone/>
            </a:pPr>
            <a:r>
              <a:rPr lang="ru-RU" sz="1800" dirty="0" smtClean="0">
                <a:latin typeface="Times New Roman" pitchFamily="18" charset="0"/>
                <a:cs typeface="Times New Roman" pitchFamily="18" charset="0"/>
              </a:rPr>
              <a:t>«Почетная грамота МО и науки РФ» - 10 чел.;</a:t>
            </a:r>
          </a:p>
          <a:p>
            <a:pPr eaLnBrk="1" hangingPunct="1">
              <a:lnSpc>
                <a:spcPct val="80000"/>
              </a:lnSpc>
              <a:buFont typeface="Wingdings" pitchFamily="2" charset="2"/>
              <a:buNone/>
            </a:pPr>
            <a:r>
              <a:rPr lang="ru-RU" sz="1800" dirty="0" smtClean="0">
                <a:latin typeface="Times New Roman" pitchFamily="18" charset="0"/>
                <a:cs typeface="Times New Roman" pitchFamily="18" charset="0"/>
              </a:rPr>
              <a:t>Знак «За </a:t>
            </a:r>
            <a:r>
              <a:rPr lang="ru-RU" sz="1800" dirty="0" err="1" smtClean="0">
                <a:latin typeface="Times New Roman" pitchFamily="18" charset="0"/>
                <a:cs typeface="Times New Roman" pitchFamily="18" charset="0"/>
              </a:rPr>
              <a:t>гуманизацию</a:t>
            </a:r>
            <a:r>
              <a:rPr lang="ru-RU" sz="1800" dirty="0" smtClean="0">
                <a:latin typeface="Times New Roman" pitchFamily="18" charset="0"/>
                <a:cs typeface="Times New Roman" pitchFamily="18" charset="0"/>
              </a:rPr>
              <a:t> школы СПб» - 2 чел.</a:t>
            </a:r>
          </a:p>
          <a:p>
            <a:pPr eaLnBrk="1" hangingPunct="1">
              <a:lnSpc>
                <a:spcPct val="80000"/>
              </a:lnSpc>
              <a:buFont typeface="Wingdings" pitchFamily="2" charset="2"/>
              <a:buNone/>
            </a:pPr>
            <a:r>
              <a:rPr lang="ru-RU" sz="1800" dirty="0" smtClean="0">
                <a:latin typeface="Times New Roman" pitchFamily="18" charset="0"/>
                <a:cs typeface="Times New Roman" pitchFamily="18" charset="0"/>
              </a:rPr>
              <a:t>Являются экспертами ЕГЭ 3 учителя (</a:t>
            </a:r>
            <a:r>
              <a:rPr lang="ru-RU" sz="1800" dirty="0" err="1" smtClean="0">
                <a:latin typeface="Times New Roman" pitchFamily="18" charset="0"/>
                <a:cs typeface="Times New Roman" pitchFamily="18" charset="0"/>
              </a:rPr>
              <a:t>Кайгародова</a:t>
            </a:r>
            <a:r>
              <a:rPr lang="ru-RU" sz="1800" dirty="0" smtClean="0">
                <a:latin typeface="Times New Roman" pitchFamily="18" charset="0"/>
                <a:cs typeface="Times New Roman" pitchFamily="18" charset="0"/>
              </a:rPr>
              <a:t> Е.Е., русский язык; Чернышева Е.А., математика; Нечаева Г.В., география).</a:t>
            </a:r>
          </a:p>
          <a:p>
            <a:pPr eaLnBrk="1" hangingPunct="1">
              <a:lnSpc>
                <a:spcPct val="80000"/>
              </a:lnSpc>
              <a:buFont typeface="Wingdings" pitchFamily="2" charset="2"/>
              <a:buNone/>
            </a:pPr>
            <a:r>
              <a:rPr lang="ru-RU" sz="1800" dirty="0" smtClean="0">
                <a:latin typeface="Times New Roman" pitchFamily="18" charset="0"/>
                <a:cs typeface="Times New Roman" pitchFamily="18" charset="0"/>
              </a:rPr>
              <a:t>Экспертом ОГЭ — </a:t>
            </a:r>
            <a:r>
              <a:rPr lang="ru-RU" sz="1800" dirty="0" err="1" smtClean="0">
                <a:latin typeface="Times New Roman" pitchFamily="18" charset="0"/>
                <a:cs typeface="Times New Roman" pitchFamily="18" charset="0"/>
              </a:rPr>
              <a:t>Клюкина</a:t>
            </a:r>
            <a:r>
              <a:rPr lang="ru-RU" sz="1800" dirty="0" smtClean="0">
                <a:latin typeface="Times New Roman" pitchFamily="18" charset="0"/>
                <a:cs typeface="Times New Roman" pitchFamily="18" charset="0"/>
              </a:rPr>
              <a:t> Н.А., русский язык.</a:t>
            </a:r>
          </a:p>
          <a:p>
            <a:pPr eaLnBrk="1" hangingPunct="1">
              <a:lnSpc>
                <a:spcPct val="80000"/>
              </a:lnSpc>
              <a:buFont typeface="Wingdings" pitchFamily="2" charset="2"/>
              <a:buNone/>
            </a:pPr>
            <a:endParaRPr lang="ru-RU" sz="1600" dirty="0" smtClean="0"/>
          </a:p>
          <a:p>
            <a:pPr eaLnBrk="1" hangingPunct="1">
              <a:lnSpc>
                <a:spcPct val="80000"/>
              </a:lnSpc>
              <a:buFont typeface="Wingdings" pitchFamily="2" charset="2"/>
              <a:buNone/>
            </a:pPr>
            <a:endParaRPr lang="ru-RU" sz="1600" dirty="0" smtClean="0"/>
          </a:p>
        </p:txBody>
      </p:sp>
      <p:sp>
        <p:nvSpPr>
          <p:cNvPr id="6" name="Номер слайда 5"/>
          <p:cNvSpPr>
            <a:spLocks noGrp="1"/>
          </p:cNvSpPr>
          <p:nvPr>
            <p:ph type="sldNum" sz="quarter" idx="12"/>
          </p:nvPr>
        </p:nvSpPr>
        <p:spPr/>
        <p:txBody>
          <a:bodyPr/>
          <a:lstStyle/>
          <a:p>
            <a:pPr>
              <a:defRPr/>
            </a:pPr>
            <a:fld id="{E65C0D2F-89E0-4DB9-B260-FBE3D26655E0}" type="slidenum">
              <a:rPr lang="ru-RU" smtClean="0"/>
              <a:pPr>
                <a:defRPr/>
              </a:pPr>
              <a:t>41</a:t>
            </a:fld>
            <a:endParaRPr lang="ru-RU"/>
          </a:p>
        </p:txBody>
      </p: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86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i="1" dirty="0" smtClean="0">
                <a:latin typeface="Times New Roman" pitchFamily="18" charset="0"/>
                <a:cs typeface="Times New Roman" pitchFamily="18" charset="0"/>
              </a:rPr>
              <a:t>Группы педагогических работников по стажу:</a:t>
            </a:r>
            <a:endParaRPr lang="ru-RU" sz="2400" i="1" dirty="0">
              <a:latin typeface="Times New Roman" pitchFamily="18" charset="0"/>
              <a:cs typeface="Times New Roman" pitchFamily="18" charset="0"/>
            </a:endParaRPr>
          </a:p>
        </p:txBody>
      </p:sp>
      <p:sp>
        <p:nvSpPr>
          <p:cNvPr id="7" name="Номер слайда 6"/>
          <p:cNvSpPr>
            <a:spLocks noGrp="1"/>
          </p:cNvSpPr>
          <p:nvPr>
            <p:ph type="sldNum" sz="quarter" idx="12"/>
          </p:nvPr>
        </p:nvSpPr>
        <p:spPr/>
        <p:txBody>
          <a:bodyPr/>
          <a:lstStyle/>
          <a:p>
            <a:pPr>
              <a:defRPr/>
            </a:pPr>
            <a:fld id="{E65C0D2F-89E0-4DB9-B260-FBE3D26655E0}" type="slidenum">
              <a:rPr lang="ru-RU" smtClean="0"/>
              <a:pPr>
                <a:defRPr/>
              </a:pPr>
              <a:t>42</a:t>
            </a:fld>
            <a:endParaRPr lang="ru-RU"/>
          </a:p>
        </p:txBody>
      </p:sp>
      <p:sp>
        <p:nvSpPr>
          <p:cNvPr id="6" name="Rectangle 5"/>
          <p:cNvSpPr txBox="1">
            <a:spLocks noChangeArrowheads="1"/>
          </p:cNvSpPr>
          <p:nvPr/>
        </p:nvSpPr>
        <p:spPr>
          <a:xfrm>
            <a:off x="500034" y="3357562"/>
            <a:ext cx="8001000" cy="1216025"/>
          </a:xfrm>
          <a:prstGeom prst="rect">
            <a:avLst/>
          </a:prstGeom>
        </p:spPr>
        <p:txBody>
          <a:bodyPr vert="horz"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1"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Группы педагогических работников по возрасту:</a:t>
            </a:r>
          </a:p>
        </p:txBody>
      </p:sp>
      <p:graphicFrame>
        <p:nvGraphicFramePr>
          <p:cNvPr id="8" name="Диаграмма 7"/>
          <p:cNvGraphicFramePr/>
          <p:nvPr/>
        </p:nvGraphicFramePr>
        <p:xfrm>
          <a:off x="1285852" y="1214422"/>
          <a:ext cx="6215106" cy="23574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8"/>
          <p:cNvGraphicFramePr/>
          <p:nvPr/>
        </p:nvGraphicFramePr>
        <p:xfrm>
          <a:off x="1142976" y="4357694"/>
          <a:ext cx="6786610" cy="228601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a:xfrm>
            <a:off x="285720" y="500042"/>
            <a:ext cx="8001000" cy="1028700"/>
          </a:xfrm>
        </p:spPr>
        <p:txBody>
          <a:bodyPr>
            <a:normAutofit/>
          </a:bodyPr>
          <a:lstStyle/>
          <a:p>
            <a:pPr algn="ctr" eaLnBrk="1" hangingPunct="1">
              <a:buFont typeface="Wingdings" pitchFamily="2" charset="2"/>
              <a:buNone/>
            </a:pPr>
            <a:r>
              <a:rPr lang="ru-RU" sz="2400" b="1" i="1" dirty="0" smtClean="0">
                <a:latin typeface="Times New Roman" pitchFamily="18" charset="0"/>
                <a:cs typeface="Times New Roman" pitchFamily="18" charset="0"/>
              </a:rPr>
              <a:t>Группы педагогических работников по образованию:</a:t>
            </a:r>
          </a:p>
        </p:txBody>
      </p:sp>
      <p:sp>
        <p:nvSpPr>
          <p:cNvPr id="9" name="Номер слайда 8"/>
          <p:cNvSpPr>
            <a:spLocks noGrp="1"/>
          </p:cNvSpPr>
          <p:nvPr>
            <p:ph type="sldNum" sz="quarter" idx="12"/>
          </p:nvPr>
        </p:nvSpPr>
        <p:spPr/>
        <p:txBody>
          <a:bodyPr/>
          <a:lstStyle/>
          <a:p>
            <a:pPr>
              <a:defRPr/>
            </a:pPr>
            <a:fld id="{55FFFF87-47F9-4AE3-8C97-3A4F2DC666DE}" type="slidenum">
              <a:rPr lang="ru-RU" smtClean="0"/>
              <a:pPr>
                <a:defRPr/>
              </a:pPr>
              <a:t>43</a:t>
            </a:fld>
            <a:endParaRPr lang="ru-RU"/>
          </a:p>
        </p:txBody>
      </p:sp>
      <p:sp>
        <p:nvSpPr>
          <p:cNvPr id="46084" name="Rectangle 6"/>
          <p:cNvSpPr>
            <a:spLocks noChangeArrowheads="1"/>
          </p:cNvSpPr>
          <p:nvPr/>
        </p:nvSpPr>
        <p:spPr bwMode="auto">
          <a:xfrm>
            <a:off x="0" y="2414588"/>
            <a:ext cx="9144000" cy="0"/>
          </a:xfrm>
          <a:prstGeom prst="rect">
            <a:avLst/>
          </a:prstGeom>
          <a:noFill/>
          <a:ln w="9525">
            <a:noFill/>
            <a:miter lim="800000"/>
            <a:headEnd/>
            <a:tailEnd/>
          </a:ln>
        </p:spPr>
        <p:txBody>
          <a:bodyPr wrap="none" anchor="ctr">
            <a:spAutoFit/>
          </a:bodyPr>
          <a:lstStyle/>
          <a:p>
            <a:endParaRPr lang="ru-RU"/>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 name="Rectangle 2"/>
          <p:cNvSpPr>
            <a:spLocks noChangeArrowheads="1"/>
          </p:cNvSpPr>
          <p:nvPr/>
        </p:nvSpPr>
        <p:spPr bwMode="auto">
          <a:xfrm>
            <a:off x="152400" y="152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Прямоугольник 7"/>
          <p:cNvSpPr/>
          <p:nvPr/>
        </p:nvSpPr>
        <p:spPr>
          <a:xfrm>
            <a:off x="428596" y="3714752"/>
            <a:ext cx="8143932" cy="461665"/>
          </a:xfrm>
          <a:prstGeom prst="rect">
            <a:avLst/>
          </a:prstGeom>
        </p:spPr>
        <p:txBody>
          <a:bodyPr wrap="square">
            <a:spAutoFit/>
          </a:bodyPr>
          <a:lstStyle/>
          <a:p>
            <a:pPr algn="ctr" eaLnBrk="1" hangingPunct="1">
              <a:buFont typeface="Wingdings" pitchFamily="2" charset="2"/>
              <a:buNone/>
            </a:pPr>
            <a:r>
              <a:rPr lang="ru-RU" sz="2400" b="1" i="1" dirty="0" smtClean="0">
                <a:latin typeface="Times New Roman" pitchFamily="18" charset="0"/>
                <a:cs typeface="Times New Roman" pitchFamily="18" charset="0"/>
              </a:rPr>
              <a:t>Группы педагогических работников по квалификации:</a:t>
            </a:r>
          </a:p>
        </p:txBody>
      </p:sp>
      <p:graphicFrame>
        <p:nvGraphicFramePr>
          <p:cNvPr id="10" name="Диаграмма 9"/>
          <p:cNvGraphicFramePr/>
          <p:nvPr/>
        </p:nvGraphicFramePr>
        <p:xfrm>
          <a:off x="714348" y="1142984"/>
          <a:ext cx="7286676" cy="25003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Диаграмма 10"/>
          <p:cNvGraphicFramePr/>
          <p:nvPr/>
        </p:nvGraphicFramePr>
        <p:xfrm>
          <a:off x="785786" y="4357694"/>
          <a:ext cx="7429552" cy="221457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571744"/>
            <a:ext cx="8001000" cy="1216025"/>
          </a:xfrm>
        </p:spPr>
        <p:txBody>
          <a:bodyPr>
            <a:noAutofit/>
          </a:bodyPr>
          <a:lstStyle/>
          <a:p>
            <a:pPr algn="ctr"/>
            <a:r>
              <a:rPr lang="ru-RU" sz="2400" i="1" dirty="0" smtClean="0">
                <a:solidFill>
                  <a:schemeClr val="tx1"/>
                </a:solidFill>
                <a:latin typeface="Times New Roman" pitchFamily="18" charset="0"/>
                <a:cs typeface="Times New Roman" pitchFamily="18" charset="0"/>
              </a:rPr>
              <a:t>Повышение квалификации педагогического коллектива в 2013/2014 учебном году</a:t>
            </a:r>
            <a:endParaRPr lang="ru-RU" sz="2400" i="1" dirty="0">
              <a:solidFill>
                <a:schemeClr val="tx1"/>
              </a:solidFill>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E65C0D2F-89E0-4DB9-B260-FBE3D26655E0}" type="slidenum">
              <a:rPr lang="ru-RU" smtClean="0"/>
              <a:pPr>
                <a:defRPr/>
              </a:pPr>
              <a:t>44</a:t>
            </a:fld>
            <a:endParaRPr lang="ru-RU"/>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800" i="1" dirty="0" smtClean="0"/>
              <a:t> </a:t>
            </a:r>
            <a:endParaRPr lang="ru-RU" sz="2800" i="1" dirty="0"/>
          </a:p>
        </p:txBody>
      </p:sp>
      <p:sp>
        <p:nvSpPr>
          <p:cNvPr id="5" name="Номер слайда 4"/>
          <p:cNvSpPr>
            <a:spLocks noGrp="1"/>
          </p:cNvSpPr>
          <p:nvPr>
            <p:ph type="sldNum" sz="quarter" idx="12"/>
          </p:nvPr>
        </p:nvSpPr>
        <p:spPr/>
        <p:txBody>
          <a:bodyPr/>
          <a:lstStyle/>
          <a:p>
            <a:pPr>
              <a:defRPr/>
            </a:pPr>
            <a:fld id="{E65C0D2F-89E0-4DB9-B260-FBE3D26655E0}" type="slidenum">
              <a:rPr lang="ru-RU" smtClean="0"/>
              <a:pPr>
                <a:defRPr/>
              </a:pPr>
              <a:t>45</a:t>
            </a:fld>
            <a:endParaRPr lang="ru-RU"/>
          </a:p>
        </p:txBody>
      </p:sp>
      <p:graphicFrame>
        <p:nvGraphicFramePr>
          <p:cNvPr id="6" name="Таблица 5"/>
          <p:cNvGraphicFramePr>
            <a:graphicFrameLocks noGrp="1"/>
          </p:cNvGraphicFramePr>
          <p:nvPr/>
        </p:nvGraphicFramePr>
        <p:xfrm>
          <a:off x="214283" y="214290"/>
          <a:ext cx="8715434" cy="6227749"/>
        </p:xfrm>
        <a:graphic>
          <a:graphicData uri="http://schemas.openxmlformats.org/drawingml/2006/table">
            <a:tbl>
              <a:tblPr/>
              <a:tblGrid>
                <a:gridCol w="509941"/>
                <a:gridCol w="2299286"/>
                <a:gridCol w="1807558"/>
                <a:gridCol w="2581575"/>
                <a:gridCol w="1517074"/>
              </a:tblGrid>
              <a:tr h="717128">
                <a:tc>
                  <a:txBody>
                    <a:bodyPr/>
                    <a:lstStyle/>
                    <a:p>
                      <a:pPr algn="ctr">
                        <a:lnSpc>
                          <a:spcPct val="115000"/>
                        </a:lnSpc>
                        <a:spcAft>
                          <a:spcPts val="0"/>
                        </a:spcAft>
                      </a:pPr>
                      <a:r>
                        <a:rPr lang="ru-RU" sz="1400" b="1" dirty="0">
                          <a:latin typeface="Times New Roman"/>
                          <a:ea typeface="Times New Roman"/>
                          <a:cs typeface="Times New Roman"/>
                        </a:rPr>
                        <a:t>№ </a:t>
                      </a:r>
                      <a:r>
                        <a:rPr lang="ru-RU" sz="1400" b="1" dirty="0" err="1">
                          <a:latin typeface="Times New Roman"/>
                          <a:ea typeface="Times New Roman"/>
                          <a:cs typeface="Times New Roman"/>
                        </a:rPr>
                        <a:t>п</a:t>
                      </a:r>
                      <a:r>
                        <a:rPr lang="ru-RU" sz="1400" b="1" dirty="0">
                          <a:latin typeface="Times New Roman"/>
                          <a:ea typeface="Times New Roman"/>
                          <a:cs typeface="Times New Roman"/>
                        </a:rPr>
                        <a:t>/</a:t>
                      </a:r>
                      <a:r>
                        <a:rPr lang="ru-RU" sz="1400" b="1" dirty="0" err="1">
                          <a:latin typeface="Times New Roman"/>
                          <a:ea typeface="Times New Roman"/>
                          <a:cs typeface="Times New Roman"/>
                        </a:rPr>
                        <a:t>п</a:t>
                      </a:r>
                      <a:endParaRPr lang="ru-RU" sz="1400" dirty="0">
                        <a:latin typeface="Times New Roman"/>
                        <a:ea typeface="Times New Roman"/>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latin typeface="Times New Roman"/>
                          <a:ea typeface="Times New Roman"/>
                          <a:cs typeface="Times New Roman"/>
                        </a:rPr>
                        <a:t>Ф.И.О.</a:t>
                      </a:r>
                      <a:endParaRPr lang="ru-RU" sz="1400">
                        <a:latin typeface="Times New Roman"/>
                        <a:ea typeface="Times New Roman"/>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latin typeface="Times New Roman"/>
                          <a:ea typeface="Times New Roman"/>
                          <a:cs typeface="Times New Roman"/>
                        </a:rPr>
                        <a:t>Площадка</a:t>
                      </a:r>
                      <a:endParaRPr lang="ru-RU" sz="1400">
                        <a:latin typeface="Times New Roman"/>
                        <a:ea typeface="Times New Roman"/>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latin typeface="Times New Roman"/>
                          <a:ea typeface="Times New Roman"/>
                          <a:cs typeface="Times New Roman"/>
                        </a:rPr>
                        <a:t>Название </a:t>
                      </a:r>
                      <a:endParaRPr lang="ru-RU" sz="1400">
                        <a:latin typeface="Times New Roman"/>
                        <a:ea typeface="Times New Roman"/>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latin typeface="Times New Roman"/>
                          <a:ea typeface="Times New Roman"/>
                          <a:cs typeface="Times New Roman"/>
                        </a:rPr>
                        <a:t>Сроки</a:t>
                      </a:r>
                      <a:endParaRPr lang="ru-RU" sz="1400">
                        <a:latin typeface="Times New Roman"/>
                        <a:ea typeface="Times New Roman"/>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6170">
                <a:tc>
                  <a:txBody>
                    <a:bodyPr/>
                    <a:lstStyle/>
                    <a:p>
                      <a:pPr algn="ctr">
                        <a:lnSpc>
                          <a:spcPct val="115000"/>
                        </a:lnSpc>
                        <a:spcAft>
                          <a:spcPts val="0"/>
                        </a:spcAft>
                      </a:pPr>
                      <a:r>
                        <a:rPr lang="ru-RU" sz="1400">
                          <a:latin typeface="Times New Roman"/>
                          <a:ea typeface="Times New Roman"/>
                          <a:cs typeface="Times New Roman"/>
                        </a:rPr>
                        <a:t>1</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Рыбина А.Н.</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РГПУ </a:t>
                      </a:r>
                    </a:p>
                    <a:p>
                      <a:pPr algn="ctr">
                        <a:lnSpc>
                          <a:spcPct val="115000"/>
                        </a:lnSpc>
                        <a:spcAft>
                          <a:spcPts val="0"/>
                        </a:spcAft>
                      </a:pPr>
                      <a:r>
                        <a:rPr lang="ru-RU" sz="1400">
                          <a:latin typeface="Times New Roman"/>
                          <a:ea typeface="Times New Roman"/>
                          <a:cs typeface="Times New Roman"/>
                        </a:rPr>
                        <a:t>им. А.И. Герцена</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Основы религиозных культур и светской этики в начальной школе (72ч.)</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С 20.09.2013 по 30.11.2013</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6170">
                <a:tc>
                  <a:txBody>
                    <a:bodyPr/>
                    <a:lstStyle/>
                    <a:p>
                      <a:pPr algn="ctr">
                        <a:lnSpc>
                          <a:spcPct val="115000"/>
                        </a:lnSpc>
                        <a:spcAft>
                          <a:spcPts val="0"/>
                        </a:spcAft>
                      </a:pPr>
                      <a:r>
                        <a:rPr lang="ru-RU" sz="1400">
                          <a:latin typeface="Times New Roman"/>
                          <a:ea typeface="Times New Roman"/>
                          <a:cs typeface="Times New Roman"/>
                        </a:rPr>
                        <a:t>2</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Вячеславова Ю.В.</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РГПУ </a:t>
                      </a:r>
                    </a:p>
                    <a:p>
                      <a:pPr algn="ctr">
                        <a:lnSpc>
                          <a:spcPct val="115000"/>
                        </a:lnSpc>
                        <a:spcAft>
                          <a:spcPts val="0"/>
                        </a:spcAft>
                      </a:pPr>
                      <a:r>
                        <a:rPr lang="ru-RU" sz="1400">
                          <a:latin typeface="Times New Roman"/>
                          <a:ea typeface="Times New Roman"/>
                          <a:cs typeface="Times New Roman"/>
                        </a:rPr>
                        <a:t>им. А.И. Герцена</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Основы религиозных культур и светской этики в начальной школе (72ч.)</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С 20.09.2013 по 30.11.2013</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4255">
                <a:tc>
                  <a:txBody>
                    <a:bodyPr/>
                    <a:lstStyle/>
                    <a:p>
                      <a:pPr algn="ctr">
                        <a:lnSpc>
                          <a:spcPct val="115000"/>
                        </a:lnSpc>
                        <a:spcAft>
                          <a:spcPts val="0"/>
                        </a:spcAft>
                      </a:pPr>
                      <a:r>
                        <a:rPr lang="ru-RU" sz="1400">
                          <a:latin typeface="Times New Roman"/>
                          <a:ea typeface="Times New Roman"/>
                          <a:cs typeface="Times New Roman"/>
                        </a:rPr>
                        <a:t>3</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Павлова И.М.</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Times New Roman"/>
                          <a:ea typeface="Times New Roman"/>
                          <a:cs typeface="Times New Roman"/>
                        </a:rPr>
                        <a:t>АППО</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Единый государственный экзамен (ЕГЭ): технологии подготовки (Информатика и ИКТ) (72ч.)</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С 01.10.2013 по 27.11.2013</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085">
                <a:tc>
                  <a:txBody>
                    <a:bodyPr/>
                    <a:lstStyle/>
                    <a:p>
                      <a:pPr algn="ctr">
                        <a:lnSpc>
                          <a:spcPct val="115000"/>
                        </a:lnSpc>
                        <a:spcAft>
                          <a:spcPts val="0"/>
                        </a:spcAft>
                      </a:pPr>
                      <a:r>
                        <a:rPr lang="ru-RU" sz="1400">
                          <a:latin typeface="Times New Roman"/>
                          <a:ea typeface="Times New Roman"/>
                          <a:cs typeface="Times New Roman"/>
                        </a:rPr>
                        <a:t>4</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Григорьева Л.Н.</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АППО</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"ИКТ компетентность учителей физики" (72ч.)</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С 12.09.2013 по 26.12.2013</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7128">
                <a:tc>
                  <a:txBody>
                    <a:bodyPr/>
                    <a:lstStyle/>
                    <a:p>
                      <a:pPr algn="ctr">
                        <a:lnSpc>
                          <a:spcPct val="115000"/>
                        </a:lnSpc>
                        <a:spcAft>
                          <a:spcPts val="0"/>
                        </a:spcAft>
                      </a:pPr>
                      <a:r>
                        <a:rPr lang="ru-RU" sz="1400">
                          <a:latin typeface="Times New Roman"/>
                          <a:ea typeface="Times New Roman"/>
                          <a:cs typeface="Times New Roman"/>
                        </a:rPr>
                        <a:t>5</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Новикович Е.В.</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РГПУ </a:t>
                      </a:r>
                    </a:p>
                    <a:p>
                      <a:pPr algn="ctr">
                        <a:lnSpc>
                          <a:spcPct val="115000"/>
                        </a:lnSpc>
                        <a:spcAft>
                          <a:spcPts val="0"/>
                        </a:spcAft>
                      </a:pPr>
                      <a:r>
                        <a:rPr lang="ru-RU" sz="1400">
                          <a:latin typeface="Times New Roman"/>
                          <a:ea typeface="Times New Roman"/>
                          <a:cs typeface="Times New Roman"/>
                        </a:rPr>
                        <a:t>им. А.И. Герцена</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"Дебаты в образовательной среде"</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С 01.04.2014 по 31.05.2014</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6170">
                <a:tc>
                  <a:txBody>
                    <a:bodyPr/>
                    <a:lstStyle/>
                    <a:p>
                      <a:pPr algn="ctr">
                        <a:lnSpc>
                          <a:spcPct val="115000"/>
                        </a:lnSpc>
                        <a:spcAft>
                          <a:spcPts val="0"/>
                        </a:spcAft>
                      </a:pPr>
                      <a:r>
                        <a:rPr lang="ru-RU" sz="1400">
                          <a:latin typeface="Times New Roman"/>
                          <a:ea typeface="Times New Roman"/>
                          <a:cs typeface="Times New Roman"/>
                        </a:rPr>
                        <a:t>6</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Клюкина Н.А.</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ИМЦ</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"Подготовка обучающихся к ЕГЭ (11 кл.) по русскому языку" (24ч.)</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Times New Roman"/>
                          <a:ea typeface="Times New Roman"/>
                          <a:cs typeface="Times New Roman"/>
                        </a:rPr>
                        <a:t>С </a:t>
                      </a:r>
                      <a:r>
                        <a:rPr lang="en-US" sz="1400" dirty="0">
                          <a:latin typeface="Times New Roman"/>
                          <a:ea typeface="Times New Roman"/>
                          <a:cs typeface="Times New Roman"/>
                        </a:rPr>
                        <a:t>X</a:t>
                      </a:r>
                      <a:r>
                        <a:rPr lang="ru-RU" sz="1400" dirty="0">
                          <a:latin typeface="Times New Roman"/>
                          <a:ea typeface="Times New Roman"/>
                          <a:cs typeface="Times New Roman"/>
                        </a:rPr>
                        <a:t> 2013 по </a:t>
                      </a:r>
                      <a:r>
                        <a:rPr lang="en-US" sz="1400" dirty="0">
                          <a:latin typeface="Times New Roman"/>
                          <a:ea typeface="Times New Roman"/>
                          <a:cs typeface="Times New Roman"/>
                        </a:rPr>
                        <a:t>IV</a:t>
                      </a:r>
                      <a:r>
                        <a:rPr lang="ru-RU" sz="1400" dirty="0">
                          <a:latin typeface="Times New Roman"/>
                          <a:ea typeface="Times New Roman"/>
                          <a:cs typeface="Times New Roman"/>
                        </a:rPr>
                        <a:t> 2014</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3D1431AC-03AB-448F-836F-E7C33655EE09}" type="slidenum">
              <a:rPr lang="ru-RU" smtClean="0"/>
              <a:pPr>
                <a:defRPr/>
              </a:pPr>
              <a:t>46</a:t>
            </a:fld>
            <a:endParaRPr lang="ru-RU"/>
          </a:p>
        </p:txBody>
      </p:sp>
      <p:graphicFrame>
        <p:nvGraphicFramePr>
          <p:cNvPr id="5" name="Таблица 4"/>
          <p:cNvGraphicFramePr>
            <a:graphicFrameLocks noGrp="1"/>
          </p:cNvGraphicFramePr>
          <p:nvPr/>
        </p:nvGraphicFramePr>
        <p:xfrm>
          <a:off x="142844" y="71414"/>
          <a:ext cx="8643998" cy="6708752"/>
        </p:xfrm>
        <a:graphic>
          <a:graphicData uri="http://schemas.openxmlformats.org/drawingml/2006/table">
            <a:tbl>
              <a:tblPr/>
              <a:tblGrid>
                <a:gridCol w="505761"/>
                <a:gridCol w="2280439"/>
                <a:gridCol w="1792742"/>
                <a:gridCol w="2560417"/>
                <a:gridCol w="1504639"/>
              </a:tblGrid>
              <a:tr h="400975">
                <a:tc>
                  <a:txBody>
                    <a:bodyPr/>
                    <a:lstStyle/>
                    <a:p>
                      <a:pPr algn="ctr">
                        <a:lnSpc>
                          <a:spcPct val="115000"/>
                        </a:lnSpc>
                        <a:spcAft>
                          <a:spcPts val="0"/>
                        </a:spcAft>
                      </a:pPr>
                      <a:r>
                        <a:rPr lang="ru-RU" sz="1400" dirty="0">
                          <a:latin typeface="Times New Roman"/>
                          <a:ea typeface="Times New Roman"/>
                          <a:cs typeface="Times New Roman"/>
                        </a:rPr>
                        <a:t>7</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Клюкина Н.А.</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АППО</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Эксперт ОГЭ по русскому языку</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a:latin typeface="Times New Roman"/>
                        <a:ea typeface="Times New Roman"/>
                        <a:cs typeface="Times New Roman"/>
                      </a:endParaRP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462">
                <a:tc>
                  <a:txBody>
                    <a:bodyPr/>
                    <a:lstStyle/>
                    <a:p>
                      <a:pPr algn="ctr">
                        <a:lnSpc>
                          <a:spcPct val="115000"/>
                        </a:lnSpc>
                        <a:spcAft>
                          <a:spcPts val="0"/>
                        </a:spcAft>
                      </a:pPr>
                      <a:r>
                        <a:rPr lang="ru-RU" sz="1400">
                          <a:latin typeface="Times New Roman"/>
                          <a:ea typeface="Times New Roman"/>
                          <a:cs typeface="Times New Roman"/>
                        </a:rPr>
                        <a:t>8</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Левитская Т.В.</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АППО</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Подготовка обучающихся к ГИА (9 кл.) по математике (72ч.)</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С 23.10.2013 по 07.05.2014</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1949">
                <a:tc>
                  <a:txBody>
                    <a:bodyPr/>
                    <a:lstStyle/>
                    <a:p>
                      <a:pPr algn="ctr">
                        <a:lnSpc>
                          <a:spcPct val="115000"/>
                        </a:lnSpc>
                        <a:spcAft>
                          <a:spcPts val="0"/>
                        </a:spcAft>
                      </a:pPr>
                      <a:r>
                        <a:rPr lang="ru-RU" sz="1400">
                          <a:latin typeface="Times New Roman"/>
                          <a:ea typeface="Times New Roman"/>
                          <a:cs typeface="Times New Roman"/>
                        </a:rPr>
                        <a:t>9</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Петкевич Е.М.</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ИМЦ</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Технология подготовки обучающихся к итоговой аттестации по истории в формате ЕГЭ (18ч.)</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С 21.10.2013 по 27.02.2014</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975">
                <a:tc>
                  <a:txBody>
                    <a:bodyPr/>
                    <a:lstStyle/>
                    <a:p>
                      <a:pPr algn="ctr">
                        <a:lnSpc>
                          <a:spcPct val="115000"/>
                        </a:lnSpc>
                        <a:spcAft>
                          <a:spcPts val="0"/>
                        </a:spcAft>
                      </a:pPr>
                      <a:r>
                        <a:rPr lang="ru-RU" sz="1400">
                          <a:latin typeface="Times New Roman"/>
                          <a:ea typeface="Times New Roman"/>
                          <a:cs typeface="Times New Roman"/>
                        </a:rPr>
                        <a:t>10</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Нетленнова Д.О.</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ИМЦ</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Реализация ФГОС в начальной школе (18ч.)</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С 12.11.2013 по 24.12.2013</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975">
                <a:tc>
                  <a:txBody>
                    <a:bodyPr/>
                    <a:lstStyle/>
                    <a:p>
                      <a:pPr algn="ctr">
                        <a:lnSpc>
                          <a:spcPct val="115000"/>
                        </a:lnSpc>
                        <a:spcAft>
                          <a:spcPts val="0"/>
                        </a:spcAft>
                      </a:pPr>
                      <a:r>
                        <a:rPr lang="ru-RU" sz="1400">
                          <a:latin typeface="Times New Roman"/>
                          <a:ea typeface="Times New Roman"/>
                          <a:cs typeface="Times New Roman"/>
                        </a:rPr>
                        <a:t>11</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a:ea typeface="Times New Roman"/>
                          <a:cs typeface="Times New Roman"/>
                        </a:rPr>
                        <a:t>Смирнова А.Ю.</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ИМЦ</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Реализация ФГОС в начальной школе (18ч.)</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С 12.11.2013 по 24.12.2013</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2437">
                <a:tc>
                  <a:txBody>
                    <a:bodyPr/>
                    <a:lstStyle/>
                    <a:p>
                      <a:pPr algn="ctr">
                        <a:lnSpc>
                          <a:spcPct val="115000"/>
                        </a:lnSpc>
                        <a:spcAft>
                          <a:spcPts val="0"/>
                        </a:spcAft>
                      </a:pPr>
                      <a:r>
                        <a:rPr lang="ru-RU" sz="1400">
                          <a:latin typeface="Times New Roman"/>
                          <a:ea typeface="Times New Roman"/>
                          <a:cs typeface="Times New Roman"/>
                        </a:rPr>
                        <a:t>12</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Елькина Е.С.</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ИМЦ</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Подготовка обучающихся к итоговой аттестации по математике в формате ЕГЭ (24ч.)</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С 15.01.2014 по 22.05.2014</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2437">
                <a:tc>
                  <a:txBody>
                    <a:bodyPr/>
                    <a:lstStyle/>
                    <a:p>
                      <a:pPr algn="ctr">
                        <a:lnSpc>
                          <a:spcPct val="115000"/>
                        </a:lnSpc>
                        <a:spcAft>
                          <a:spcPts val="0"/>
                        </a:spcAft>
                      </a:pPr>
                      <a:r>
                        <a:rPr lang="ru-RU" sz="1400">
                          <a:latin typeface="Times New Roman"/>
                          <a:ea typeface="Times New Roman"/>
                          <a:cs typeface="Times New Roman"/>
                        </a:rPr>
                        <a:t>13</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Чернышева Е.А.</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ИМЦ</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Подготовка обучающихся к итоговой аттестации по математике в формате ЕГЭ (24ч.)</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Times New Roman"/>
                          <a:ea typeface="Times New Roman"/>
                          <a:cs typeface="Times New Roman"/>
                        </a:rPr>
                        <a:t>С 15.01.2014 по 22.05.2014</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462">
                <a:tc>
                  <a:txBody>
                    <a:bodyPr/>
                    <a:lstStyle/>
                    <a:p>
                      <a:pPr algn="ctr">
                        <a:lnSpc>
                          <a:spcPct val="115000"/>
                        </a:lnSpc>
                        <a:spcAft>
                          <a:spcPts val="0"/>
                        </a:spcAft>
                      </a:pPr>
                      <a:r>
                        <a:rPr lang="ru-RU" sz="1400">
                          <a:latin typeface="Times New Roman"/>
                          <a:ea typeface="Times New Roman"/>
                          <a:cs typeface="Times New Roman"/>
                        </a:rPr>
                        <a:t>14</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Клюкина Н.А.</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ИМЦ</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От комментирующего чтения к анализу текста (24ч.)</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С 01.10.2013 по 30.04.2014</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2437">
                <a:tc>
                  <a:txBody>
                    <a:bodyPr/>
                    <a:lstStyle/>
                    <a:p>
                      <a:pPr algn="ctr">
                        <a:lnSpc>
                          <a:spcPct val="115000"/>
                        </a:lnSpc>
                        <a:spcAft>
                          <a:spcPts val="0"/>
                        </a:spcAft>
                      </a:pPr>
                      <a:r>
                        <a:rPr lang="ru-RU" sz="1400">
                          <a:latin typeface="Times New Roman"/>
                          <a:ea typeface="Times New Roman"/>
                          <a:cs typeface="Times New Roman"/>
                        </a:rPr>
                        <a:t>15</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Шуваева Т.А.</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АППО</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Методика преподавания физической культуры по образовательным стандартам нового поколения (108ч.)</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Times New Roman"/>
                          <a:ea typeface="Times New Roman"/>
                          <a:cs typeface="Times New Roman"/>
                        </a:rPr>
                        <a:t>С 03.02.2014 по 20.05.2014</a:t>
                      </a:r>
                    </a:p>
                  </a:txBody>
                  <a:tcPr marL="42749" marR="42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214414" y="214290"/>
            <a:ext cx="6858048" cy="1216025"/>
          </a:xfrm>
        </p:spPr>
        <p:txBody>
          <a:bodyPr>
            <a:normAutofit/>
          </a:bodyPr>
          <a:lstStyle/>
          <a:p>
            <a:pPr algn="ctr" eaLnBrk="1" hangingPunct="1"/>
            <a:r>
              <a:rPr lang="ru-RU" sz="2400" b="1" i="1" dirty="0" smtClean="0">
                <a:latin typeface="Times New Roman" pitchFamily="18" charset="0"/>
                <a:cs typeface="Times New Roman" pitchFamily="18" charset="0"/>
              </a:rPr>
              <a:t>4. Результаты деятельности учреждения, качество образования</a:t>
            </a:r>
          </a:p>
        </p:txBody>
      </p:sp>
      <p:sp>
        <p:nvSpPr>
          <p:cNvPr id="50179" name="Rectangle 3"/>
          <p:cNvSpPr>
            <a:spLocks noGrp="1" noChangeArrowheads="1"/>
          </p:cNvSpPr>
          <p:nvPr>
            <p:ph type="body" sz="half" idx="1"/>
          </p:nvPr>
        </p:nvSpPr>
        <p:spPr>
          <a:xfrm>
            <a:off x="428596" y="4143380"/>
            <a:ext cx="7858180" cy="2409836"/>
          </a:xfrm>
        </p:spPr>
        <p:txBody>
          <a:bodyPr>
            <a:normAutofit/>
          </a:bodyPr>
          <a:lstStyle/>
          <a:p>
            <a:pPr eaLnBrk="1" hangingPunct="1">
              <a:buFont typeface="Wingdings" pitchFamily="2" charset="2"/>
              <a:buChar char="v"/>
            </a:pPr>
            <a:r>
              <a:rPr lang="ru-RU" sz="1800" dirty="0" smtClean="0">
                <a:latin typeface="Times New Roman" pitchFamily="18" charset="0"/>
                <a:cs typeface="Times New Roman" pitchFamily="18" charset="0"/>
              </a:rPr>
              <a:t>Большинство обучающиеся школы успешно овладели знаниями. </a:t>
            </a:r>
          </a:p>
          <a:p>
            <a:pPr eaLnBrk="1" hangingPunct="1">
              <a:buFont typeface="Wingdings" pitchFamily="2" charset="2"/>
              <a:buChar char="v"/>
            </a:pPr>
            <a:r>
              <a:rPr lang="ru-RU" sz="1800" dirty="0" smtClean="0">
                <a:latin typeface="Times New Roman" pitchFamily="18" charset="0"/>
                <a:cs typeface="Times New Roman" pitchFamily="18" charset="0"/>
              </a:rPr>
              <a:t>8 выпускников 11 «А» класса  награждены почетным знаком  «За особые успехи в обучении». </a:t>
            </a:r>
          </a:p>
          <a:p>
            <a:pPr eaLnBrk="1" hangingPunct="1">
              <a:buFont typeface="Wingdings" pitchFamily="2" charset="2"/>
              <a:buChar char="v"/>
            </a:pPr>
            <a:r>
              <a:rPr lang="ru-RU" sz="1800" dirty="0" smtClean="0">
                <a:latin typeface="Times New Roman" pitchFamily="18" charset="0"/>
                <a:cs typeface="Times New Roman" pitchFamily="18" charset="0"/>
              </a:rPr>
              <a:t>3 выпускника 9 «</a:t>
            </a:r>
            <a:r>
              <a:rPr lang="ru-RU" sz="1800" dirty="0" err="1" smtClean="0">
                <a:latin typeface="Times New Roman" pitchFamily="18" charset="0"/>
                <a:cs typeface="Times New Roman" pitchFamily="18" charset="0"/>
              </a:rPr>
              <a:t>а,б</a:t>
            </a:r>
            <a:r>
              <a:rPr lang="ru-RU" sz="1800" dirty="0" smtClean="0">
                <a:latin typeface="Times New Roman" pitchFamily="18" charset="0"/>
                <a:cs typeface="Times New Roman" pitchFamily="18" charset="0"/>
              </a:rPr>
              <a:t>» классов получили аттестаты с отличием.</a:t>
            </a:r>
          </a:p>
          <a:p>
            <a:pPr eaLnBrk="1" hangingPunct="1">
              <a:buFont typeface="Wingdings" pitchFamily="2" charset="2"/>
              <a:buChar char="v"/>
            </a:pPr>
            <a:r>
              <a:rPr lang="ru-RU" sz="1800" dirty="0" smtClean="0">
                <a:latin typeface="Times New Roman" pitchFamily="18" charset="0"/>
                <a:cs typeface="Times New Roman" pitchFamily="18" charset="0"/>
              </a:rPr>
              <a:t>Все обучающиеся 9 «</a:t>
            </a:r>
            <a:r>
              <a:rPr lang="ru-RU" sz="1800" dirty="0" err="1" smtClean="0">
                <a:latin typeface="Times New Roman" pitchFamily="18" charset="0"/>
                <a:cs typeface="Times New Roman" pitchFamily="18" charset="0"/>
              </a:rPr>
              <a:t>а,б</a:t>
            </a:r>
            <a:r>
              <a:rPr lang="ru-RU" sz="1800" dirty="0" smtClean="0">
                <a:latin typeface="Times New Roman" pitchFamily="18" charset="0"/>
                <a:cs typeface="Times New Roman" pitchFamily="18" charset="0"/>
              </a:rPr>
              <a:t>», 11 «а» классов успешно прошли государственную итоговую аттестацию в формате ОГЭ и ЕГЭ</a:t>
            </a:r>
          </a:p>
        </p:txBody>
      </p:sp>
      <p:graphicFrame>
        <p:nvGraphicFramePr>
          <p:cNvPr id="123950" name="Group 46"/>
          <p:cNvGraphicFramePr>
            <a:graphicFrameLocks noGrp="1"/>
          </p:cNvGraphicFramePr>
          <p:nvPr>
            <p:ph sz="half" idx="2"/>
          </p:nvPr>
        </p:nvGraphicFramePr>
        <p:xfrm>
          <a:off x="3214678" y="1500174"/>
          <a:ext cx="5214976" cy="2305050"/>
        </p:xfrm>
        <a:graphic>
          <a:graphicData uri="http://schemas.openxmlformats.org/drawingml/2006/table">
            <a:tbl>
              <a:tblPr>
                <a:tableStyleId>{775DCB02-9BB8-47FD-8907-85C794F793BA}</a:tableStyleId>
              </a:tblPr>
              <a:tblGrid>
                <a:gridCol w="1303744"/>
                <a:gridCol w="1303744"/>
                <a:gridCol w="1303744"/>
                <a:gridCol w="1303744"/>
              </a:tblGrid>
              <a:tr h="1152525">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latin typeface="Times New Roman" pitchFamily="18" charset="0"/>
                          <a:cs typeface="Times New Roman" pitchFamily="18" charset="0"/>
                        </a:rPr>
                        <a:t>2010-2011</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algn="ctr"/>
                      <a:r>
                        <a:rPr lang="ru-RU" sz="1600" dirty="0" smtClean="0">
                          <a:latin typeface="Times New Roman" pitchFamily="18" charset="0"/>
                          <a:cs typeface="Times New Roman" pitchFamily="18" charset="0"/>
                        </a:rPr>
                        <a:t>2011-2012</a:t>
                      </a:r>
                      <a:endParaRPr lang="ru-RU" sz="1600" dirty="0">
                        <a:latin typeface="Times New Roman" pitchFamily="18" charset="0"/>
                        <a:cs typeface="Times New Roman" pitchFamily="18" charset="0"/>
                      </a:endParaRPr>
                    </a:p>
                  </a:txBody>
                  <a:tcPr horzOverflow="overflow"/>
                </a:tc>
                <a:tc>
                  <a:txBody>
                    <a:bodyPr/>
                    <a:lstStyle/>
                    <a:p>
                      <a:pPr algn="ctr"/>
                      <a:r>
                        <a:rPr lang="ru-RU" sz="1600" dirty="0" smtClean="0">
                          <a:latin typeface="Times New Roman" pitchFamily="18" charset="0"/>
                          <a:cs typeface="Times New Roman" pitchFamily="18" charset="0"/>
                        </a:rPr>
                        <a:t>2012-2013 </a:t>
                      </a:r>
                      <a:endParaRPr lang="ru-RU" sz="1600" dirty="0">
                        <a:latin typeface="Times New Roman" pitchFamily="18" charset="0"/>
                        <a:cs typeface="Times New Roman" pitchFamily="18" charset="0"/>
                      </a:endParaRPr>
                    </a:p>
                  </a:txBody>
                  <a:tcPr horzOverflow="overflow"/>
                </a:tc>
                <a:tc>
                  <a:txBody>
                    <a:bodyPr/>
                    <a:lstStyle/>
                    <a:p>
                      <a:pPr algn="ctr"/>
                      <a:r>
                        <a:rPr lang="ru-RU" sz="1600" dirty="0" smtClean="0">
                          <a:latin typeface="Times New Roman" pitchFamily="18" charset="0"/>
                          <a:cs typeface="Times New Roman" pitchFamily="18" charset="0"/>
                        </a:rPr>
                        <a:t>2013-2014 </a:t>
                      </a:r>
                      <a:endParaRPr lang="ru-RU" sz="1600" dirty="0">
                        <a:latin typeface="Times New Roman" pitchFamily="18" charset="0"/>
                        <a:cs typeface="Times New Roman" pitchFamily="18" charset="0"/>
                      </a:endParaRPr>
                    </a:p>
                  </a:txBody>
                  <a:tcPr horzOverflow="overflow"/>
                </a:tc>
              </a:tr>
              <a:tr h="1152525">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latin typeface="Times New Roman" pitchFamily="18" charset="0"/>
                          <a:cs typeface="Times New Roman" pitchFamily="18" charset="0"/>
                        </a:rPr>
                        <a:t>45,2%</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algn="ctr"/>
                      <a:r>
                        <a:rPr lang="ru-RU" sz="1600" dirty="0" smtClean="0">
                          <a:latin typeface="Times New Roman" pitchFamily="18" charset="0"/>
                          <a:cs typeface="Times New Roman" pitchFamily="18" charset="0"/>
                        </a:rPr>
                        <a:t>46,2 %</a:t>
                      </a:r>
                      <a:endParaRPr lang="ru-RU" sz="1600" dirty="0">
                        <a:latin typeface="Times New Roman" pitchFamily="18" charset="0"/>
                        <a:cs typeface="Times New Roman" pitchFamily="18" charset="0"/>
                      </a:endParaRPr>
                    </a:p>
                  </a:txBody>
                  <a:tcPr horzOverflow="overflow"/>
                </a:tc>
                <a:tc>
                  <a:txBody>
                    <a:bodyPr/>
                    <a:lstStyle/>
                    <a:p>
                      <a:pPr algn="ctr"/>
                      <a:r>
                        <a:rPr lang="ru-RU" sz="1600" dirty="0" smtClean="0">
                          <a:latin typeface="Times New Roman" pitchFamily="18" charset="0"/>
                          <a:cs typeface="Times New Roman" pitchFamily="18" charset="0"/>
                        </a:rPr>
                        <a:t>46,65%</a:t>
                      </a:r>
                      <a:endParaRPr lang="ru-RU" sz="1600" dirty="0">
                        <a:latin typeface="Times New Roman" pitchFamily="18" charset="0"/>
                        <a:cs typeface="Times New Roman" pitchFamily="18" charset="0"/>
                      </a:endParaRPr>
                    </a:p>
                  </a:txBody>
                  <a:tcPr horzOverflow="overflow"/>
                </a:tc>
                <a:tc>
                  <a:txBody>
                    <a:bodyPr/>
                    <a:lstStyle/>
                    <a:p>
                      <a:pPr algn="ctr"/>
                      <a:r>
                        <a:rPr lang="ru-RU" sz="1600" dirty="0" smtClean="0">
                          <a:latin typeface="Times New Roman" pitchFamily="18" charset="0"/>
                          <a:cs typeface="Times New Roman" pitchFamily="18" charset="0"/>
                        </a:rPr>
                        <a:t>44%</a:t>
                      </a:r>
                      <a:endParaRPr lang="ru-RU" sz="1600" dirty="0">
                        <a:latin typeface="Times New Roman" pitchFamily="18" charset="0"/>
                        <a:cs typeface="Times New Roman" pitchFamily="18" charset="0"/>
                      </a:endParaRPr>
                    </a:p>
                  </a:txBody>
                  <a:tcPr horzOverflow="overflow"/>
                </a:tc>
              </a:tr>
            </a:tbl>
          </a:graphicData>
        </a:graphic>
      </p:graphicFrame>
      <p:sp>
        <p:nvSpPr>
          <p:cNvPr id="6" name="Номер слайда 5"/>
          <p:cNvSpPr>
            <a:spLocks noGrp="1"/>
          </p:cNvSpPr>
          <p:nvPr>
            <p:ph type="sldNum" sz="quarter" idx="12"/>
          </p:nvPr>
        </p:nvSpPr>
        <p:spPr/>
        <p:txBody>
          <a:bodyPr/>
          <a:lstStyle/>
          <a:p>
            <a:pPr>
              <a:defRPr/>
            </a:pPr>
            <a:fld id="{CB02178D-6F38-451D-95DF-44D080F83C66}" type="slidenum">
              <a:rPr lang="ru-RU" smtClean="0"/>
              <a:pPr>
                <a:defRPr/>
              </a:pPr>
              <a:t>47</a:t>
            </a:fld>
            <a:endParaRPr lang="ru-RU"/>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i="1" dirty="0" smtClean="0">
                <a:latin typeface="Times New Roman" pitchFamily="18" charset="0"/>
                <a:cs typeface="Times New Roman" pitchFamily="18" charset="0"/>
              </a:rPr>
              <a:t>Характеристика </a:t>
            </a:r>
            <a:r>
              <a:rPr lang="ru-RU" sz="2400" i="1" dirty="0" err="1" smtClean="0">
                <a:latin typeface="Times New Roman" pitchFamily="18" charset="0"/>
                <a:cs typeface="Times New Roman" pitchFamily="18" charset="0"/>
              </a:rPr>
              <a:t>внутришкольной</a:t>
            </a:r>
            <a:r>
              <a:rPr lang="ru-RU" sz="2400" i="1" dirty="0" smtClean="0">
                <a:latin typeface="Times New Roman" pitchFamily="18" charset="0"/>
                <a:cs typeface="Times New Roman" pitchFamily="18" charset="0"/>
              </a:rPr>
              <a:t> системы оценки качества.</a:t>
            </a:r>
            <a:endParaRPr lang="ru-RU" sz="2400" i="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just">
              <a:buFont typeface="Wingdings" pitchFamily="2" charset="2"/>
              <a:buChar char="v"/>
            </a:pPr>
            <a:r>
              <a:rPr lang="ru-RU" sz="1800" dirty="0" smtClean="0">
                <a:latin typeface="Times New Roman" pitchFamily="18" charset="0"/>
                <a:cs typeface="Times New Roman" pitchFamily="18" charset="0"/>
              </a:rPr>
              <a:t>В связи с требованиями, предъявляемыми к современному преподаванию в школе, и задачами, стоящими перед школой как социальным институтом, обеспечивающим качество современного образования школьников, возникает необходимость создания </a:t>
            </a:r>
            <a:r>
              <a:rPr lang="ru-RU" sz="1800" dirty="0" err="1" smtClean="0">
                <a:latin typeface="Times New Roman" pitchFamily="18" charset="0"/>
                <a:cs typeface="Times New Roman" pitchFamily="18" charset="0"/>
              </a:rPr>
              <a:t>внутришкольной</a:t>
            </a:r>
            <a:r>
              <a:rPr lang="ru-RU" sz="1800" dirty="0" smtClean="0">
                <a:latin typeface="Times New Roman" pitchFamily="18" charset="0"/>
                <a:cs typeface="Times New Roman" pitchFamily="18" charset="0"/>
              </a:rPr>
              <a:t> системы оценки качества образования. Под системой оценки качества образования мы понимаем: </a:t>
            </a:r>
          </a:p>
          <a:p>
            <a:pPr algn="just">
              <a:buNone/>
            </a:pPr>
            <a:r>
              <a:rPr lang="ru-RU" sz="1800" dirty="0" smtClean="0">
                <a:latin typeface="Times New Roman" pitchFamily="18" charset="0"/>
                <a:cs typeface="Times New Roman" pitchFamily="18" charset="0"/>
              </a:rPr>
              <a:t>− структуру, представляющую собой единство закономерно расположенных и взаимосвязанных частей образовательного процесса; </a:t>
            </a:r>
          </a:p>
          <a:p>
            <a:pPr algn="just">
              <a:buNone/>
            </a:pPr>
            <a:r>
              <a:rPr lang="ru-RU" sz="1800" dirty="0" smtClean="0">
                <a:latin typeface="Times New Roman" pitchFamily="18" charset="0"/>
                <a:cs typeface="Times New Roman" pitchFamily="18" charset="0"/>
              </a:rPr>
              <a:t>− совокупность методов, приемов, правил осуществления образовательного процесса в школе.</a:t>
            </a:r>
            <a:endParaRPr lang="ru-RU" sz="18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48</a:t>
            </a:fld>
            <a:endParaRPr lang="ru-RU"/>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
            <a:ext cx="8001000" cy="714356"/>
          </a:xfrm>
        </p:spPr>
        <p:txBody>
          <a:bodyPr>
            <a:normAutofit/>
          </a:bodyPr>
          <a:lstStyle/>
          <a:p>
            <a:pPr algn="ctr"/>
            <a:r>
              <a:rPr lang="ru-RU" sz="2400" i="1" dirty="0" smtClean="0">
                <a:latin typeface="Times New Roman" pitchFamily="18" charset="0"/>
                <a:cs typeface="Times New Roman" pitchFamily="18" charset="0"/>
              </a:rPr>
              <a:t>Итоги успеваемости за 2013-2014 учебный год.</a:t>
            </a:r>
            <a:endParaRPr lang="ru-RU" sz="2400" i="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CB02178D-6F38-451D-95DF-44D080F83C66}" type="slidenum">
              <a:rPr lang="ru-RU" smtClean="0"/>
              <a:pPr>
                <a:defRPr/>
              </a:pPr>
              <a:t>49</a:t>
            </a:fld>
            <a:endParaRPr lang="ru-RU"/>
          </a:p>
        </p:txBody>
      </p:sp>
      <p:graphicFrame>
        <p:nvGraphicFramePr>
          <p:cNvPr id="6" name="Таблица 5"/>
          <p:cNvGraphicFramePr>
            <a:graphicFrameLocks noGrp="1"/>
          </p:cNvGraphicFramePr>
          <p:nvPr/>
        </p:nvGraphicFramePr>
        <p:xfrm>
          <a:off x="428595" y="714351"/>
          <a:ext cx="8429684" cy="5643603"/>
        </p:xfrm>
        <a:graphic>
          <a:graphicData uri="http://schemas.openxmlformats.org/drawingml/2006/table">
            <a:tbl>
              <a:tblPr/>
              <a:tblGrid>
                <a:gridCol w="1252652"/>
                <a:gridCol w="1261080"/>
                <a:gridCol w="1188585"/>
                <a:gridCol w="1188585"/>
                <a:gridCol w="1190271"/>
                <a:gridCol w="1188585"/>
                <a:gridCol w="1159926"/>
              </a:tblGrid>
              <a:tr h="537486">
                <a:tc>
                  <a:txBody>
                    <a:bodyPr/>
                    <a:lstStyle/>
                    <a:p>
                      <a:pPr algn="ctr">
                        <a:lnSpc>
                          <a:spcPct val="115000"/>
                        </a:lnSpc>
                        <a:spcAft>
                          <a:spcPts val="0"/>
                        </a:spcAft>
                      </a:pPr>
                      <a:r>
                        <a:rPr lang="ru-RU" sz="1100">
                          <a:latin typeface="Times New Roman"/>
                          <a:ea typeface="Times New Roman"/>
                          <a:cs typeface="Times New Roman"/>
                        </a:rPr>
                        <a:t>Класс</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Кол-во обуч.</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"5"</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"4-5"</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"2"</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н/а</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Качество знаний, %</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43">
                <a:tc>
                  <a:txBody>
                    <a:bodyPr/>
                    <a:lstStyle/>
                    <a:p>
                      <a:pPr algn="ctr">
                        <a:lnSpc>
                          <a:spcPct val="115000"/>
                        </a:lnSpc>
                        <a:spcAft>
                          <a:spcPts val="0"/>
                        </a:spcAft>
                      </a:pPr>
                      <a:r>
                        <a:rPr lang="ru-RU" sz="1100">
                          <a:latin typeface="Times New Roman"/>
                          <a:ea typeface="Times New Roman"/>
                          <a:cs typeface="Times New Roman"/>
                        </a:rPr>
                        <a:t>2а</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28</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2</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18</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71,4</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43">
                <a:tc>
                  <a:txBody>
                    <a:bodyPr/>
                    <a:lstStyle/>
                    <a:p>
                      <a:pPr algn="ctr">
                        <a:lnSpc>
                          <a:spcPct val="115000"/>
                        </a:lnSpc>
                        <a:spcAft>
                          <a:spcPts val="0"/>
                        </a:spcAft>
                      </a:pPr>
                      <a:r>
                        <a:rPr lang="ru-RU" sz="1100">
                          <a:latin typeface="Times New Roman"/>
                          <a:ea typeface="Times New Roman"/>
                          <a:cs typeface="Times New Roman"/>
                        </a:rPr>
                        <a:t>2б</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27</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3</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14</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63</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43">
                <a:tc>
                  <a:txBody>
                    <a:bodyPr/>
                    <a:lstStyle/>
                    <a:p>
                      <a:pPr algn="ctr">
                        <a:lnSpc>
                          <a:spcPct val="115000"/>
                        </a:lnSpc>
                        <a:spcAft>
                          <a:spcPts val="0"/>
                        </a:spcAft>
                      </a:pPr>
                      <a:r>
                        <a:rPr lang="ru-RU" sz="1100">
                          <a:latin typeface="Times New Roman"/>
                          <a:ea typeface="Times New Roman"/>
                          <a:cs typeface="Times New Roman"/>
                        </a:rPr>
                        <a:t>3а</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29</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4</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14</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62</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43">
                <a:tc>
                  <a:txBody>
                    <a:bodyPr/>
                    <a:lstStyle/>
                    <a:p>
                      <a:pPr algn="ctr">
                        <a:lnSpc>
                          <a:spcPct val="115000"/>
                        </a:lnSpc>
                        <a:spcAft>
                          <a:spcPts val="0"/>
                        </a:spcAft>
                      </a:pPr>
                      <a:r>
                        <a:rPr lang="ru-RU" sz="1100">
                          <a:latin typeface="Times New Roman"/>
                          <a:ea typeface="Times New Roman"/>
                          <a:cs typeface="Times New Roman"/>
                        </a:rPr>
                        <a:t>3б</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30</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5</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12</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57</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43">
                <a:tc>
                  <a:txBody>
                    <a:bodyPr/>
                    <a:lstStyle/>
                    <a:p>
                      <a:pPr algn="ctr">
                        <a:lnSpc>
                          <a:spcPct val="115000"/>
                        </a:lnSpc>
                        <a:spcAft>
                          <a:spcPts val="0"/>
                        </a:spcAft>
                      </a:pPr>
                      <a:r>
                        <a:rPr lang="ru-RU" sz="1100">
                          <a:latin typeface="Times New Roman"/>
                          <a:ea typeface="Times New Roman"/>
                          <a:cs typeface="Times New Roman"/>
                        </a:rPr>
                        <a:t>4а</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25</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3</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9</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48</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43">
                <a:tc>
                  <a:txBody>
                    <a:bodyPr/>
                    <a:lstStyle/>
                    <a:p>
                      <a:pPr algn="ctr">
                        <a:lnSpc>
                          <a:spcPct val="115000"/>
                        </a:lnSpc>
                        <a:spcAft>
                          <a:spcPts val="0"/>
                        </a:spcAft>
                      </a:pPr>
                      <a:r>
                        <a:rPr lang="ru-RU" sz="1100">
                          <a:latin typeface="Times New Roman"/>
                          <a:ea typeface="Times New Roman"/>
                          <a:cs typeface="Times New Roman"/>
                        </a:rPr>
                        <a:t>4б</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24</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9</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5</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58,3</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43">
                <a:tc>
                  <a:txBody>
                    <a:bodyPr/>
                    <a:lstStyle/>
                    <a:p>
                      <a:pPr algn="ctr">
                        <a:lnSpc>
                          <a:spcPct val="115000"/>
                        </a:lnSpc>
                        <a:spcAft>
                          <a:spcPts val="0"/>
                        </a:spcAft>
                      </a:pPr>
                      <a:r>
                        <a:rPr lang="ru-RU" sz="1100">
                          <a:latin typeface="Times New Roman"/>
                          <a:ea typeface="Times New Roman"/>
                          <a:cs typeface="Times New Roman"/>
                        </a:rPr>
                        <a:t>4в</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25</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3</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14</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1</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70,8</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43">
                <a:tc>
                  <a:txBody>
                    <a:bodyPr/>
                    <a:lstStyle/>
                    <a:p>
                      <a:pPr algn="ctr">
                        <a:lnSpc>
                          <a:spcPct val="115000"/>
                        </a:lnSpc>
                        <a:spcAft>
                          <a:spcPts val="0"/>
                        </a:spcAft>
                      </a:pPr>
                      <a:r>
                        <a:rPr lang="ru-RU" sz="1100">
                          <a:latin typeface="Times New Roman"/>
                          <a:ea typeface="Times New Roman"/>
                          <a:cs typeface="Times New Roman"/>
                        </a:rPr>
                        <a:t>5а</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28</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1</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10</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1</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39,3</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43">
                <a:tc>
                  <a:txBody>
                    <a:bodyPr/>
                    <a:lstStyle/>
                    <a:p>
                      <a:pPr algn="ctr">
                        <a:lnSpc>
                          <a:spcPct val="115000"/>
                        </a:lnSpc>
                        <a:spcAft>
                          <a:spcPts val="0"/>
                        </a:spcAft>
                      </a:pPr>
                      <a:r>
                        <a:rPr lang="ru-RU" sz="1100">
                          <a:latin typeface="Times New Roman"/>
                          <a:ea typeface="Times New Roman"/>
                          <a:cs typeface="Times New Roman"/>
                        </a:rPr>
                        <a:t>5б</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28</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1</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12</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1</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46,4</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43">
                <a:tc>
                  <a:txBody>
                    <a:bodyPr/>
                    <a:lstStyle/>
                    <a:p>
                      <a:pPr algn="ctr">
                        <a:lnSpc>
                          <a:spcPct val="115000"/>
                        </a:lnSpc>
                        <a:spcAft>
                          <a:spcPts val="0"/>
                        </a:spcAft>
                      </a:pPr>
                      <a:r>
                        <a:rPr lang="ru-RU" sz="1100">
                          <a:latin typeface="Times New Roman"/>
                          <a:ea typeface="Times New Roman"/>
                          <a:cs typeface="Times New Roman"/>
                        </a:rPr>
                        <a:t>6а</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29</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3</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6</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31</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43">
                <a:tc>
                  <a:txBody>
                    <a:bodyPr/>
                    <a:lstStyle/>
                    <a:p>
                      <a:pPr algn="ctr">
                        <a:lnSpc>
                          <a:spcPct val="115000"/>
                        </a:lnSpc>
                        <a:spcAft>
                          <a:spcPts val="0"/>
                        </a:spcAft>
                      </a:pPr>
                      <a:r>
                        <a:rPr lang="ru-RU" sz="1100">
                          <a:latin typeface="Times New Roman"/>
                          <a:ea typeface="Times New Roman"/>
                          <a:cs typeface="Times New Roman"/>
                        </a:rPr>
                        <a:t>6б</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29</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3</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6</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31</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43">
                <a:tc>
                  <a:txBody>
                    <a:bodyPr/>
                    <a:lstStyle/>
                    <a:p>
                      <a:pPr algn="ctr">
                        <a:lnSpc>
                          <a:spcPct val="115000"/>
                        </a:lnSpc>
                        <a:spcAft>
                          <a:spcPts val="0"/>
                        </a:spcAft>
                      </a:pPr>
                      <a:r>
                        <a:rPr lang="ru-RU" sz="1100">
                          <a:latin typeface="Times New Roman"/>
                          <a:ea typeface="Times New Roman"/>
                          <a:cs typeface="Times New Roman"/>
                        </a:rPr>
                        <a:t>7а</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22</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9</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40,9</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43">
                <a:tc>
                  <a:txBody>
                    <a:bodyPr/>
                    <a:lstStyle/>
                    <a:p>
                      <a:pPr algn="ctr">
                        <a:lnSpc>
                          <a:spcPct val="115000"/>
                        </a:lnSpc>
                        <a:spcAft>
                          <a:spcPts val="0"/>
                        </a:spcAft>
                      </a:pPr>
                      <a:r>
                        <a:rPr lang="ru-RU" sz="1100">
                          <a:latin typeface="Times New Roman"/>
                          <a:ea typeface="Times New Roman"/>
                          <a:cs typeface="Times New Roman"/>
                        </a:rPr>
                        <a:t>7б</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20</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3</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15</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43">
                <a:tc>
                  <a:txBody>
                    <a:bodyPr/>
                    <a:lstStyle/>
                    <a:p>
                      <a:pPr algn="ctr">
                        <a:lnSpc>
                          <a:spcPct val="115000"/>
                        </a:lnSpc>
                        <a:spcAft>
                          <a:spcPts val="0"/>
                        </a:spcAft>
                      </a:pPr>
                      <a:r>
                        <a:rPr lang="ru-RU" sz="1100">
                          <a:latin typeface="Times New Roman"/>
                          <a:ea typeface="Times New Roman"/>
                          <a:cs typeface="Times New Roman"/>
                        </a:rPr>
                        <a:t>8а</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29</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7</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24,1</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43">
                <a:tc>
                  <a:txBody>
                    <a:bodyPr/>
                    <a:lstStyle/>
                    <a:p>
                      <a:pPr algn="ctr">
                        <a:lnSpc>
                          <a:spcPct val="115000"/>
                        </a:lnSpc>
                        <a:spcAft>
                          <a:spcPts val="0"/>
                        </a:spcAft>
                      </a:pPr>
                      <a:r>
                        <a:rPr lang="ru-RU" sz="1100">
                          <a:latin typeface="Times New Roman"/>
                          <a:ea typeface="Times New Roman"/>
                          <a:cs typeface="Times New Roman"/>
                        </a:rPr>
                        <a:t>8б</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29</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1</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6</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1</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24,1</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43">
                <a:tc>
                  <a:txBody>
                    <a:bodyPr/>
                    <a:lstStyle/>
                    <a:p>
                      <a:pPr algn="ctr">
                        <a:lnSpc>
                          <a:spcPct val="115000"/>
                        </a:lnSpc>
                        <a:spcAft>
                          <a:spcPts val="0"/>
                        </a:spcAft>
                      </a:pPr>
                      <a:r>
                        <a:rPr lang="ru-RU" sz="1100">
                          <a:latin typeface="Times New Roman"/>
                          <a:ea typeface="Times New Roman"/>
                          <a:cs typeface="Times New Roman"/>
                        </a:rPr>
                        <a:t>9а</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26</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1</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8</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35</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43">
                <a:tc>
                  <a:txBody>
                    <a:bodyPr/>
                    <a:lstStyle/>
                    <a:p>
                      <a:pPr algn="ctr">
                        <a:lnSpc>
                          <a:spcPct val="115000"/>
                        </a:lnSpc>
                        <a:spcAft>
                          <a:spcPts val="0"/>
                        </a:spcAft>
                      </a:pPr>
                      <a:r>
                        <a:rPr lang="ru-RU" sz="1100">
                          <a:latin typeface="Times New Roman"/>
                          <a:ea typeface="Times New Roman"/>
                          <a:cs typeface="Times New Roman"/>
                        </a:rPr>
                        <a:t>9б</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28</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2</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6</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31</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43">
                <a:tc>
                  <a:txBody>
                    <a:bodyPr/>
                    <a:lstStyle/>
                    <a:p>
                      <a:pPr algn="ctr">
                        <a:lnSpc>
                          <a:spcPct val="115000"/>
                        </a:lnSpc>
                        <a:spcAft>
                          <a:spcPts val="0"/>
                        </a:spcAft>
                      </a:pPr>
                      <a:r>
                        <a:rPr lang="ru-RU" sz="1100">
                          <a:latin typeface="Times New Roman"/>
                          <a:ea typeface="Times New Roman"/>
                          <a:cs typeface="Times New Roman"/>
                        </a:rPr>
                        <a:t>10а</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24</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1</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7</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33,3</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43">
                <a:tc>
                  <a:txBody>
                    <a:bodyPr/>
                    <a:lstStyle/>
                    <a:p>
                      <a:pPr algn="ctr">
                        <a:lnSpc>
                          <a:spcPct val="115000"/>
                        </a:lnSpc>
                        <a:spcAft>
                          <a:spcPts val="0"/>
                        </a:spcAft>
                      </a:pPr>
                      <a:r>
                        <a:rPr lang="ru-RU" sz="1100">
                          <a:latin typeface="Times New Roman"/>
                          <a:ea typeface="Times New Roman"/>
                          <a:cs typeface="Times New Roman"/>
                        </a:rPr>
                        <a:t>11а</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22</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8/8</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4/6</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Times New Roman"/>
                          <a:cs typeface="Times New Roman"/>
                        </a:rPr>
                        <a:t>55/64</a:t>
                      </a: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a:bodyPr>
          <a:lstStyle/>
          <a:p>
            <a:pPr algn="ctr"/>
            <a:r>
              <a:rPr lang="ru-RU" sz="2400" i="1" dirty="0" smtClean="0">
                <a:solidFill>
                  <a:schemeClr val="tx1"/>
                </a:solidFill>
                <a:latin typeface="Times New Roman" pitchFamily="18" charset="0"/>
                <a:cs typeface="Times New Roman" pitchFamily="18" charset="0"/>
              </a:rPr>
              <a:t>Введение</a:t>
            </a:r>
            <a:endParaRPr lang="ru-RU" sz="2400" i="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357158" y="1000108"/>
            <a:ext cx="8215314" cy="4267200"/>
          </a:xfrm>
        </p:spPr>
        <p:txBody>
          <a:bodyPr/>
          <a:lstStyle/>
          <a:p>
            <a:pPr lvl="0" algn="just">
              <a:buNone/>
            </a:pPr>
            <a:r>
              <a:rPr lang="ru-RU" sz="1800" dirty="0" smtClean="0">
                <a:latin typeface="Times New Roman" pitchFamily="18" charset="0"/>
                <a:cs typeface="Times New Roman" pitchFamily="18" charset="0"/>
              </a:rPr>
              <a:t>  ГБОУ СОШ № 591 — это то образовательное учреждение, где на протяжении 24 лет дети учатся познавать новое, приобщаться к прекрасному, приобретать нравственные ценности, без которых немыслимо становление личности. Школа находится в правобережной части Невского района, на территории МО №54. Расположенная в спальном районе Санкт-Петербурга, она  стремится сделать процесс обучения и воспитания открытым, демократическим. Кропотливый труд педагогического коллектива, помощь и понимание родителей, стремление большинства обучающихся к знаниям - характерные черты нашей школы.</a:t>
            </a:r>
          </a:p>
          <a:p>
            <a:pPr lvl="0" algn="just">
              <a:buNone/>
            </a:pPr>
            <a:r>
              <a:rPr lang="ru-RU" sz="1800" dirty="0" smtClean="0">
                <a:latin typeface="Times New Roman" pitchFamily="18" charset="0"/>
                <a:cs typeface="Times New Roman" pitchFamily="18" charset="0"/>
              </a:rPr>
              <a:t>		</a:t>
            </a:r>
          </a:p>
          <a:p>
            <a:pPr algn="just">
              <a:buNone/>
            </a:pPr>
            <a:endParaRPr lang="ru-RU" sz="1800" dirty="0" smtClean="0">
              <a:latin typeface="Times New Roman" pitchFamily="18" charset="0"/>
              <a:cs typeface="Times New Roman" pitchFamily="18" charset="0"/>
            </a:endParaRPr>
          </a:p>
          <a:p>
            <a:endParaRPr lang="ru-RU" sz="1800" dirty="0"/>
          </a:p>
        </p:txBody>
      </p:sp>
      <p:sp>
        <p:nvSpPr>
          <p:cNvPr id="6" name="Номер слайда 5"/>
          <p:cNvSpPr>
            <a:spLocks noGrp="1"/>
          </p:cNvSpPr>
          <p:nvPr>
            <p:ph type="sldNum" sz="quarter" idx="12"/>
          </p:nvPr>
        </p:nvSpPr>
        <p:spPr/>
        <p:txBody>
          <a:bodyPr/>
          <a:lstStyle/>
          <a:p>
            <a:pPr>
              <a:defRPr/>
            </a:pPr>
            <a:fld id="{55FFFF87-47F9-4AE3-8C97-3A4F2DC666DE}" type="slidenum">
              <a:rPr lang="ru-RU" smtClean="0"/>
              <a:pPr>
                <a:defRPr/>
              </a:pPr>
              <a:t>5</a:t>
            </a:fld>
            <a:endParaRPr lang="ru-RU"/>
          </a:p>
        </p:txBody>
      </p:sp>
      <p:pic>
        <p:nvPicPr>
          <p:cNvPr id="172034" name="Picture 2" descr="C:\Users\WIN7\Desktop\1.jpg"/>
          <p:cNvPicPr>
            <a:picLocks noChangeAspect="1" noChangeArrowheads="1"/>
          </p:cNvPicPr>
          <p:nvPr/>
        </p:nvPicPr>
        <p:blipFill>
          <a:blip r:embed="rId2" cstate="screen"/>
          <a:srcRect/>
          <a:stretch>
            <a:fillRect/>
          </a:stretch>
        </p:blipFill>
        <p:spPr bwMode="auto">
          <a:xfrm>
            <a:off x="4539875" y="3429000"/>
            <a:ext cx="4142282" cy="3217370"/>
          </a:xfrm>
          <a:prstGeom prst="rect">
            <a:avLst/>
          </a:prstGeom>
          <a:noFill/>
          <a:effectLst>
            <a:softEdge rad="317500"/>
          </a:effectLst>
        </p:spPr>
      </p:pic>
      <p:sp>
        <p:nvSpPr>
          <p:cNvPr id="5" name="Содержимое 2"/>
          <p:cNvSpPr txBox="1">
            <a:spLocks/>
          </p:cNvSpPr>
          <p:nvPr/>
        </p:nvSpPr>
        <p:spPr>
          <a:xfrm>
            <a:off x="357158" y="2500306"/>
            <a:ext cx="8229600" cy="4525963"/>
          </a:xfrm>
          <a:prstGeom prst="rect">
            <a:avLst/>
          </a:prstGeom>
        </p:spPr>
        <p:txBody>
          <a:bodyPr vert="horz">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endParaRPr kumimoji="0" lang="ru-RU" sz="1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8" name="TextBox 7"/>
          <p:cNvSpPr txBox="1"/>
          <p:nvPr/>
        </p:nvSpPr>
        <p:spPr>
          <a:xfrm>
            <a:off x="785786" y="3643314"/>
            <a:ext cx="3786214" cy="2308324"/>
          </a:xfrm>
          <a:prstGeom prst="rect">
            <a:avLst/>
          </a:prstGeom>
          <a:noFill/>
        </p:spPr>
        <p:txBody>
          <a:bodyPr wrap="square" rtlCol="0">
            <a:spAutoFit/>
          </a:bodyPr>
          <a:lstStyle/>
          <a:p>
            <a:r>
              <a:rPr lang="ru-RU" dirty="0" smtClean="0">
                <a:latin typeface="Times New Roman" pitchFamily="18" charset="0"/>
                <a:cs typeface="Times New Roman" pitchFamily="18" charset="0"/>
              </a:rPr>
              <a:t>	Мы идем вместе: администрация ОУ, учителя, обучающиеся и их родители – по пути, который дает нам возможность получить новые качественные результаты, воспитать личность, готовую к жизни в конкурентном мире.</a:t>
            </a:r>
            <a:endParaRPr lang="ru-RU"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0"/>
            <a:ext cx="8001000" cy="883369"/>
          </a:xfrm>
        </p:spPr>
        <p:txBody>
          <a:bodyPr/>
          <a:lstStyle/>
          <a:p>
            <a:pPr algn="ctr"/>
            <a:r>
              <a:rPr lang="ru-RU" sz="2400" b="1" i="1" dirty="0" smtClean="0">
                <a:solidFill>
                  <a:schemeClr val="tx1"/>
                </a:solidFill>
                <a:latin typeface="Times New Roman" pitchFamily="18" charset="0"/>
                <a:cs typeface="Times New Roman" pitchFamily="18" charset="0"/>
              </a:rPr>
              <a:t>Сравнительный анализ качества знаний </a:t>
            </a:r>
            <a:r>
              <a:rPr lang="ru-RU" sz="2400" i="1" dirty="0" smtClean="0">
                <a:solidFill>
                  <a:schemeClr val="tx1"/>
                </a:solidFill>
                <a:latin typeface="Times New Roman" pitchFamily="18" charset="0"/>
                <a:cs typeface="Times New Roman" pitchFamily="18" charset="0"/>
              </a:rPr>
              <a:t/>
            </a:r>
            <a:br>
              <a:rPr lang="ru-RU" sz="2400" i="1" dirty="0" smtClean="0">
                <a:solidFill>
                  <a:schemeClr val="tx1"/>
                </a:solidFill>
                <a:latin typeface="Times New Roman" pitchFamily="18" charset="0"/>
                <a:cs typeface="Times New Roman" pitchFamily="18" charset="0"/>
              </a:rPr>
            </a:br>
            <a:r>
              <a:rPr lang="ru-RU" sz="2400" b="1" i="1" dirty="0" smtClean="0">
                <a:solidFill>
                  <a:schemeClr val="tx1"/>
                </a:solidFill>
                <a:latin typeface="Times New Roman" pitchFamily="18" charset="0"/>
                <a:cs typeface="Times New Roman" pitchFamily="18" charset="0"/>
              </a:rPr>
              <a:t>за 2012-2013, 2013-2014 учебные года</a:t>
            </a:r>
            <a:endParaRPr lang="ru-RU" sz="2400" i="1" dirty="0">
              <a:solidFill>
                <a:schemeClr val="tx1"/>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CB02178D-6F38-451D-95DF-44D080F83C66}" type="slidenum">
              <a:rPr lang="ru-RU" smtClean="0"/>
              <a:pPr>
                <a:defRPr/>
              </a:pPr>
              <a:t>50</a:t>
            </a:fld>
            <a:endParaRPr lang="ru-RU"/>
          </a:p>
        </p:txBody>
      </p:sp>
      <p:graphicFrame>
        <p:nvGraphicFramePr>
          <p:cNvPr id="7" name="Таблица 6"/>
          <p:cNvGraphicFramePr>
            <a:graphicFrameLocks noGrp="1"/>
          </p:cNvGraphicFramePr>
          <p:nvPr/>
        </p:nvGraphicFramePr>
        <p:xfrm>
          <a:off x="1857356" y="928670"/>
          <a:ext cx="5715040" cy="5643601"/>
        </p:xfrm>
        <a:graphic>
          <a:graphicData uri="http://schemas.openxmlformats.org/drawingml/2006/table">
            <a:tbl>
              <a:tblPr/>
              <a:tblGrid>
                <a:gridCol w="1428760"/>
                <a:gridCol w="1428760"/>
                <a:gridCol w="1428760"/>
                <a:gridCol w="1428760"/>
              </a:tblGrid>
              <a:tr h="245374">
                <a:tc gridSpan="2">
                  <a:txBody>
                    <a:bodyPr/>
                    <a:lstStyle/>
                    <a:p>
                      <a:pPr algn="ctr">
                        <a:lnSpc>
                          <a:spcPct val="115000"/>
                        </a:lnSpc>
                        <a:spcAft>
                          <a:spcPts val="0"/>
                        </a:spcAft>
                      </a:pPr>
                      <a:r>
                        <a:rPr lang="ru-RU" sz="1400" dirty="0">
                          <a:latin typeface="Times New Roman"/>
                          <a:ea typeface="Times New Roman"/>
                          <a:cs typeface="Times New Roman"/>
                        </a:rPr>
                        <a:t>2012/2013</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400">
                          <a:latin typeface="Times New Roman"/>
                          <a:ea typeface="Times New Roman"/>
                          <a:cs typeface="Times New Roman"/>
                        </a:rPr>
                        <a:t>2013/2014</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45374">
                <a:tc>
                  <a:txBody>
                    <a:bodyPr/>
                    <a:lstStyle/>
                    <a:p>
                      <a:pPr algn="ctr">
                        <a:lnSpc>
                          <a:spcPct val="115000"/>
                        </a:lnSpc>
                        <a:spcAft>
                          <a:spcPts val="0"/>
                        </a:spcAft>
                      </a:pPr>
                      <a:r>
                        <a:rPr lang="ru-RU" sz="1400">
                          <a:latin typeface="Times New Roman"/>
                          <a:ea typeface="Times New Roman"/>
                          <a:cs typeface="Times New Roman"/>
                        </a:rPr>
                        <a:t>1а</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2а</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71,4</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74">
                <a:tc>
                  <a:txBody>
                    <a:bodyPr/>
                    <a:lstStyle/>
                    <a:p>
                      <a:pPr algn="ctr">
                        <a:lnSpc>
                          <a:spcPct val="115000"/>
                        </a:lnSpc>
                        <a:spcAft>
                          <a:spcPts val="0"/>
                        </a:spcAft>
                      </a:pPr>
                      <a:r>
                        <a:rPr lang="ru-RU" sz="1400">
                          <a:latin typeface="Times New Roman"/>
                          <a:ea typeface="Times New Roman"/>
                          <a:cs typeface="Times New Roman"/>
                        </a:rPr>
                        <a:t>1б</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2б</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63</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74">
                <a:tc>
                  <a:txBody>
                    <a:bodyPr/>
                    <a:lstStyle/>
                    <a:p>
                      <a:pPr algn="ctr">
                        <a:lnSpc>
                          <a:spcPct val="115000"/>
                        </a:lnSpc>
                        <a:spcAft>
                          <a:spcPts val="0"/>
                        </a:spcAft>
                      </a:pPr>
                      <a:r>
                        <a:rPr lang="ru-RU" sz="1400">
                          <a:latin typeface="Times New Roman"/>
                          <a:ea typeface="Times New Roman"/>
                          <a:cs typeface="Times New Roman"/>
                        </a:rPr>
                        <a:t>2а</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63,3</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3а</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62</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74">
                <a:tc>
                  <a:txBody>
                    <a:bodyPr/>
                    <a:lstStyle/>
                    <a:p>
                      <a:pPr algn="ctr">
                        <a:lnSpc>
                          <a:spcPct val="115000"/>
                        </a:lnSpc>
                        <a:spcAft>
                          <a:spcPts val="0"/>
                        </a:spcAft>
                      </a:pPr>
                      <a:r>
                        <a:rPr lang="ru-RU" sz="1400">
                          <a:latin typeface="Times New Roman"/>
                          <a:ea typeface="Times New Roman"/>
                          <a:cs typeface="Times New Roman"/>
                        </a:rPr>
                        <a:t>2б</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56,6</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3б</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57</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74">
                <a:tc>
                  <a:txBody>
                    <a:bodyPr/>
                    <a:lstStyle/>
                    <a:p>
                      <a:pPr algn="ctr">
                        <a:lnSpc>
                          <a:spcPct val="115000"/>
                        </a:lnSpc>
                        <a:spcAft>
                          <a:spcPts val="0"/>
                        </a:spcAft>
                      </a:pPr>
                      <a:r>
                        <a:rPr lang="ru-RU" sz="1400">
                          <a:latin typeface="Times New Roman"/>
                          <a:ea typeface="Times New Roman"/>
                          <a:cs typeface="Times New Roman"/>
                        </a:rPr>
                        <a:t>3а</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52,3</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4а</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48</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74">
                <a:tc>
                  <a:txBody>
                    <a:bodyPr/>
                    <a:lstStyle/>
                    <a:p>
                      <a:pPr algn="ctr">
                        <a:lnSpc>
                          <a:spcPct val="115000"/>
                        </a:lnSpc>
                        <a:spcAft>
                          <a:spcPts val="0"/>
                        </a:spcAft>
                      </a:pPr>
                      <a:r>
                        <a:rPr lang="ru-RU" sz="1400">
                          <a:latin typeface="Times New Roman"/>
                          <a:ea typeface="Times New Roman"/>
                          <a:cs typeface="Times New Roman"/>
                        </a:rPr>
                        <a:t>3б</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56,5</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4б</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58,3</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74">
                <a:tc>
                  <a:txBody>
                    <a:bodyPr/>
                    <a:lstStyle/>
                    <a:p>
                      <a:pPr algn="ctr">
                        <a:lnSpc>
                          <a:spcPct val="115000"/>
                        </a:lnSpc>
                        <a:spcAft>
                          <a:spcPts val="0"/>
                        </a:spcAft>
                      </a:pPr>
                      <a:r>
                        <a:rPr lang="ru-RU" sz="1400">
                          <a:latin typeface="Times New Roman"/>
                          <a:ea typeface="Times New Roman"/>
                          <a:cs typeface="Times New Roman"/>
                        </a:rPr>
                        <a:t>3в</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71,4</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4в</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70,8</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74">
                <a:tc>
                  <a:txBody>
                    <a:bodyPr/>
                    <a:lstStyle/>
                    <a:p>
                      <a:pPr algn="ctr">
                        <a:lnSpc>
                          <a:spcPct val="115000"/>
                        </a:lnSpc>
                        <a:spcAft>
                          <a:spcPts val="0"/>
                        </a:spcAft>
                      </a:pPr>
                      <a:r>
                        <a:rPr lang="ru-RU" sz="1400">
                          <a:latin typeface="Times New Roman"/>
                          <a:ea typeface="Times New Roman"/>
                          <a:cs typeface="Times New Roman"/>
                        </a:rPr>
                        <a:t>4а</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46,1</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5а</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39,3</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74">
                <a:tc>
                  <a:txBody>
                    <a:bodyPr/>
                    <a:lstStyle/>
                    <a:p>
                      <a:pPr algn="ctr">
                        <a:lnSpc>
                          <a:spcPct val="115000"/>
                        </a:lnSpc>
                        <a:spcAft>
                          <a:spcPts val="0"/>
                        </a:spcAft>
                      </a:pPr>
                      <a:r>
                        <a:rPr lang="ru-RU" sz="1400">
                          <a:latin typeface="Times New Roman"/>
                          <a:ea typeface="Times New Roman"/>
                          <a:cs typeface="Times New Roman"/>
                        </a:rPr>
                        <a:t>4б</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57,6</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5б</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46,4</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74">
                <a:tc>
                  <a:txBody>
                    <a:bodyPr/>
                    <a:lstStyle/>
                    <a:p>
                      <a:pPr algn="ctr">
                        <a:lnSpc>
                          <a:spcPct val="115000"/>
                        </a:lnSpc>
                        <a:spcAft>
                          <a:spcPts val="0"/>
                        </a:spcAft>
                      </a:pPr>
                      <a:r>
                        <a:rPr lang="ru-RU" sz="1400">
                          <a:latin typeface="Times New Roman"/>
                          <a:ea typeface="Times New Roman"/>
                          <a:cs typeface="Times New Roman"/>
                        </a:rPr>
                        <a:t>5а</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55,2</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6а</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31</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74">
                <a:tc>
                  <a:txBody>
                    <a:bodyPr/>
                    <a:lstStyle/>
                    <a:p>
                      <a:pPr algn="ctr">
                        <a:lnSpc>
                          <a:spcPct val="115000"/>
                        </a:lnSpc>
                        <a:spcAft>
                          <a:spcPts val="0"/>
                        </a:spcAft>
                      </a:pPr>
                      <a:r>
                        <a:rPr lang="ru-RU" sz="1400">
                          <a:latin typeface="Times New Roman"/>
                          <a:ea typeface="Times New Roman"/>
                          <a:cs typeface="Times New Roman"/>
                        </a:rPr>
                        <a:t>5б</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46,4</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6б</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31</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74">
                <a:tc>
                  <a:txBody>
                    <a:bodyPr/>
                    <a:lstStyle/>
                    <a:p>
                      <a:pPr algn="ctr">
                        <a:lnSpc>
                          <a:spcPct val="115000"/>
                        </a:lnSpc>
                        <a:spcAft>
                          <a:spcPts val="0"/>
                        </a:spcAft>
                      </a:pPr>
                      <a:r>
                        <a:rPr lang="ru-RU" sz="1400">
                          <a:latin typeface="Times New Roman"/>
                          <a:ea typeface="Times New Roman"/>
                          <a:cs typeface="Times New Roman"/>
                        </a:rPr>
                        <a:t>6а</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55</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7а</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40,9</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74">
                <a:tc>
                  <a:txBody>
                    <a:bodyPr/>
                    <a:lstStyle/>
                    <a:p>
                      <a:pPr algn="ctr">
                        <a:lnSpc>
                          <a:spcPct val="115000"/>
                        </a:lnSpc>
                        <a:spcAft>
                          <a:spcPts val="0"/>
                        </a:spcAft>
                      </a:pPr>
                      <a:r>
                        <a:rPr lang="ru-RU" sz="1400">
                          <a:latin typeface="Times New Roman"/>
                          <a:ea typeface="Times New Roman"/>
                          <a:cs typeface="Times New Roman"/>
                        </a:rPr>
                        <a:t>6б</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23,5</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7б</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15</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74">
                <a:tc>
                  <a:txBody>
                    <a:bodyPr/>
                    <a:lstStyle/>
                    <a:p>
                      <a:pPr algn="ctr">
                        <a:lnSpc>
                          <a:spcPct val="115000"/>
                        </a:lnSpc>
                        <a:spcAft>
                          <a:spcPts val="0"/>
                        </a:spcAft>
                      </a:pPr>
                      <a:r>
                        <a:rPr lang="ru-RU" sz="1400">
                          <a:latin typeface="Times New Roman"/>
                          <a:ea typeface="Times New Roman"/>
                          <a:cs typeface="Times New Roman"/>
                        </a:rPr>
                        <a:t>7а</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27,5</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8а</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24,1</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74">
                <a:tc>
                  <a:txBody>
                    <a:bodyPr/>
                    <a:lstStyle/>
                    <a:p>
                      <a:pPr algn="ctr">
                        <a:lnSpc>
                          <a:spcPct val="115000"/>
                        </a:lnSpc>
                        <a:spcAft>
                          <a:spcPts val="0"/>
                        </a:spcAft>
                      </a:pPr>
                      <a:r>
                        <a:rPr lang="ru-RU" sz="1400">
                          <a:latin typeface="Times New Roman"/>
                          <a:ea typeface="Times New Roman"/>
                          <a:cs typeface="Times New Roman"/>
                        </a:rPr>
                        <a:t>7б</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43,3</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8б</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24,1</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74">
                <a:tc>
                  <a:txBody>
                    <a:bodyPr/>
                    <a:lstStyle/>
                    <a:p>
                      <a:pPr algn="ctr">
                        <a:lnSpc>
                          <a:spcPct val="115000"/>
                        </a:lnSpc>
                        <a:spcAft>
                          <a:spcPts val="0"/>
                        </a:spcAft>
                      </a:pPr>
                      <a:r>
                        <a:rPr lang="ru-RU" sz="1400">
                          <a:latin typeface="Times New Roman"/>
                          <a:ea typeface="Times New Roman"/>
                          <a:cs typeface="Times New Roman"/>
                        </a:rPr>
                        <a:t>8а</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45,4</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9а</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35</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74">
                <a:tc>
                  <a:txBody>
                    <a:bodyPr/>
                    <a:lstStyle/>
                    <a:p>
                      <a:pPr algn="ctr">
                        <a:lnSpc>
                          <a:spcPct val="115000"/>
                        </a:lnSpc>
                        <a:spcAft>
                          <a:spcPts val="0"/>
                        </a:spcAft>
                      </a:pPr>
                      <a:r>
                        <a:rPr lang="ru-RU" sz="1400">
                          <a:latin typeface="Times New Roman"/>
                          <a:ea typeface="Times New Roman"/>
                          <a:cs typeface="Times New Roman"/>
                        </a:rPr>
                        <a:t>8б</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30,7</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9б</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31</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74">
                <a:tc>
                  <a:txBody>
                    <a:bodyPr/>
                    <a:lstStyle/>
                    <a:p>
                      <a:pPr algn="ctr">
                        <a:lnSpc>
                          <a:spcPct val="115000"/>
                        </a:lnSpc>
                        <a:spcAft>
                          <a:spcPts val="0"/>
                        </a:spcAft>
                      </a:pPr>
                      <a:r>
                        <a:rPr lang="ru-RU" sz="1400">
                          <a:latin typeface="Times New Roman"/>
                          <a:ea typeface="Times New Roman"/>
                          <a:cs typeface="Times New Roman"/>
                        </a:rPr>
                        <a:t>9а</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26,9</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400">
                          <a:latin typeface="Times New Roman"/>
                          <a:ea typeface="Times New Roman"/>
                          <a:cs typeface="Times New Roman"/>
                        </a:rPr>
                        <a:t>10а</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400">
                          <a:latin typeface="Times New Roman"/>
                          <a:ea typeface="Times New Roman"/>
                          <a:cs typeface="Times New Roman"/>
                        </a:rPr>
                        <a:t>33,3</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74">
                <a:tc>
                  <a:txBody>
                    <a:bodyPr/>
                    <a:lstStyle/>
                    <a:p>
                      <a:pPr algn="ctr">
                        <a:lnSpc>
                          <a:spcPct val="115000"/>
                        </a:lnSpc>
                        <a:spcAft>
                          <a:spcPts val="0"/>
                        </a:spcAft>
                      </a:pPr>
                      <a:r>
                        <a:rPr lang="ru-RU" sz="1400">
                          <a:latin typeface="Times New Roman"/>
                          <a:ea typeface="Times New Roman"/>
                          <a:cs typeface="Times New Roman"/>
                        </a:rPr>
                        <a:t>9б</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25,9</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490747">
                <a:tc>
                  <a:txBody>
                    <a:bodyPr/>
                    <a:lstStyle/>
                    <a:p>
                      <a:pPr algn="ctr">
                        <a:lnSpc>
                          <a:spcPct val="115000"/>
                        </a:lnSpc>
                        <a:spcAft>
                          <a:spcPts val="0"/>
                        </a:spcAft>
                      </a:pPr>
                      <a:r>
                        <a:rPr lang="ru-RU" sz="1400">
                          <a:latin typeface="Times New Roman"/>
                          <a:ea typeface="Times New Roman"/>
                          <a:cs typeface="Times New Roman"/>
                        </a:rPr>
                        <a:t>10а</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54,16</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11а</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55/64 (в аттестат)</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74">
                <a:tc>
                  <a:txBody>
                    <a:bodyPr/>
                    <a:lstStyle/>
                    <a:p>
                      <a:pPr algn="ctr">
                        <a:lnSpc>
                          <a:spcPct val="115000"/>
                        </a:lnSpc>
                        <a:spcAft>
                          <a:spcPts val="0"/>
                        </a:spcAft>
                      </a:pPr>
                      <a:r>
                        <a:rPr lang="ru-RU" sz="1400">
                          <a:latin typeface="Times New Roman"/>
                          <a:ea typeface="Times New Roman"/>
                          <a:cs typeface="Times New Roman"/>
                        </a:rPr>
                        <a:t>11а</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66,6</a:t>
                      </a: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a:latin typeface="Times New Roman"/>
                        <a:ea typeface="Times New Roman"/>
                        <a:cs typeface="Times New Roman"/>
                      </a:endParaRP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latin typeface="Times New Roman"/>
                        <a:ea typeface="Times New Roman"/>
                        <a:cs typeface="Times New Roman"/>
                      </a:endParaRPr>
                    </a:p>
                  </a:txBody>
                  <a:tcPr marL="57618" marR="57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2899"/>
            <a:ext cx="8929718" cy="928694"/>
          </a:xfrm>
        </p:spPr>
        <p:txBody>
          <a:bodyPr>
            <a:normAutofit/>
          </a:bodyPr>
          <a:lstStyle/>
          <a:p>
            <a:r>
              <a:rPr lang="ru-RU" sz="2400" b="1" i="1" dirty="0" smtClean="0">
                <a:latin typeface="Times New Roman" pitchFamily="18" charset="0"/>
                <a:cs typeface="Times New Roman" pitchFamily="18" charset="0"/>
              </a:rPr>
              <a:t>Итоги промежуточной аттестации</a:t>
            </a:r>
            <a:endParaRPr lang="ru-RU" sz="2400" b="1" i="1" dirty="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pPr>
              <a:defRPr/>
            </a:pPr>
            <a:fld id="{CB02178D-6F38-451D-95DF-44D080F83C66}" type="slidenum">
              <a:rPr lang="ru-RU" smtClean="0"/>
              <a:pPr>
                <a:defRPr/>
              </a:pPr>
              <a:t>51</a:t>
            </a:fld>
            <a:endParaRPr lang="ru-RU"/>
          </a:p>
        </p:txBody>
      </p:sp>
      <p:graphicFrame>
        <p:nvGraphicFramePr>
          <p:cNvPr id="7" name="Таблица 6"/>
          <p:cNvGraphicFramePr>
            <a:graphicFrameLocks noGrp="1"/>
          </p:cNvGraphicFramePr>
          <p:nvPr/>
        </p:nvGraphicFramePr>
        <p:xfrm>
          <a:off x="214282" y="571480"/>
          <a:ext cx="8715434" cy="5921833"/>
        </p:xfrm>
        <a:graphic>
          <a:graphicData uri="http://schemas.openxmlformats.org/drawingml/2006/table">
            <a:tbl>
              <a:tblPr/>
              <a:tblGrid>
                <a:gridCol w="769381"/>
                <a:gridCol w="2434717"/>
                <a:gridCol w="1281097"/>
                <a:gridCol w="769381"/>
                <a:gridCol w="769381"/>
                <a:gridCol w="769381"/>
                <a:gridCol w="768476"/>
                <a:gridCol w="1153620"/>
              </a:tblGrid>
              <a:tr h="281992">
                <a:tc rowSpan="2">
                  <a:txBody>
                    <a:bodyPr/>
                    <a:lstStyle/>
                    <a:p>
                      <a:pPr algn="ctr">
                        <a:lnSpc>
                          <a:spcPct val="115000"/>
                        </a:lnSpc>
                        <a:spcAft>
                          <a:spcPts val="0"/>
                        </a:spcAft>
                      </a:pPr>
                      <a:r>
                        <a:rPr lang="ru-RU" sz="1400" dirty="0">
                          <a:latin typeface="Times New Roman"/>
                          <a:ea typeface="Times New Roman"/>
                        </a:rPr>
                        <a:t>Класс</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400">
                          <a:latin typeface="Times New Roman"/>
                          <a:ea typeface="Times New Roman"/>
                        </a:rPr>
                        <a:t>Предмет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400" dirty="0">
                          <a:latin typeface="Times New Roman"/>
                          <a:ea typeface="Times New Roman"/>
                        </a:rPr>
                        <a:t>Кол-во сдававших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ru-RU" sz="1400">
                          <a:latin typeface="Times New Roman"/>
                          <a:ea typeface="Times New Roman"/>
                        </a:rPr>
                        <a:t>Получили оценки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a:lnSpc>
                          <a:spcPct val="115000"/>
                        </a:lnSpc>
                        <a:spcAft>
                          <a:spcPts val="0"/>
                        </a:spcAft>
                      </a:pPr>
                      <a:r>
                        <a:rPr lang="ru-RU" sz="1400">
                          <a:latin typeface="Times New Roman"/>
                          <a:ea typeface="Times New Roman"/>
                        </a:rPr>
                        <a:t>Качество знаний,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99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400">
                          <a:latin typeface="Times New Roman"/>
                          <a:ea typeface="Times New Roman"/>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281992">
                <a:tc>
                  <a:txBody>
                    <a:bodyPr/>
                    <a:lstStyle/>
                    <a:p>
                      <a:pPr algn="ctr">
                        <a:lnSpc>
                          <a:spcPct val="115000"/>
                        </a:lnSpc>
                        <a:spcAft>
                          <a:spcPts val="0"/>
                        </a:spcAft>
                      </a:pPr>
                      <a:r>
                        <a:rPr lang="ru-RU" sz="1400">
                          <a:latin typeface="Times New Roman"/>
                          <a:ea typeface="Times New Roman"/>
                        </a:rPr>
                        <a:t>5а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rPr>
                        <a:t>Математика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992">
                <a:tc>
                  <a:txBody>
                    <a:bodyPr/>
                    <a:lstStyle/>
                    <a:p>
                      <a:pPr algn="ctr">
                        <a:lnSpc>
                          <a:spcPct val="115000"/>
                        </a:lnSpc>
                        <a:spcAft>
                          <a:spcPts val="0"/>
                        </a:spcAft>
                      </a:pPr>
                      <a:r>
                        <a:rPr lang="ru-RU" sz="1400">
                          <a:latin typeface="Times New Roman"/>
                          <a:ea typeface="Times New Roman"/>
                        </a:rPr>
                        <a:t>5б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rPr>
                        <a:t>Математика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3985">
                <a:tc>
                  <a:txBody>
                    <a:bodyPr/>
                    <a:lstStyle/>
                    <a:p>
                      <a:pPr algn="ctr">
                        <a:lnSpc>
                          <a:spcPct val="115000"/>
                        </a:lnSpc>
                        <a:spcAft>
                          <a:spcPts val="0"/>
                        </a:spcAft>
                      </a:pPr>
                      <a:r>
                        <a:rPr lang="ru-RU" sz="1400">
                          <a:latin typeface="Times New Roman"/>
                          <a:ea typeface="Times New Roman"/>
                        </a:rPr>
                        <a:t>5а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rPr>
                        <a:t>Русский язык </a:t>
                      </a:r>
                    </a:p>
                    <a:p>
                      <a:pPr>
                        <a:lnSpc>
                          <a:spcPct val="115000"/>
                        </a:lnSpc>
                        <a:spcAft>
                          <a:spcPts val="0"/>
                        </a:spcAft>
                      </a:pPr>
                      <a:r>
                        <a:rPr lang="ru-RU" sz="1400">
                          <a:latin typeface="Times New Roman"/>
                          <a:ea typeface="Times New Roman"/>
                        </a:rPr>
                        <a:t>(Назарова С.Н.)</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11/7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12/15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42/31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992">
                <a:tc>
                  <a:txBody>
                    <a:bodyPr/>
                    <a:lstStyle/>
                    <a:p>
                      <a:pPr algn="ctr">
                        <a:lnSpc>
                          <a:spcPct val="115000"/>
                        </a:lnSpc>
                        <a:spcAft>
                          <a:spcPts val="0"/>
                        </a:spcAft>
                      </a:pPr>
                      <a:r>
                        <a:rPr lang="ru-RU" sz="1400">
                          <a:latin typeface="Times New Roman"/>
                          <a:ea typeface="Times New Roman"/>
                        </a:rPr>
                        <a:t>5б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rPr>
                        <a:t>Русский язык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10/10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13/8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41/48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992">
                <a:tc>
                  <a:txBody>
                    <a:bodyPr/>
                    <a:lstStyle/>
                    <a:p>
                      <a:pPr algn="ctr">
                        <a:lnSpc>
                          <a:spcPct val="115000"/>
                        </a:lnSpc>
                        <a:spcAft>
                          <a:spcPts val="0"/>
                        </a:spcAft>
                      </a:pPr>
                      <a:r>
                        <a:rPr lang="ru-RU" sz="1400">
                          <a:latin typeface="Times New Roman"/>
                          <a:ea typeface="Times New Roman"/>
                        </a:rPr>
                        <a:t>6а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rPr>
                        <a:t>История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992">
                <a:tc>
                  <a:txBody>
                    <a:bodyPr/>
                    <a:lstStyle/>
                    <a:p>
                      <a:pPr algn="ctr">
                        <a:lnSpc>
                          <a:spcPct val="115000"/>
                        </a:lnSpc>
                        <a:spcAft>
                          <a:spcPts val="0"/>
                        </a:spcAft>
                      </a:pPr>
                      <a:r>
                        <a:rPr lang="ru-RU" sz="1400">
                          <a:latin typeface="Times New Roman"/>
                          <a:ea typeface="Times New Roman"/>
                        </a:rPr>
                        <a:t>6б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rPr>
                        <a:t>История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rPr>
                        <a:t>27</a:t>
                      </a:r>
                      <a:endParaRPr lang="ru-RU"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rPr>
                        <a:t>4</a:t>
                      </a:r>
                      <a:endParaRPr lang="ru-RU"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rPr>
                        <a:t>6</a:t>
                      </a:r>
                      <a:endParaRPr lang="ru-RU"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rPr>
                        <a:t>15</a:t>
                      </a:r>
                      <a:endParaRPr lang="ru-RU"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rPr>
                        <a:t>2</a:t>
                      </a:r>
                      <a:endParaRPr lang="ru-RU"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a:ea typeface="Times New Roman"/>
                        </a:rPr>
                        <a:t>37</a:t>
                      </a:r>
                      <a:endParaRPr lang="ru-RU"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992">
                <a:tc>
                  <a:txBody>
                    <a:bodyPr/>
                    <a:lstStyle/>
                    <a:p>
                      <a:pPr algn="ctr">
                        <a:lnSpc>
                          <a:spcPct val="115000"/>
                        </a:lnSpc>
                        <a:spcAft>
                          <a:spcPts val="0"/>
                        </a:spcAft>
                      </a:pPr>
                      <a:r>
                        <a:rPr lang="en-US" sz="1400">
                          <a:latin typeface="Times New Roman"/>
                          <a:ea typeface="Times New Roman"/>
                        </a:rPr>
                        <a:t>6</a:t>
                      </a:r>
                      <a:r>
                        <a:rPr lang="ru-RU" sz="1400">
                          <a:latin typeface="Times New Roman"/>
                          <a:ea typeface="Times New Roman"/>
                        </a:rPr>
                        <a:t>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rPr>
                        <a:t>Биология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43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992">
                <a:tc>
                  <a:txBody>
                    <a:bodyPr/>
                    <a:lstStyle/>
                    <a:p>
                      <a:pPr algn="ctr">
                        <a:lnSpc>
                          <a:spcPct val="115000"/>
                        </a:lnSpc>
                        <a:spcAft>
                          <a:spcPts val="0"/>
                        </a:spcAft>
                      </a:pPr>
                      <a:r>
                        <a:rPr lang="ru-RU" sz="1400">
                          <a:latin typeface="Times New Roman"/>
                          <a:ea typeface="Times New Roman"/>
                        </a:rPr>
                        <a:t>6б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rPr>
                        <a:t>Биология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66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992">
                <a:tc>
                  <a:txBody>
                    <a:bodyPr/>
                    <a:lstStyle/>
                    <a:p>
                      <a:pPr algn="ctr">
                        <a:lnSpc>
                          <a:spcPct val="115000"/>
                        </a:lnSpc>
                        <a:spcAft>
                          <a:spcPts val="0"/>
                        </a:spcAft>
                      </a:pPr>
                      <a:r>
                        <a:rPr lang="ru-RU" sz="1400">
                          <a:latin typeface="Times New Roman"/>
                          <a:ea typeface="Times New Roman"/>
                        </a:rPr>
                        <a:t>7а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rPr>
                        <a:t>Английский язык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992">
                <a:tc>
                  <a:txBody>
                    <a:bodyPr/>
                    <a:lstStyle/>
                    <a:p>
                      <a:pPr algn="ctr">
                        <a:lnSpc>
                          <a:spcPct val="115000"/>
                        </a:lnSpc>
                        <a:spcAft>
                          <a:spcPts val="0"/>
                        </a:spcAft>
                      </a:pPr>
                      <a:r>
                        <a:rPr lang="ru-RU" sz="1400">
                          <a:latin typeface="Times New Roman"/>
                          <a:ea typeface="Times New Roman"/>
                        </a:rPr>
                        <a:t>7б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rPr>
                        <a:t>Английский язык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992">
                <a:tc>
                  <a:txBody>
                    <a:bodyPr/>
                    <a:lstStyle/>
                    <a:p>
                      <a:pPr algn="ctr">
                        <a:lnSpc>
                          <a:spcPct val="115000"/>
                        </a:lnSpc>
                        <a:spcAft>
                          <a:spcPts val="0"/>
                        </a:spcAft>
                      </a:pPr>
                      <a:r>
                        <a:rPr lang="ru-RU" sz="1400">
                          <a:latin typeface="Times New Roman"/>
                          <a:ea typeface="Times New Roman"/>
                        </a:rPr>
                        <a:t>7а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rPr>
                        <a:t>Информатика и ИКТ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992">
                <a:tc>
                  <a:txBody>
                    <a:bodyPr/>
                    <a:lstStyle/>
                    <a:p>
                      <a:pPr algn="ctr">
                        <a:lnSpc>
                          <a:spcPct val="115000"/>
                        </a:lnSpc>
                        <a:spcAft>
                          <a:spcPts val="0"/>
                        </a:spcAft>
                      </a:pPr>
                      <a:r>
                        <a:rPr lang="ru-RU" sz="1400">
                          <a:latin typeface="Times New Roman"/>
                          <a:ea typeface="Times New Roman"/>
                        </a:rPr>
                        <a:t>7б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rPr>
                        <a:t>Информатика и ИКТ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992">
                <a:tc>
                  <a:txBody>
                    <a:bodyPr/>
                    <a:lstStyle/>
                    <a:p>
                      <a:pPr algn="ctr">
                        <a:lnSpc>
                          <a:spcPct val="115000"/>
                        </a:lnSpc>
                        <a:spcAft>
                          <a:spcPts val="0"/>
                        </a:spcAft>
                      </a:pPr>
                      <a:r>
                        <a:rPr lang="ru-RU" sz="1400">
                          <a:latin typeface="Times New Roman"/>
                          <a:ea typeface="Times New Roman"/>
                        </a:rPr>
                        <a:t>8а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rPr>
                        <a:t>География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992">
                <a:tc>
                  <a:txBody>
                    <a:bodyPr/>
                    <a:lstStyle/>
                    <a:p>
                      <a:pPr algn="ctr">
                        <a:lnSpc>
                          <a:spcPct val="115000"/>
                        </a:lnSpc>
                        <a:spcAft>
                          <a:spcPts val="0"/>
                        </a:spcAft>
                      </a:pPr>
                      <a:r>
                        <a:rPr lang="ru-RU" sz="1400">
                          <a:latin typeface="Times New Roman"/>
                          <a:ea typeface="Times New Roman"/>
                        </a:rPr>
                        <a:t>8б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rPr>
                        <a:t>География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992">
                <a:tc>
                  <a:txBody>
                    <a:bodyPr/>
                    <a:lstStyle/>
                    <a:p>
                      <a:pPr algn="ctr">
                        <a:lnSpc>
                          <a:spcPct val="115000"/>
                        </a:lnSpc>
                        <a:spcAft>
                          <a:spcPts val="0"/>
                        </a:spcAft>
                      </a:pPr>
                      <a:r>
                        <a:rPr lang="ru-RU" sz="1400">
                          <a:latin typeface="Times New Roman"/>
                          <a:ea typeface="Times New Roman"/>
                        </a:rPr>
                        <a:t>8а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rPr>
                        <a:t>Физика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992">
                <a:tc>
                  <a:txBody>
                    <a:bodyPr/>
                    <a:lstStyle/>
                    <a:p>
                      <a:pPr algn="ctr">
                        <a:lnSpc>
                          <a:spcPct val="115000"/>
                        </a:lnSpc>
                        <a:spcAft>
                          <a:spcPts val="0"/>
                        </a:spcAft>
                      </a:pPr>
                      <a:r>
                        <a:rPr lang="ru-RU" sz="1400" dirty="0">
                          <a:latin typeface="Times New Roman"/>
                          <a:ea typeface="Times New Roman"/>
                        </a:rPr>
                        <a:t>8б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rPr>
                        <a:t>Физика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Times New Roman"/>
                          <a:ea typeface="Times New Roman"/>
                        </a:rPr>
                        <a:t>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992">
                <a:tc>
                  <a:txBody>
                    <a:bodyPr/>
                    <a:lstStyle/>
                    <a:p>
                      <a:pPr algn="ctr">
                        <a:lnSpc>
                          <a:spcPct val="115000"/>
                        </a:lnSpc>
                        <a:spcAft>
                          <a:spcPts val="0"/>
                        </a:spcAft>
                      </a:pPr>
                      <a:r>
                        <a:rPr lang="ru-RU" sz="1400" dirty="0" smtClean="0">
                          <a:latin typeface="Times New Roman"/>
                          <a:ea typeface="Times New Roman"/>
                        </a:rPr>
                        <a:t>10 а</a:t>
                      </a:r>
                      <a:endParaRPr lang="ru-RU"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smtClean="0">
                          <a:latin typeface="Times New Roman"/>
                          <a:ea typeface="Times New Roman"/>
                        </a:rPr>
                        <a:t>Литература</a:t>
                      </a:r>
                      <a:endParaRPr lang="ru-RU"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latin typeface="Times New Roman"/>
                          <a:ea typeface="Times New Roman"/>
                        </a:rPr>
                        <a:t>24</a:t>
                      </a:r>
                      <a:endParaRPr lang="ru-RU"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latin typeface="Times New Roman"/>
                          <a:ea typeface="Times New Roman"/>
                        </a:rPr>
                        <a:t>7</a:t>
                      </a:r>
                      <a:endParaRPr lang="ru-RU"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latin typeface="Times New Roman"/>
                          <a:ea typeface="Times New Roman"/>
                        </a:rPr>
                        <a:t>10</a:t>
                      </a:r>
                      <a:endParaRPr lang="ru-RU"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latin typeface="Times New Roman"/>
                          <a:ea typeface="Times New Roman"/>
                        </a:rPr>
                        <a:t>5</a:t>
                      </a:r>
                      <a:endParaRPr lang="ru-RU"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latin typeface="Times New Roman"/>
                          <a:ea typeface="Times New Roman"/>
                        </a:rPr>
                        <a:t>2</a:t>
                      </a:r>
                      <a:endParaRPr lang="ru-RU"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latin typeface="Times New Roman"/>
                          <a:ea typeface="Times New Roman"/>
                        </a:rPr>
                        <a:t>71</a:t>
                      </a:r>
                      <a:endParaRPr lang="ru-RU"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992">
                <a:tc>
                  <a:txBody>
                    <a:bodyPr/>
                    <a:lstStyle/>
                    <a:p>
                      <a:pPr algn="ctr">
                        <a:lnSpc>
                          <a:spcPct val="115000"/>
                        </a:lnSpc>
                        <a:spcAft>
                          <a:spcPts val="0"/>
                        </a:spcAft>
                      </a:pPr>
                      <a:r>
                        <a:rPr lang="ru-RU" sz="1400" dirty="0" smtClean="0">
                          <a:latin typeface="Times New Roman"/>
                          <a:ea typeface="Times New Roman"/>
                        </a:rPr>
                        <a:t>10 а</a:t>
                      </a:r>
                      <a:endParaRPr lang="ru-RU"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smtClean="0">
                          <a:latin typeface="Times New Roman"/>
                          <a:ea typeface="Times New Roman"/>
                        </a:rPr>
                        <a:t>Алгебра</a:t>
                      </a:r>
                      <a:endParaRPr lang="ru-RU"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latin typeface="Times New Roman"/>
                          <a:ea typeface="Times New Roman"/>
                        </a:rPr>
                        <a:t>24</a:t>
                      </a:r>
                      <a:endParaRPr lang="ru-RU"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latin typeface="Times New Roman"/>
                          <a:ea typeface="Times New Roman"/>
                        </a:rPr>
                        <a:t>3</a:t>
                      </a:r>
                      <a:endParaRPr lang="ru-RU"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latin typeface="Times New Roman"/>
                          <a:ea typeface="Times New Roman"/>
                        </a:rPr>
                        <a:t>9</a:t>
                      </a:r>
                      <a:endParaRPr lang="ru-RU"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latin typeface="Times New Roman"/>
                          <a:ea typeface="Times New Roman"/>
                        </a:rPr>
                        <a:t>12</a:t>
                      </a:r>
                      <a:endParaRPr lang="ru-RU"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latin typeface="Times New Roman"/>
                          <a:ea typeface="Times New Roman"/>
                        </a:rPr>
                        <a:t>0</a:t>
                      </a:r>
                      <a:endParaRPr lang="ru-RU"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latin typeface="Times New Roman"/>
                          <a:ea typeface="Times New Roman"/>
                        </a:rPr>
                        <a:t>50</a:t>
                      </a:r>
                      <a:endParaRPr lang="ru-RU"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CB02178D-6F38-451D-95DF-44D080F83C66}" type="slidenum">
              <a:rPr lang="ru-RU" smtClean="0"/>
              <a:pPr>
                <a:defRPr/>
              </a:pPr>
              <a:t>52</a:t>
            </a:fld>
            <a:endParaRPr lang="ru-RU"/>
          </a:p>
        </p:txBody>
      </p:sp>
      <p:sp>
        <p:nvSpPr>
          <p:cNvPr id="6" name="TextBox 5"/>
          <p:cNvSpPr txBox="1"/>
          <p:nvPr/>
        </p:nvSpPr>
        <p:spPr>
          <a:xfrm>
            <a:off x="285720" y="214290"/>
            <a:ext cx="8572560" cy="5262979"/>
          </a:xfrm>
          <a:prstGeom prst="rect">
            <a:avLst/>
          </a:prstGeom>
          <a:noFill/>
        </p:spPr>
        <p:txBody>
          <a:bodyPr wrap="square" rtlCol="0">
            <a:spAutoFit/>
          </a:bodyPr>
          <a:lstStyle/>
          <a:p>
            <a:pPr algn="ct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Следует отметить, что после большого перерыва обучающиеся 10 классов 15 мая 2014 года на основании распоряжения КО от 12.03.2014 г №1002-р "Об утверждении порядка проведения сочинения по литературе для обучающихся 10 классов общеобразовательных организаций Санкт—Петербурга в 2014 году" и согласно приложению к данному распоряжению писали сочинение по литературе.</a:t>
            </a: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Сочинение требовало от обучающихся развернутого высказывания, давало возможность предъявить собственное понимание мыслей писателя, выразить свое отношение к проблемам, поднимаемым писателем; обосновать свои суждения обращением к произведению; показать понимание художественных особенностей произведения. Написание сочинения требовало большой меры познавательной самостоятельности и в полной мере отвечало специфике литературы как учебной дисциплины, ставящей своими целями формирование квалифицированного читателя с развитым эстетическим вкусом и потребностью к духовно-нравственному развитию.</a:t>
            </a: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К сожалению, трое обучающихся (4в, 5а, 5б) по итогам учебного года оставлены с согласия родителей на повторный курс обучения.</a:t>
            </a:r>
          </a:p>
          <a:p>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718451" cy="877907"/>
          </a:xfrm>
        </p:spPr>
        <p:txBody>
          <a:bodyPr>
            <a:normAutofit/>
          </a:bodyPr>
          <a:lstStyle/>
          <a:p>
            <a:pPr algn="ctr"/>
            <a:r>
              <a:rPr lang="ru-RU" sz="2400" b="1" i="1" dirty="0" smtClean="0">
                <a:latin typeface="Times New Roman" pitchFamily="18" charset="0"/>
                <a:cs typeface="Times New Roman" pitchFamily="18" charset="0"/>
              </a:rPr>
              <a:t>Качество знаний по предметам</a:t>
            </a:r>
            <a:endParaRPr lang="ru-RU" sz="2400" i="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CB02178D-6F38-451D-95DF-44D080F83C66}" type="slidenum">
              <a:rPr lang="ru-RU" smtClean="0"/>
              <a:pPr>
                <a:defRPr/>
              </a:pPr>
              <a:t>53</a:t>
            </a:fld>
            <a:endParaRPr lang="ru-RU"/>
          </a:p>
        </p:txBody>
      </p:sp>
      <p:graphicFrame>
        <p:nvGraphicFramePr>
          <p:cNvPr id="7" name="Таблица 6"/>
          <p:cNvGraphicFramePr>
            <a:graphicFrameLocks noGrp="1"/>
          </p:cNvGraphicFramePr>
          <p:nvPr/>
        </p:nvGraphicFramePr>
        <p:xfrm>
          <a:off x="571472" y="928671"/>
          <a:ext cx="7929619" cy="5500724"/>
        </p:xfrm>
        <a:graphic>
          <a:graphicData uri="http://schemas.openxmlformats.org/drawingml/2006/table">
            <a:tbl>
              <a:tblPr/>
              <a:tblGrid>
                <a:gridCol w="447393"/>
                <a:gridCol w="3517002"/>
                <a:gridCol w="1982612"/>
                <a:gridCol w="1982612"/>
              </a:tblGrid>
              <a:tr h="517586">
                <a:tc>
                  <a:txBody>
                    <a:bodyPr/>
                    <a:lstStyle/>
                    <a:p>
                      <a:pPr algn="ctr">
                        <a:lnSpc>
                          <a:spcPct val="115000"/>
                        </a:lnSpc>
                        <a:spcAft>
                          <a:spcPts val="1000"/>
                        </a:spcAft>
                      </a:pPr>
                      <a:r>
                        <a:rPr lang="ru-RU" sz="1400">
                          <a:latin typeface="Times New Roman"/>
                          <a:ea typeface="Times New Roman"/>
                        </a:rPr>
                        <a:t>№ п/п</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dirty="0">
                          <a:latin typeface="Times New Roman"/>
                          <a:ea typeface="Times New Roman"/>
                        </a:rPr>
                        <a:t>ФИО учителя</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Times New Roman"/>
                          <a:ea typeface="Times New Roman"/>
                        </a:rPr>
                        <a:t>Предмет</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Times New Roman"/>
                          <a:ea typeface="Times New Roman"/>
                        </a:rPr>
                        <a:t>Качество знаний, %</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793">
                <a:tc>
                  <a:txBody>
                    <a:bodyPr/>
                    <a:lstStyle/>
                    <a:p>
                      <a:pPr algn="ctr">
                        <a:lnSpc>
                          <a:spcPct val="115000"/>
                        </a:lnSpc>
                        <a:spcAft>
                          <a:spcPts val="1000"/>
                        </a:spcAft>
                      </a:pPr>
                      <a:r>
                        <a:rPr lang="ru-RU" sz="1400">
                          <a:latin typeface="Times New Roman"/>
                          <a:ea typeface="Times New Roman"/>
                        </a:rPr>
                        <a:t>1</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Гаврилова В.В.</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Музыка</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Times New Roman"/>
                          <a:ea typeface="Times New Roman"/>
                        </a:rPr>
                        <a:t>88 </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793">
                <a:tc>
                  <a:txBody>
                    <a:bodyPr/>
                    <a:lstStyle/>
                    <a:p>
                      <a:pPr algn="ctr">
                        <a:lnSpc>
                          <a:spcPct val="115000"/>
                        </a:lnSpc>
                        <a:spcAft>
                          <a:spcPts val="1000"/>
                        </a:spcAft>
                      </a:pPr>
                      <a:r>
                        <a:rPr lang="ru-RU" sz="1400">
                          <a:latin typeface="Times New Roman"/>
                          <a:ea typeface="Times New Roman"/>
                        </a:rPr>
                        <a:t>2</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Гнедич О.Н.</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Биология</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Times New Roman"/>
                          <a:ea typeface="Times New Roman"/>
                        </a:rPr>
                        <a:t>82</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793">
                <a:tc>
                  <a:txBody>
                    <a:bodyPr/>
                    <a:lstStyle/>
                    <a:p>
                      <a:pPr algn="ctr">
                        <a:lnSpc>
                          <a:spcPct val="115000"/>
                        </a:lnSpc>
                        <a:spcAft>
                          <a:spcPts val="1000"/>
                        </a:spcAft>
                      </a:pPr>
                      <a:r>
                        <a:rPr lang="ru-RU" sz="1400">
                          <a:latin typeface="Times New Roman"/>
                          <a:ea typeface="Times New Roman"/>
                        </a:rPr>
                        <a:t>3</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Григорьева Л.Н.</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Физика</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Times New Roman"/>
                          <a:ea typeface="Times New Roman"/>
                        </a:rPr>
                        <a:t>55,5</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076">
                <a:tc>
                  <a:txBody>
                    <a:bodyPr/>
                    <a:lstStyle/>
                    <a:p>
                      <a:pPr algn="ctr">
                        <a:lnSpc>
                          <a:spcPct val="115000"/>
                        </a:lnSpc>
                        <a:spcAft>
                          <a:spcPts val="1000"/>
                        </a:spcAft>
                      </a:pPr>
                      <a:r>
                        <a:rPr lang="ru-RU" sz="1400">
                          <a:latin typeface="Times New Roman"/>
                          <a:ea typeface="Times New Roman"/>
                        </a:rPr>
                        <a:t>4</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Елькина Е.С.</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Алгебра</a:t>
                      </a:r>
                    </a:p>
                    <a:p>
                      <a:pPr>
                        <a:lnSpc>
                          <a:spcPct val="115000"/>
                        </a:lnSpc>
                        <a:spcAft>
                          <a:spcPts val="1000"/>
                        </a:spcAft>
                      </a:pPr>
                      <a:r>
                        <a:rPr lang="ru-RU" sz="1400">
                          <a:latin typeface="Times New Roman"/>
                          <a:ea typeface="Times New Roman"/>
                        </a:rPr>
                        <a:t>Геометрия</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Times New Roman"/>
                          <a:ea typeface="Times New Roman"/>
                        </a:rPr>
                        <a:t>47,9</a:t>
                      </a:r>
                    </a:p>
                    <a:p>
                      <a:pPr algn="ctr">
                        <a:lnSpc>
                          <a:spcPct val="115000"/>
                        </a:lnSpc>
                        <a:spcAft>
                          <a:spcPts val="1000"/>
                        </a:spcAft>
                      </a:pPr>
                      <a:r>
                        <a:rPr lang="ru-RU" sz="1400">
                          <a:latin typeface="Times New Roman"/>
                          <a:ea typeface="Times New Roman"/>
                        </a:rPr>
                        <a:t>40,9</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793">
                <a:tc>
                  <a:txBody>
                    <a:bodyPr/>
                    <a:lstStyle/>
                    <a:p>
                      <a:pPr algn="ctr">
                        <a:lnSpc>
                          <a:spcPct val="115000"/>
                        </a:lnSpc>
                        <a:spcAft>
                          <a:spcPts val="1000"/>
                        </a:spcAft>
                      </a:pPr>
                      <a:r>
                        <a:rPr lang="ru-RU" sz="1400">
                          <a:latin typeface="Times New Roman"/>
                          <a:ea typeface="Times New Roman"/>
                        </a:rPr>
                        <a:t>5</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Завадская М.В.</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Английский язык</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Times New Roman"/>
                          <a:ea typeface="Times New Roman"/>
                        </a:rPr>
                        <a:t>72,1</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793">
                <a:tc>
                  <a:txBody>
                    <a:bodyPr/>
                    <a:lstStyle/>
                    <a:p>
                      <a:pPr algn="ctr">
                        <a:lnSpc>
                          <a:spcPct val="115000"/>
                        </a:lnSpc>
                        <a:spcAft>
                          <a:spcPts val="1000"/>
                        </a:spcAft>
                      </a:pPr>
                      <a:r>
                        <a:rPr lang="ru-RU" sz="1400">
                          <a:latin typeface="Times New Roman"/>
                          <a:ea typeface="Times New Roman"/>
                        </a:rPr>
                        <a:t>6</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Иванова Л.И.</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Английский язык</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Times New Roman"/>
                          <a:ea typeface="Times New Roman"/>
                        </a:rPr>
                        <a:t>74</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793">
                <a:tc>
                  <a:txBody>
                    <a:bodyPr/>
                    <a:lstStyle/>
                    <a:p>
                      <a:pPr algn="ctr">
                        <a:lnSpc>
                          <a:spcPct val="115000"/>
                        </a:lnSpc>
                        <a:spcAft>
                          <a:spcPts val="1000"/>
                        </a:spcAft>
                      </a:pPr>
                      <a:r>
                        <a:rPr lang="ru-RU" sz="1400">
                          <a:latin typeface="Times New Roman"/>
                          <a:ea typeface="Times New Roman"/>
                        </a:rPr>
                        <a:t>7</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Кабакова Д.В.</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Химия</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Times New Roman"/>
                          <a:ea typeface="Times New Roman"/>
                        </a:rPr>
                        <a:t>56,3</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076">
                <a:tc>
                  <a:txBody>
                    <a:bodyPr/>
                    <a:lstStyle/>
                    <a:p>
                      <a:pPr algn="ctr">
                        <a:lnSpc>
                          <a:spcPct val="115000"/>
                        </a:lnSpc>
                        <a:spcAft>
                          <a:spcPts val="1000"/>
                        </a:spcAft>
                      </a:pPr>
                      <a:r>
                        <a:rPr lang="ru-RU" sz="1400">
                          <a:latin typeface="Times New Roman"/>
                          <a:ea typeface="Times New Roman"/>
                        </a:rPr>
                        <a:t>8</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Кайгародова Е.Е.</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Русский язык</a:t>
                      </a:r>
                    </a:p>
                    <a:p>
                      <a:pPr>
                        <a:lnSpc>
                          <a:spcPct val="115000"/>
                        </a:lnSpc>
                        <a:spcAft>
                          <a:spcPts val="1000"/>
                        </a:spcAft>
                      </a:pPr>
                      <a:r>
                        <a:rPr lang="ru-RU" sz="1400">
                          <a:latin typeface="Times New Roman"/>
                          <a:ea typeface="Times New Roman"/>
                        </a:rPr>
                        <a:t>Литература</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Times New Roman"/>
                          <a:ea typeface="Times New Roman"/>
                        </a:rPr>
                        <a:t>40</a:t>
                      </a:r>
                    </a:p>
                    <a:p>
                      <a:pPr algn="ctr">
                        <a:lnSpc>
                          <a:spcPct val="115000"/>
                        </a:lnSpc>
                        <a:spcAft>
                          <a:spcPts val="1000"/>
                        </a:spcAft>
                      </a:pPr>
                      <a:r>
                        <a:rPr lang="ru-RU" sz="1400">
                          <a:latin typeface="Times New Roman"/>
                          <a:ea typeface="Times New Roman"/>
                        </a:rPr>
                        <a:t>66</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076">
                <a:tc>
                  <a:txBody>
                    <a:bodyPr/>
                    <a:lstStyle/>
                    <a:p>
                      <a:pPr algn="ctr">
                        <a:lnSpc>
                          <a:spcPct val="115000"/>
                        </a:lnSpc>
                        <a:spcAft>
                          <a:spcPts val="1000"/>
                        </a:spcAft>
                      </a:pPr>
                      <a:r>
                        <a:rPr lang="ru-RU" sz="1400">
                          <a:latin typeface="Times New Roman"/>
                          <a:ea typeface="Times New Roman"/>
                        </a:rPr>
                        <a:t>9</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Клюкина Н.А.</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Русский язык</a:t>
                      </a:r>
                    </a:p>
                    <a:p>
                      <a:pPr>
                        <a:lnSpc>
                          <a:spcPct val="115000"/>
                        </a:lnSpc>
                        <a:spcAft>
                          <a:spcPts val="1000"/>
                        </a:spcAft>
                      </a:pPr>
                      <a:r>
                        <a:rPr lang="ru-RU" sz="1400">
                          <a:latin typeface="Times New Roman"/>
                          <a:ea typeface="Times New Roman"/>
                        </a:rPr>
                        <a:t>Литература</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Times New Roman"/>
                          <a:ea typeface="Times New Roman"/>
                        </a:rPr>
                        <a:t>60</a:t>
                      </a:r>
                    </a:p>
                    <a:p>
                      <a:pPr algn="ctr">
                        <a:lnSpc>
                          <a:spcPct val="115000"/>
                        </a:lnSpc>
                        <a:spcAft>
                          <a:spcPts val="1000"/>
                        </a:spcAft>
                      </a:pPr>
                      <a:r>
                        <a:rPr lang="ru-RU" sz="1400">
                          <a:latin typeface="Times New Roman"/>
                          <a:ea typeface="Times New Roman"/>
                        </a:rPr>
                        <a:t>85</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076">
                <a:tc>
                  <a:txBody>
                    <a:bodyPr/>
                    <a:lstStyle/>
                    <a:p>
                      <a:pPr algn="ctr">
                        <a:lnSpc>
                          <a:spcPct val="115000"/>
                        </a:lnSpc>
                        <a:spcAft>
                          <a:spcPts val="1000"/>
                        </a:spcAft>
                      </a:pPr>
                      <a:r>
                        <a:rPr lang="ru-RU" sz="1400">
                          <a:latin typeface="Times New Roman"/>
                          <a:ea typeface="Times New Roman"/>
                        </a:rPr>
                        <a:t>10</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Кудряшов И.А.</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Информатика и ИКТ</a:t>
                      </a:r>
                    </a:p>
                    <a:p>
                      <a:pPr>
                        <a:lnSpc>
                          <a:spcPct val="115000"/>
                        </a:lnSpc>
                        <a:spcAft>
                          <a:spcPts val="1000"/>
                        </a:spcAft>
                      </a:pPr>
                      <a:r>
                        <a:rPr lang="ru-RU" sz="1400">
                          <a:latin typeface="Times New Roman"/>
                          <a:ea typeface="Times New Roman"/>
                        </a:rPr>
                        <a:t>Технология</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Times New Roman"/>
                          <a:ea typeface="Times New Roman"/>
                        </a:rPr>
                        <a:t>90,5</a:t>
                      </a:r>
                    </a:p>
                    <a:p>
                      <a:pPr algn="ctr">
                        <a:lnSpc>
                          <a:spcPct val="115000"/>
                        </a:lnSpc>
                        <a:spcAft>
                          <a:spcPts val="1000"/>
                        </a:spcAft>
                      </a:pPr>
                      <a:r>
                        <a:rPr lang="ru-RU" sz="1400">
                          <a:latin typeface="Times New Roman"/>
                          <a:ea typeface="Times New Roman"/>
                        </a:rPr>
                        <a:t>85</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076">
                <a:tc>
                  <a:txBody>
                    <a:bodyPr/>
                    <a:lstStyle/>
                    <a:p>
                      <a:pPr algn="ctr">
                        <a:lnSpc>
                          <a:spcPct val="115000"/>
                        </a:lnSpc>
                        <a:spcAft>
                          <a:spcPts val="1000"/>
                        </a:spcAft>
                      </a:pPr>
                      <a:r>
                        <a:rPr lang="ru-RU" sz="1400">
                          <a:latin typeface="Times New Roman"/>
                          <a:ea typeface="Times New Roman"/>
                        </a:rPr>
                        <a:t>11</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Левитская Т.В.</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Алгебра</a:t>
                      </a:r>
                    </a:p>
                    <a:p>
                      <a:pPr>
                        <a:lnSpc>
                          <a:spcPct val="115000"/>
                        </a:lnSpc>
                        <a:spcAft>
                          <a:spcPts val="1000"/>
                        </a:spcAft>
                      </a:pPr>
                      <a:r>
                        <a:rPr lang="ru-RU" sz="1400">
                          <a:latin typeface="Times New Roman"/>
                          <a:ea typeface="Times New Roman"/>
                        </a:rPr>
                        <a:t>Геометрия</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dirty="0">
                          <a:latin typeface="Times New Roman"/>
                          <a:ea typeface="Times New Roman"/>
                        </a:rPr>
                        <a:t>46,7</a:t>
                      </a:r>
                    </a:p>
                    <a:p>
                      <a:pPr algn="ctr">
                        <a:lnSpc>
                          <a:spcPct val="115000"/>
                        </a:lnSpc>
                        <a:spcAft>
                          <a:spcPts val="1000"/>
                        </a:spcAft>
                      </a:pPr>
                      <a:r>
                        <a:rPr lang="ru-RU" sz="1400" dirty="0">
                          <a:latin typeface="Times New Roman"/>
                          <a:ea typeface="Times New Roman"/>
                        </a:rPr>
                        <a:t>44,9</a:t>
                      </a:r>
                    </a:p>
                  </a:txBody>
                  <a:tcPr marL="63048" marR="63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CB02178D-6F38-451D-95DF-44D080F83C66}" type="slidenum">
              <a:rPr lang="ru-RU" smtClean="0"/>
              <a:pPr>
                <a:defRPr/>
              </a:pPr>
              <a:t>54</a:t>
            </a:fld>
            <a:endParaRPr lang="ru-RU"/>
          </a:p>
        </p:txBody>
      </p:sp>
      <p:graphicFrame>
        <p:nvGraphicFramePr>
          <p:cNvPr id="6" name="Таблица 5"/>
          <p:cNvGraphicFramePr>
            <a:graphicFrameLocks noGrp="1"/>
          </p:cNvGraphicFramePr>
          <p:nvPr/>
        </p:nvGraphicFramePr>
        <p:xfrm>
          <a:off x="428597" y="214292"/>
          <a:ext cx="8072492" cy="6541008"/>
        </p:xfrm>
        <a:graphic>
          <a:graphicData uri="http://schemas.openxmlformats.org/drawingml/2006/table">
            <a:tbl>
              <a:tblPr/>
              <a:tblGrid>
                <a:gridCol w="455453"/>
                <a:gridCol w="3580369"/>
                <a:gridCol w="2018335"/>
                <a:gridCol w="2018335"/>
              </a:tblGrid>
              <a:tr h="585486">
                <a:tc>
                  <a:txBody>
                    <a:bodyPr/>
                    <a:lstStyle/>
                    <a:p>
                      <a:pPr algn="ctr">
                        <a:lnSpc>
                          <a:spcPct val="115000"/>
                        </a:lnSpc>
                        <a:spcAft>
                          <a:spcPts val="1000"/>
                        </a:spcAft>
                      </a:pPr>
                      <a:r>
                        <a:rPr lang="ru-RU" sz="1400" dirty="0">
                          <a:latin typeface="Times New Roman"/>
                          <a:ea typeface="Times New Roman"/>
                        </a:rPr>
                        <a:t>12</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Назарова С.Н.</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Русский язык</a:t>
                      </a:r>
                    </a:p>
                    <a:p>
                      <a:pPr>
                        <a:lnSpc>
                          <a:spcPct val="115000"/>
                        </a:lnSpc>
                        <a:spcAft>
                          <a:spcPts val="1000"/>
                        </a:spcAft>
                      </a:pPr>
                      <a:r>
                        <a:rPr lang="ru-RU" sz="1400">
                          <a:latin typeface="Times New Roman"/>
                          <a:ea typeface="Times New Roman"/>
                        </a:rPr>
                        <a:t>Литература</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a:latin typeface="Times New Roman"/>
                          <a:ea typeface="Times New Roman"/>
                        </a:rPr>
                        <a:t>43</a:t>
                      </a:r>
                      <a:r>
                        <a:rPr lang="ru-RU" sz="1400">
                          <a:latin typeface="Times New Roman"/>
                          <a:ea typeface="Times New Roman"/>
                        </a:rPr>
                        <a:t>,</a:t>
                      </a:r>
                      <a:r>
                        <a:rPr lang="en-US" sz="1400">
                          <a:latin typeface="Times New Roman"/>
                          <a:ea typeface="Times New Roman"/>
                        </a:rPr>
                        <a:t>7</a:t>
                      </a:r>
                      <a:endParaRPr lang="ru-RU" sz="1400">
                        <a:latin typeface="Times New Roman"/>
                        <a:ea typeface="Times New Roman"/>
                      </a:endParaRPr>
                    </a:p>
                    <a:p>
                      <a:pPr algn="ctr">
                        <a:lnSpc>
                          <a:spcPct val="115000"/>
                        </a:lnSpc>
                        <a:spcAft>
                          <a:spcPts val="1000"/>
                        </a:spcAft>
                      </a:pPr>
                      <a:r>
                        <a:rPr lang="ru-RU" sz="1400">
                          <a:latin typeface="Times New Roman"/>
                          <a:ea typeface="Times New Roman"/>
                        </a:rPr>
                        <a:t>68</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78">
                <a:tc>
                  <a:txBody>
                    <a:bodyPr/>
                    <a:lstStyle/>
                    <a:p>
                      <a:pPr algn="ctr">
                        <a:lnSpc>
                          <a:spcPct val="115000"/>
                        </a:lnSpc>
                        <a:spcAft>
                          <a:spcPts val="1000"/>
                        </a:spcAft>
                      </a:pPr>
                      <a:r>
                        <a:rPr lang="ru-RU" sz="1400">
                          <a:latin typeface="Times New Roman"/>
                          <a:ea typeface="Times New Roman"/>
                        </a:rPr>
                        <a:t>13</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Нечаева Г.В.</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География</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Times New Roman"/>
                          <a:ea typeface="Times New Roman"/>
                        </a:rPr>
                        <a:t>52,3</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9484">
                <a:tc>
                  <a:txBody>
                    <a:bodyPr/>
                    <a:lstStyle/>
                    <a:p>
                      <a:pPr algn="ctr">
                        <a:lnSpc>
                          <a:spcPct val="115000"/>
                        </a:lnSpc>
                        <a:spcAft>
                          <a:spcPts val="1000"/>
                        </a:spcAft>
                      </a:pPr>
                      <a:r>
                        <a:rPr lang="ru-RU" sz="1400">
                          <a:latin typeface="Times New Roman"/>
                          <a:ea typeface="Times New Roman"/>
                        </a:rPr>
                        <a:t>14</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Новикович Е.В.</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История</a:t>
                      </a:r>
                    </a:p>
                    <a:p>
                      <a:pPr>
                        <a:lnSpc>
                          <a:spcPct val="115000"/>
                        </a:lnSpc>
                        <a:spcAft>
                          <a:spcPts val="1000"/>
                        </a:spcAft>
                      </a:pPr>
                      <a:r>
                        <a:rPr lang="ru-RU" sz="1400">
                          <a:latin typeface="Times New Roman"/>
                          <a:ea typeface="Times New Roman"/>
                        </a:rPr>
                        <a:t>История СПб</a:t>
                      </a:r>
                    </a:p>
                    <a:p>
                      <a:pPr>
                        <a:lnSpc>
                          <a:spcPct val="115000"/>
                        </a:lnSpc>
                        <a:spcAft>
                          <a:spcPts val="1000"/>
                        </a:spcAft>
                      </a:pPr>
                      <a:r>
                        <a:rPr lang="ru-RU" sz="1400">
                          <a:latin typeface="Times New Roman"/>
                          <a:ea typeface="Times New Roman"/>
                        </a:rPr>
                        <a:t>Обществознание</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Times New Roman"/>
                          <a:ea typeface="Times New Roman"/>
                        </a:rPr>
                        <a:t>72</a:t>
                      </a:r>
                    </a:p>
                    <a:p>
                      <a:pPr algn="ctr">
                        <a:lnSpc>
                          <a:spcPct val="115000"/>
                        </a:lnSpc>
                        <a:spcAft>
                          <a:spcPts val="1000"/>
                        </a:spcAft>
                      </a:pPr>
                      <a:r>
                        <a:rPr lang="ru-RU" sz="1400">
                          <a:latin typeface="Times New Roman"/>
                          <a:ea typeface="Times New Roman"/>
                        </a:rPr>
                        <a:t>75,4</a:t>
                      </a:r>
                    </a:p>
                    <a:p>
                      <a:pPr algn="ctr">
                        <a:lnSpc>
                          <a:spcPct val="115000"/>
                        </a:lnSpc>
                        <a:spcAft>
                          <a:spcPts val="1000"/>
                        </a:spcAft>
                      </a:pPr>
                      <a:r>
                        <a:rPr lang="ru-RU" sz="1400">
                          <a:latin typeface="Times New Roman"/>
                          <a:ea typeface="Times New Roman"/>
                        </a:rPr>
                        <a:t>75,4</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5486">
                <a:tc>
                  <a:txBody>
                    <a:bodyPr/>
                    <a:lstStyle/>
                    <a:p>
                      <a:pPr algn="ctr">
                        <a:lnSpc>
                          <a:spcPct val="115000"/>
                        </a:lnSpc>
                        <a:spcAft>
                          <a:spcPts val="1000"/>
                        </a:spcAft>
                      </a:pPr>
                      <a:r>
                        <a:rPr lang="ru-RU" sz="1400">
                          <a:latin typeface="Times New Roman"/>
                          <a:ea typeface="Times New Roman"/>
                        </a:rPr>
                        <a:t>15</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Остова Т.А.</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ИЗО</a:t>
                      </a:r>
                    </a:p>
                    <a:p>
                      <a:pPr>
                        <a:lnSpc>
                          <a:spcPct val="115000"/>
                        </a:lnSpc>
                        <a:spcAft>
                          <a:spcPts val="1000"/>
                        </a:spcAft>
                      </a:pPr>
                      <a:r>
                        <a:rPr lang="ru-RU" sz="1400">
                          <a:latin typeface="Times New Roman"/>
                          <a:ea typeface="Times New Roman"/>
                        </a:rPr>
                        <a:t>Искусство</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Times New Roman"/>
                          <a:ea typeface="Times New Roman"/>
                        </a:rPr>
                        <a:t>89</a:t>
                      </a:r>
                    </a:p>
                    <a:p>
                      <a:pPr algn="ctr">
                        <a:lnSpc>
                          <a:spcPct val="115000"/>
                        </a:lnSpc>
                        <a:spcAft>
                          <a:spcPts val="1000"/>
                        </a:spcAft>
                      </a:pPr>
                      <a:r>
                        <a:rPr lang="ru-RU" sz="1400">
                          <a:latin typeface="Times New Roman"/>
                          <a:ea typeface="Times New Roman"/>
                        </a:rPr>
                        <a:t>98</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78">
                <a:tc>
                  <a:txBody>
                    <a:bodyPr/>
                    <a:lstStyle/>
                    <a:p>
                      <a:pPr algn="ctr">
                        <a:lnSpc>
                          <a:spcPct val="115000"/>
                        </a:lnSpc>
                        <a:spcAft>
                          <a:spcPts val="1000"/>
                        </a:spcAft>
                      </a:pPr>
                      <a:r>
                        <a:rPr lang="ru-RU" sz="1400">
                          <a:latin typeface="Times New Roman"/>
                          <a:ea typeface="Times New Roman"/>
                        </a:rPr>
                        <a:t>16</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Павлова И.М.</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Информатика и ИКТ</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Times New Roman"/>
                          <a:ea typeface="Times New Roman"/>
                        </a:rPr>
                        <a:t>59,4</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9484">
                <a:tc>
                  <a:txBody>
                    <a:bodyPr/>
                    <a:lstStyle/>
                    <a:p>
                      <a:pPr algn="ctr">
                        <a:lnSpc>
                          <a:spcPct val="115000"/>
                        </a:lnSpc>
                        <a:spcAft>
                          <a:spcPts val="1000"/>
                        </a:spcAft>
                      </a:pPr>
                      <a:r>
                        <a:rPr lang="ru-RU" sz="1400">
                          <a:latin typeface="Times New Roman"/>
                          <a:ea typeface="Times New Roman"/>
                        </a:rPr>
                        <a:t>17</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Петкевич Е.М.</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История</a:t>
                      </a:r>
                    </a:p>
                    <a:p>
                      <a:pPr>
                        <a:lnSpc>
                          <a:spcPct val="115000"/>
                        </a:lnSpc>
                        <a:spcAft>
                          <a:spcPts val="1000"/>
                        </a:spcAft>
                      </a:pPr>
                      <a:r>
                        <a:rPr lang="ru-RU" sz="1400">
                          <a:latin typeface="Times New Roman"/>
                          <a:ea typeface="Times New Roman"/>
                        </a:rPr>
                        <a:t>История СПб</a:t>
                      </a:r>
                    </a:p>
                    <a:p>
                      <a:pPr>
                        <a:lnSpc>
                          <a:spcPct val="115000"/>
                        </a:lnSpc>
                        <a:spcAft>
                          <a:spcPts val="1000"/>
                        </a:spcAft>
                      </a:pPr>
                      <a:r>
                        <a:rPr lang="ru-RU" sz="1400">
                          <a:latin typeface="Times New Roman"/>
                          <a:ea typeface="Times New Roman"/>
                        </a:rPr>
                        <a:t>Обществознание</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Times New Roman"/>
                          <a:ea typeface="Times New Roman"/>
                        </a:rPr>
                        <a:t>60</a:t>
                      </a:r>
                    </a:p>
                    <a:p>
                      <a:pPr algn="ctr">
                        <a:lnSpc>
                          <a:spcPct val="115000"/>
                        </a:lnSpc>
                        <a:spcAft>
                          <a:spcPts val="1000"/>
                        </a:spcAft>
                      </a:pPr>
                      <a:r>
                        <a:rPr lang="ru-RU" sz="1400">
                          <a:latin typeface="Times New Roman"/>
                          <a:ea typeface="Times New Roman"/>
                        </a:rPr>
                        <a:t>88</a:t>
                      </a:r>
                    </a:p>
                    <a:p>
                      <a:pPr algn="ctr">
                        <a:lnSpc>
                          <a:spcPct val="115000"/>
                        </a:lnSpc>
                        <a:spcAft>
                          <a:spcPts val="1000"/>
                        </a:spcAft>
                      </a:pPr>
                      <a:r>
                        <a:rPr lang="ru-RU" sz="1400">
                          <a:latin typeface="Times New Roman"/>
                          <a:ea typeface="Times New Roman"/>
                        </a:rPr>
                        <a:t>61</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78">
                <a:tc>
                  <a:txBody>
                    <a:bodyPr/>
                    <a:lstStyle/>
                    <a:p>
                      <a:pPr algn="ctr">
                        <a:lnSpc>
                          <a:spcPct val="115000"/>
                        </a:lnSpc>
                        <a:spcAft>
                          <a:spcPts val="1000"/>
                        </a:spcAft>
                      </a:pPr>
                      <a:r>
                        <a:rPr lang="ru-RU" sz="1400">
                          <a:latin typeface="Times New Roman"/>
                          <a:ea typeface="Times New Roman"/>
                        </a:rPr>
                        <a:t>18</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Питькина А.С.</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Английский язык</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Times New Roman"/>
                          <a:ea typeface="Times New Roman"/>
                        </a:rPr>
                        <a:t>65,4</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78">
                <a:tc>
                  <a:txBody>
                    <a:bodyPr/>
                    <a:lstStyle/>
                    <a:p>
                      <a:pPr algn="ctr">
                        <a:lnSpc>
                          <a:spcPct val="115000"/>
                        </a:lnSpc>
                        <a:spcAft>
                          <a:spcPts val="1000"/>
                        </a:spcAft>
                      </a:pPr>
                      <a:r>
                        <a:rPr lang="ru-RU" sz="1400">
                          <a:latin typeface="Times New Roman"/>
                          <a:ea typeface="Times New Roman"/>
                        </a:rPr>
                        <a:t>19</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Синицына Н.М.</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Физическая культура</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Times New Roman"/>
                          <a:ea typeface="Times New Roman"/>
                        </a:rPr>
                        <a:t>80,5</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78">
                <a:tc>
                  <a:txBody>
                    <a:bodyPr/>
                    <a:lstStyle/>
                    <a:p>
                      <a:pPr algn="ctr">
                        <a:lnSpc>
                          <a:spcPct val="115000"/>
                        </a:lnSpc>
                        <a:spcAft>
                          <a:spcPts val="1000"/>
                        </a:spcAft>
                      </a:pPr>
                      <a:r>
                        <a:rPr lang="ru-RU" sz="1400">
                          <a:latin typeface="Times New Roman"/>
                          <a:ea typeface="Times New Roman"/>
                        </a:rPr>
                        <a:t>20</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Судоргина М.В.</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Английский язык</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Times New Roman"/>
                          <a:ea typeface="Times New Roman"/>
                        </a:rPr>
                        <a:t>79</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5486">
                <a:tc>
                  <a:txBody>
                    <a:bodyPr/>
                    <a:lstStyle/>
                    <a:p>
                      <a:pPr algn="ctr">
                        <a:lnSpc>
                          <a:spcPct val="115000"/>
                        </a:lnSpc>
                        <a:spcAft>
                          <a:spcPts val="1000"/>
                        </a:spcAft>
                      </a:pPr>
                      <a:r>
                        <a:rPr lang="ru-RU" sz="1400">
                          <a:latin typeface="Times New Roman"/>
                          <a:ea typeface="Times New Roman"/>
                        </a:rPr>
                        <a:t>21</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Сычева А.В.</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Русский язык</a:t>
                      </a:r>
                    </a:p>
                    <a:p>
                      <a:pPr>
                        <a:lnSpc>
                          <a:spcPct val="115000"/>
                        </a:lnSpc>
                        <a:spcAft>
                          <a:spcPts val="1000"/>
                        </a:spcAft>
                      </a:pPr>
                      <a:r>
                        <a:rPr lang="ru-RU" sz="1400">
                          <a:latin typeface="Times New Roman"/>
                          <a:ea typeface="Times New Roman"/>
                        </a:rPr>
                        <a:t>Литература</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Times New Roman"/>
                          <a:ea typeface="Times New Roman"/>
                        </a:rPr>
                        <a:t>54,7</a:t>
                      </a:r>
                    </a:p>
                    <a:p>
                      <a:pPr algn="ctr">
                        <a:lnSpc>
                          <a:spcPct val="115000"/>
                        </a:lnSpc>
                        <a:spcAft>
                          <a:spcPts val="1000"/>
                        </a:spcAft>
                      </a:pPr>
                      <a:r>
                        <a:rPr lang="ru-RU" sz="1400">
                          <a:latin typeface="Times New Roman"/>
                          <a:ea typeface="Times New Roman"/>
                        </a:rPr>
                        <a:t>89,5</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5486">
                <a:tc>
                  <a:txBody>
                    <a:bodyPr/>
                    <a:lstStyle/>
                    <a:p>
                      <a:pPr algn="ctr">
                        <a:lnSpc>
                          <a:spcPct val="115000"/>
                        </a:lnSpc>
                        <a:spcAft>
                          <a:spcPts val="1000"/>
                        </a:spcAft>
                      </a:pPr>
                      <a:r>
                        <a:rPr lang="ru-RU" sz="1400">
                          <a:latin typeface="Times New Roman"/>
                          <a:ea typeface="Times New Roman"/>
                        </a:rPr>
                        <a:t>22</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Ушанов С.В.</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Информатика и ИКТ</a:t>
                      </a:r>
                    </a:p>
                    <a:p>
                      <a:pPr>
                        <a:lnSpc>
                          <a:spcPct val="115000"/>
                        </a:lnSpc>
                        <a:spcAft>
                          <a:spcPts val="1000"/>
                        </a:spcAft>
                      </a:pPr>
                      <a:r>
                        <a:rPr lang="ru-RU" sz="1400">
                          <a:latin typeface="Times New Roman"/>
                          <a:ea typeface="Times New Roman"/>
                        </a:rPr>
                        <a:t>ОБЖ</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Times New Roman"/>
                          <a:ea typeface="Times New Roman"/>
                        </a:rPr>
                        <a:t>48,3</a:t>
                      </a:r>
                    </a:p>
                    <a:p>
                      <a:pPr algn="ctr">
                        <a:lnSpc>
                          <a:spcPct val="115000"/>
                        </a:lnSpc>
                        <a:spcAft>
                          <a:spcPts val="1000"/>
                        </a:spcAft>
                      </a:pPr>
                      <a:r>
                        <a:rPr lang="ru-RU" sz="1400">
                          <a:latin typeface="Times New Roman"/>
                          <a:ea typeface="Times New Roman"/>
                        </a:rPr>
                        <a:t>85,3</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5486">
                <a:tc>
                  <a:txBody>
                    <a:bodyPr/>
                    <a:lstStyle/>
                    <a:p>
                      <a:pPr algn="ctr">
                        <a:lnSpc>
                          <a:spcPct val="115000"/>
                        </a:lnSpc>
                        <a:spcAft>
                          <a:spcPts val="1000"/>
                        </a:spcAft>
                      </a:pPr>
                      <a:r>
                        <a:rPr lang="ru-RU" sz="1400">
                          <a:latin typeface="Times New Roman"/>
                          <a:ea typeface="Times New Roman"/>
                        </a:rPr>
                        <a:t>23</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Чернышева Е.А.</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Алгебра</a:t>
                      </a:r>
                    </a:p>
                    <a:p>
                      <a:pPr>
                        <a:lnSpc>
                          <a:spcPct val="115000"/>
                        </a:lnSpc>
                        <a:spcAft>
                          <a:spcPts val="1000"/>
                        </a:spcAft>
                      </a:pPr>
                      <a:r>
                        <a:rPr lang="ru-RU" sz="1400">
                          <a:latin typeface="Times New Roman"/>
                          <a:ea typeface="Times New Roman"/>
                        </a:rPr>
                        <a:t>Геометрия</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Times New Roman"/>
                          <a:ea typeface="Times New Roman"/>
                        </a:rPr>
                        <a:t>61,7</a:t>
                      </a:r>
                    </a:p>
                    <a:p>
                      <a:pPr algn="ctr">
                        <a:lnSpc>
                          <a:spcPct val="115000"/>
                        </a:lnSpc>
                        <a:spcAft>
                          <a:spcPts val="1000"/>
                        </a:spcAft>
                      </a:pPr>
                      <a:r>
                        <a:rPr lang="ru-RU" sz="1400">
                          <a:latin typeface="Times New Roman"/>
                          <a:ea typeface="Times New Roman"/>
                        </a:rPr>
                        <a:t>57</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78">
                <a:tc>
                  <a:txBody>
                    <a:bodyPr/>
                    <a:lstStyle/>
                    <a:p>
                      <a:pPr algn="ctr">
                        <a:lnSpc>
                          <a:spcPct val="115000"/>
                        </a:lnSpc>
                        <a:spcAft>
                          <a:spcPts val="1000"/>
                        </a:spcAft>
                      </a:pPr>
                      <a:r>
                        <a:rPr lang="ru-RU" sz="1400">
                          <a:latin typeface="Times New Roman"/>
                          <a:ea typeface="Times New Roman"/>
                        </a:rPr>
                        <a:t>24</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Шуваева Т.В.</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latin typeface="Times New Roman"/>
                          <a:ea typeface="Times New Roman"/>
                        </a:rPr>
                        <a:t>Физическая культура</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dirty="0">
                          <a:latin typeface="Times New Roman"/>
                          <a:ea typeface="Times New Roman"/>
                        </a:rPr>
                        <a:t>82,4</a:t>
                      </a:r>
                    </a:p>
                  </a:txBody>
                  <a:tcPr marL="48304" marR="48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eaLnBrk="1" hangingPunct="1"/>
            <a:r>
              <a:rPr lang="ru-RU" sz="2400" b="1" i="1" dirty="0" smtClean="0">
                <a:latin typeface="Times New Roman" pitchFamily="18" charset="0"/>
                <a:cs typeface="Times New Roman" pitchFamily="18" charset="0"/>
              </a:rPr>
              <a:t>Результаты государственной (итоговой) аттестации обучающихся 9-ых классов в формате ОГЭ.</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 Качество знаний (%)</a:t>
            </a:r>
          </a:p>
        </p:txBody>
      </p:sp>
      <p:sp>
        <p:nvSpPr>
          <p:cNvPr id="4" name="Номер слайда 3"/>
          <p:cNvSpPr>
            <a:spLocks noGrp="1"/>
          </p:cNvSpPr>
          <p:nvPr>
            <p:ph type="sldNum" sz="quarter" idx="12"/>
          </p:nvPr>
        </p:nvSpPr>
        <p:spPr/>
        <p:txBody>
          <a:bodyPr/>
          <a:lstStyle/>
          <a:p>
            <a:pPr>
              <a:defRPr/>
            </a:pPr>
            <a:fld id="{01A93B6E-DB14-41AE-A5DC-6F006543DE6F}" type="slidenum">
              <a:rPr lang="ru-RU" smtClean="0"/>
              <a:pPr>
                <a:defRPr/>
              </a:pPr>
              <a:t>55</a:t>
            </a:fld>
            <a:endParaRPr lang="ru-RU"/>
          </a:p>
        </p:txBody>
      </p:sp>
      <p:graphicFrame>
        <p:nvGraphicFramePr>
          <p:cNvPr id="5" name="Таблица 4"/>
          <p:cNvGraphicFramePr>
            <a:graphicFrameLocks noGrp="1"/>
          </p:cNvGraphicFramePr>
          <p:nvPr/>
        </p:nvGraphicFramePr>
        <p:xfrm>
          <a:off x="642909" y="1500176"/>
          <a:ext cx="7858182" cy="4714907"/>
        </p:xfrm>
        <a:graphic>
          <a:graphicData uri="http://schemas.openxmlformats.org/drawingml/2006/table">
            <a:tbl>
              <a:tblPr/>
              <a:tblGrid>
                <a:gridCol w="686805"/>
                <a:gridCol w="1233735"/>
                <a:gridCol w="777960"/>
                <a:gridCol w="903691"/>
                <a:gridCol w="447916"/>
                <a:gridCol w="447916"/>
                <a:gridCol w="518641"/>
                <a:gridCol w="518641"/>
                <a:gridCol w="576791"/>
                <a:gridCol w="491921"/>
                <a:gridCol w="886403"/>
                <a:gridCol w="367762"/>
              </a:tblGrid>
              <a:tr h="298307">
                <a:tc rowSpan="2">
                  <a:txBody>
                    <a:bodyPr/>
                    <a:lstStyle/>
                    <a:p>
                      <a:pPr marL="71755" marR="71755" algn="ctr">
                        <a:lnSpc>
                          <a:spcPct val="115000"/>
                        </a:lnSpc>
                        <a:spcAft>
                          <a:spcPts val="0"/>
                        </a:spcAft>
                      </a:pPr>
                      <a:r>
                        <a:rPr lang="ru-RU" sz="1400" dirty="0">
                          <a:latin typeface="Times New Roman"/>
                          <a:ea typeface="Times New Roman"/>
                          <a:cs typeface="Times New Roman"/>
                        </a:rPr>
                        <a:t>Класс</a:t>
                      </a: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400">
                          <a:latin typeface="Times New Roman"/>
                          <a:ea typeface="Times New Roman"/>
                          <a:cs typeface="Times New Roman"/>
                        </a:rPr>
                        <a:t>Предмет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gn="ctr">
                        <a:lnSpc>
                          <a:spcPct val="115000"/>
                        </a:lnSpc>
                        <a:spcAft>
                          <a:spcPts val="0"/>
                        </a:spcAft>
                      </a:pPr>
                      <a:r>
                        <a:rPr lang="ru-RU" sz="1400">
                          <a:latin typeface="Times New Roman"/>
                          <a:ea typeface="Times New Roman"/>
                          <a:cs typeface="Times New Roman"/>
                        </a:rPr>
                        <a:t>Обуч. по списку</a:t>
                      </a: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gn="ctr">
                        <a:lnSpc>
                          <a:spcPct val="115000"/>
                        </a:lnSpc>
                        <a:spcAft>
                          <a:spcPts val="0"/>
                        </a:spcAft>
                      </a:pPr>
                      <a:r>
                        <a:rPr lang="ru-RU" sz="1400" dirty="0">
                          <a:latin typeface="Times New Roman"/>
                          <a:ea typeface="Times New Roman"/>
                          <a:cs typeface="Times New Roman"/>
                        </a:rPr>
                        <a:t>Сдавали</a:t>
                      </a: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ru-RU" sz="1400">
                          <a:latin typeface="Times New Roman"/>
                          <a:ea typeface="Times New Roman"/>
                          <a:cs typeface="Times New Roman"/>
                        </a:rPr>
                        <a:t>Получили оценки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rowSpan="2" gridSpan="2">
                  <a:txBody>
                    <a:bodyPr/>
                    <a:lstStyle/>
                    <a:p>
                      <a:pPr marL="71755" marR="71755" algn="ctr">
                        <a:lnSpc>
                          <a:spcPct val="115000"/>
                        </a:lnSpc>
                        <a:spcAft>
                          <a:spcPts val="1000"/>
                        </a:spcAft>
                      </a:pPr>
                      <a:r>
                        <a:rPr lang="ru-RU" sz="1400" dirty="0">
                          <a:latin typeface="Times New Roman"/>
                          <a:ea typeface="Times New Roman"/>
                          <a:cs typeface="Times New Roman"/>
                        </a:rPr>
                        <a:t>Ср. </a:t>
                      </a:r>
                      <a:r>
                        <a:rPr lang="ru-RU" sz="1400" dirty="0" smtClean="0">
                          <a:latin typeface="Times New Roman"/>
                          <a:ea typeface="Times New Roman"/>
                          <a:cs typeface="Times New Roman"/>
                        </a:rPr>
                        <a:t>балл по ОУ</a:t>
                      </a:r>
                      <a:endParaRPr lang="ru-RU" sz="1400" dirty="0">
                        <a:latin typeface="Times New Roman"/>
                        <a:ea typeface="Times New Roman"/>
                        <a:cs typeface="Times New Roman"/>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c rowSpan="2">
                  <a:txBody>
                    <a:bodyPr/>
                    <a:lstStyle/>
                    <a:p>
                      <a:pPr marL="71755" marR="71755" algn="ctr">
                        <a:lnSpc>
                          <a:spcPct val="115000"/>
                        </a:lnSpc>
                        <a:spcAft>
                          <a:spcPts val="0"/>
                        </a:spcAft>
                      </a:pPr>
                      <a:r>
                        <a:rPr lang="ru-RU" sz="1400">
                          <a:latin typeface="Times New Roman"/>
                          <a:ea typeface="Times New Roman"/>
                          <a:cs typeface="Times New Roman"/>
                        </a:rPr>
                        <a:t>Ср. балл по Невскому району</a:t>
                      </a: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gn="ctr">
                        <a:lnSpc>
                          <a:spcPct val="115000"/>
                        </a:lnSpc>
                        <a:spcAft>
                          <a:spcPts val="0"/>
                        </a:spcAft>
                      </a:pPr>
                      <a:r>
                        <a:rPr lang="ru-RU" sz="1400" dirty="0" err="1">
                          <a:latin typeface="Times New Roman"/>
                          <a:ea typeface="Times New Roman"/>
                          <a:cs typeface="Times New Roman"/>
                        </a:rPr>
                        <a:t>Кач-во</a:t>
                      </a:r>
                      <a:r>
                        <a:rPr lang="ru-RU" sz="1400" dirty="0">
                          <a:latin typeface="Times New Roman"/>
                          <a:ea typeface="Times New Roman"/>
                          <a:cs typeface="Times New Roman"/>
                        </a:rPr>
                        <a:t> </a:t>
                      </a:r>
                      <a:r>
                        <a:rPr lang="ru-RU" sz="1400" dirty="0" smtClean="0">
                          <a:latin typeface="Times New Roman"/>
                          <a:ea typeface="Times New Roman"/>
                          <a:cs typeface="Times New Roman"/>
                        </a:rPr>
                        <a:t>знаний в ОУ</a:t>
                      </a:r>
                      <a:endParaRPr lang="ru-RU" sz="1400" dirty="0">
                        <a:latin typeface="Times New Roman"/>
                        <a:ea typeface="Times New Roman"/>
                        <a:cs typeface="Times New Roman"/>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14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400">
                          <a:latin typeface="Times New Roman"/>
                          <a:ea typeface="Times New Roman"/>
                          <a:cs typeface="Times New Roman"/>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r>
              <a:tr h="596614">
                <a:tc>
                  <a:txBody>
                    <a:bodyPr/>
                    <a:lstStyle/>
                    <a:p>
                      <a:pPr algn="ctr">
                        <a:lnSpc>
                          <a:spcPct val="115000"/>
                        </a:lnSpc>
                        <a:spcAft>
                          <a:spcPts val="0"/>
                        </a:spcAft>
                      </a:pPr>
                      <a:r>
                        <a:rPr lang="ru-RU" sz="1400">
                          <a:latin typeface="Times New Roman"/>
                          <a:ea typeface="Times New Roman"/>
                          <a:cs typeface="Times New Roman"/>
                        </a:rPr>
                        <a:t>9а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Русский язык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4,12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400">
                          <a:latin typeface="Times New Roman"/>
                          <a:ea typeface="Times New Roman"/>
                          <a:cs typeface="Times New Roman"/>
                        </a:rPr>
                        <a:t>3,91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1000"/>
                        </a:spcAft>
                      </a:pPr>
                      <a:r>
                        <a:rPr lang="ru-RU" sz="1400" dirty="0">
                          <a:latin typeface="Times New Roman"/>
                          <a:ea typeface="Times New Roman"/>
                          <a:cs typeface="Times New Roman"/>
                        </a:rPr>
                        <a:t>3,96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77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6614">
                <a:tc>
                  <a:txBody>
                    <a:bodyPr/>
                    <a:lstStyle/>
                    <a:p>
                      <a:pPr algn="ctr">
                        <a:lnSpc>
                          <a:spcPct val="115000"/>
                        </a:lnSpc>
                        <a:spcAft>
                          <a:spcPts val="0"/>
                        </a:spcAft>
                      </a:pPr>
                      <a:r>
                        <a:rPr lang="ru-RU" sz="1400">
                          <a:latin typeface="Times New Roman"/>
                          <a:ea typeface="Times New Roman"/>
                          <a:cs typeface="Times New Roman"/>
                        </a:rPr>
                        <a:t>9б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Русский язык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3,7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400">
                          <a:latin typeface="Times New Roman"/>
                          <a:ea typeface="Times New Roman"/>
                          <a:cs typeface="Times New Roman"/>
                        </a:rPr>
                        <a:t>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6614">
                <a:tc>
                  <a:txBody>
                    <a:bodyPr/>
                    <a:lstStyle/>
                    <a:p>
                      <a:pPr algn="ctr">
                        <a:lnSpc>
                          <a:spcPct val="115000"/>
                        </a:lnSpc>
                        <a:spcAft>
                          <a:spcPts val="0"/>
                        </a:spcAft>
                      </a:pPr>
                      <a:r>
                        <a:rPr lang="ru-RU" sz="1400">
                          <a:latin typeface="Times New Roman"/>
                          <a:ea typeface="Times New Roman"/>
                          <a:cs typeface="Times New Roman"/>
                        </a:rPr>
                        <a:t>9а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Математика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400">
                          <a:latin typeface="Times New Roman"/>
                          <a:ea typeface="Times New Roman"/>
                          <a:cs typeface="Times New Roman"/>
                        </a:rPr>
                        <a:t>3,55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1000"/>
                        </a:spcAft>
                      </a:pPr>
                      <a:r>
                        <a:rPr lang="ru-RU" sz="1400">
                          <a:latin typeface="Times New Roman"/>
                          <a:ea typeface="Times New Roman"/>
                          <a:cs typeface="Times New Roman"/>
                        </a:rPr>
                        <a:t>3,71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6614">
                <a:tc>
                  <a:txBody>
                    <a:bodyPr/>
                    <a:lstStyle/>
                    <a:p>
                      <a:pPr algn="ctr">
                        <a:lnSpc>
                          <a:spcPct val="115000"/>
                        </a:lnSpc>
                        <a:spcAft>
                          <a:spcPts val="0"/>
                        </a:spcAft>
                      </a:pPr>
                      <a:r>
                        <a:rPr lang="ru-RU" sz="1400">
                          <a:latin typeface="Times New Roman"/>
                          <a:ea typeface="Times New Roman"/>
                          <a:cs typeface="Times New Roman"/>
                        </a:rPr>
                        <a:t>9б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Математика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400" dirty="0">
                          <a:latin typeface="Times New Roman"/>
                          <a:ea typeface="Times New Roman"/>
                          <a:cs typeface="Times New Roman"/>
                        </a:rPr>
                        <a:t>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01A93B6E-DB14-41AE-A5DC-6F006543DE6F}" type="slidenum">
              <a:rPr lang="ru-RU" smtClean="0"/>
              <a:pPr>
                <a:defRPr/>
              </a:pPr>
              <a:t>56</a:t>
            </a:fld>
            <a:endParaRPr lang="ru-RU"/>
          </a:p>
        </p:txBody>
      </p:sp>
      <p:sp>
        <p:nvSpPr>
          <p:cNvPr id="5" name="TextBox 4"/>
          <p:cNvSpPr txBox="1"/>
          <p:nvPr/>
        </p:nvSpPr>
        <p:spPr>
          <a:xfrm>
            <a:off x="285720" y="857232"/>
            <a:ext cx="8643998" cy="3785652"/>
          </a:xfrm>
          <a:prstGeom prst="rect">
            <a:avLst/>
          </a:prstGeom>
          <a:noFill/>
        </p:spPr>
        <p:txBody>
          <a:bodyPr wrap="square" rtlCol="0">
            <a:spAutoFit/>
          </a:bodyPr>
          <a:lstStyle/>
          <a:p>
            <a:r>
              <a:rPr lang="ru-RU" sz="1600" dirty="0" smtClean="0">
                <a:latin typeface="Times New Roman" pitchFamily="18" charset="0"/>
                <a:cs typeface="Times New Roman" pitchFamily="18" charset="0"/>
              </a:rPr>
              <a:t>	По результатам годовых экзаменационных оценок 3 человека получили аттестации об основном общем образовании с отличием: Розов Ал—</a:t>
            </a:r>
            <a:r>
              <a:rPr lang="ru-RU" sz="1600" dirty="0" err="1" smtClean="0">
                <a:latin typeface="Times New Roman" pitchFamily="18" charset="0"/>
                <a:cs typeface="Times New Roman" pitchFamily="18" charset="0"/>
              </a:rPr>
              <a:t>р</a:t>
            </a:r>
            <a:r>
              <a:rPr lang="ru-RU" sz="1600" dirty="0" smtClean="0">
                <a:latin typeface="Times New Roman" pitchFamily="18" charset="0"/>
                <a:cs typeface="Times New Roman" pitchFamily="18" charset="0"/>
              </a:rPr>
              <a:t> (9а), Воеводина М. (9б), Якубовский В. (9б); 9 обучающихся 9а класса и 6 обучающихся 9б класса закончили школу на "4" и "5".</a:t>
            </a: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100% (54 обучающихся) выпускников 9аб классов справились с учебными программами по предметам, освоили образовательные программы основного общего образования и переведены в 10 класс (на основании протокола педсовета №11 от 17.06.2014 г. и протокола №12 от 24.06.2014 г., протокола №13 от 15.07.2014).</a:t>
            </a: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Это свидетельствует о кропотливой работе учителей—предметников и классных руководителей, которые в течение всего учебного года концентрировали свое внимание на наиболее трудных и актуальных проблемах преподавания учебных предметов, на подготовку обучающихся к успешному прохождению государственной итоговой аттестации, затрачивая при этом неимоверные усилия.</a:t>
            </a:r>
          </a:p>
          <a:p>
            <a:endParaRPr lang="ru-RU" sz="1600"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214338"/>
            <a:ext cx="8229600" cy="1143000"/>
          </a:xfrm>
        </p:spPr>
        <p:txBody>
          <a:bodyPr>
            <a:noAutofit/>
          </a:bodyPr>
          <a:lstStyle/>
          <a:p>
            <a:pPr algn="ctr"/>
            <a:r>
              <a:rPr lang="ru-RU" sz="2400" dirty="0" smtClean="0">
                <a:latin typeface="Times New Roman" pitchFamily="18" charset="0"/>
                <a:cs typeface="Times New Roman" pitchFamily="18" charset="0"/>
              </a:rPr>
              <a:t>Результаты государственной(итоговой)  аттестации обучающихся  11 «А» класса в формате ЕГЭ.</a:t>
            </a:r>
            <a:endParaRPr lang="ru-RU" sz="24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57</a:t>
            </a:fld>
            <a:endParaRPr lang="ru-RU"/>
          </a:p>
        </p:txBody>
      </p:sp>
      <p:graphicFrame>
        <p:nvGraphicFramePr>
          <p:cNvPr id="5" name="Таблица 4"/>
          <p:cNvGraphicFramePr>
            <a:graphicFrameLocks noGrp="1"/>
          </p:cNvGraphicFramePr>
          <p:nvPr/>
        </p:nvGraphicFramePr>
        <p:xfrm>
          <a:off x="1214415" y="714356"/>
          <a:ext cx="7358114" cy="5791668"/>
        </p:xfrm>
        <a:graphic>
          <a:graphicData uri="http://schemas.openxmlformats.org/drawingml/2006/table">
            <a:tbl>
              <a:tblPr/>
              <a:tblGrid>
                <a:gridCol w="1722112"/>
                <a:gridCol w="1252446"/>
                <a:gridCol w="1095889"/>
                <a:gridCol w="1095889"/>
                <a:gridCol w="1095889"/>
                <a:gridCol w="1095889"/>
              </a:tblGrid>
              <a:tr h="1208575">
                <a:tc>
                  <a:txBody>
                    <a:bodyPr/>
                    <a:lstStyle/>
                    <a:p>
                      <a:pPr algn="ctr">
                        <a:lnSpc>
                          <a:spcPct val="115000"/>
                        </a:lnSpc>
                        <a:spcAft>
                          <a:spcPts val="0"/>
                        </a:spcAft>
                      </a:pPr>
                      <a:r>
                        <a:rPr lang="ru-RU" sz="1400">
                          <a:latin typeface="Times New Roman"/>
                          <a:ea typeface="Times New Roman"/>
                          <a:cs typeface="Times New Roman"/>
                        </a:rPr>
                        <a:t>Предмет</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Кол-во сдававших</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Кол-во сдавших</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Средний балл в 2013/2014 уч.году по ОУ</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Средний балл по району в 2014 году</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Средний балл в 2012/2013 уч.году по ОУ</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595">
                <a:tc>
                  <a:txBody>
                    <a:bodyPr/>
                    <a:lstStyle/>
                    <a:p>
                      <a:pPr>
                        <a:lnSpc>
                          <a:spcPct val="115000"/>
                        </a:lnSpc>
                        <a:spcAft>
                          <a:spcPts val="0"/>
                        </a:spcAft>
                      </a:pPr>
                      <a:r>
                        <a:rPr lang="ru-RU" sz="1400">
                          <a:latin typeface="Times New Roman"/>
                          <a:ea typeface="Times New Roman"/>
                          <a:cs typeface="Times New Roman"/>
                        </a:rPr>
                        <a:t>Русский язык</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22</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22</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64,7          </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66,22</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69,12</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429">
                <a:tc>
                  <a:txBody>
                    <a:bodyPr/>
                    <a:lstStyle/>
                    <a:p>
                      <a:pPr>
                        <a:lnSpc>
                          <a:spcPct val="115000"/>
                        </a:lnSpc>
                        <a:spcAft>
                          <a:spcPts val="0"/>
                        </a:spcAft>
                      </a:pPr>
                      <a:r>
                        <a:rPr lang="ru-RU" sz="1400">
                          <a:latin typeface="Times New Roman"/>
                          <a:ea typeface="Times New Roman"/>
                          <a:cs typeface="Times New Roman"/>
                        </a:rPr>
                        <a:t>Математика</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22</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22</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56,1</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49,84</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46,12</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430">
                <a:tc>
                  <a:txBody>
                    <a:bodyPr/>
                    <a:lstStyle/>
                    <a:p>
                      <a:pPr>
                        <a:lnSpc>
                          <a:spcPct val="115000"/>
                        </a:lnSpc>
                        <a:spcAft>
                          <a:spcPts val="0"/>
                        </a:spcAft>
                      </a:pPr>
                      <a:r>
                        <a:rPr lang="ru-RU" sz="1400">
                          <a:latin typeface="Times New Roman"/>
                          <a:ea typeface="Times New Roman"/>
                          <a:cs typeface="Times New Roman"/>
                        </a:rPr>
                        <a:t>Обществознание</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8</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8</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54,87</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59,27</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67,1 </a:t>
                      </a:r>
                    </a:p>
                    <a:p>
                      <a:pPr algn="ctr">
                        <a:lnSpc>
                          <a:spcPct val="115000"/>
                        </a:lnSpc>
                        <a:spcAft>
                          <a:spcPts val="0"/>
                        </a:spcAft>
                      </a:pPr>
                      <a:r>
                        <a:rPr lang="ru-RU" sz="1400">
                          <a:latin typeface="Times New Roman"/>
                          <a:ea typeface="Times New Roman"/>
                          <a:cs typeface="Times New Roman"/>
                        </a:rPr>
                        <a:t>(10 чел.)</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430">
                <a:tc>
                  <a:txBody>
                    <a:bodyPr/>
                    <a:lstStyle/>
                    <a:p>
                      <a:pPr>
                        <a:lnSpc>
                          <a:spcPct val="115000"/>
                        </a:lnSpc>
                        <a:spcAft>
                          <a:spcPts val="0"/>
                        </a:spcAft>
                      </a:pPr>
                      <a:r>
                        <a:rPr lang="ru-RU" sz="1400">
                          <a:latin typeface="Times New Roman"/>
                          <a:ea typeface="Times New Roman"/>
                          <a:cs typeface="Times New Roman"/>
                        </a:rPr>
                        <a:t>Информатика и ИКТ</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6</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6</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70</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60,76</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58 </a:t>
                      </a:r>
                    </a:p>
                    <a:p>
                      <a:pPr algn="ctr">
                        <a:lnSpc>
                          <a:spcPct val="115000"/>
                        </a:lnSpc>
                        <a:spcAft>
                          <a:spcPts val="0"/>
                        </a:spcAft>
                      </a:pPr>
                      <a:r>
                        <a:rPr lang="ru-RU" sz="1400">
                          <a:latin typeface="Times New Roman"/>
                          <a:ea typeface="Times New Roman"/>
                          <a:cs typeface="Times New Roman"/>
                        </a:rPr>
                        <a:t>(3 чел.)</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430">
                <a:tc>
                  <a:txBody>
                    <a:bodyPr/>
                    <a:lstStyle/>
                    <a:p>
                      <a:pPr>
                        <a:lnSpc>
                          <a:spcPct val="115000"/>
                        </a:lnSpc>
                        <a:spcAft>
                          <a:spcPts val="0"/>
                        </a:spcAft>
                      </a:pPr>
                      <a:r>
                        <a:rPr lang="ru-RU" sz="1400">
                          <a:latin typeface="Times New Roman"/>
                          <a:ea typeface="Times New Roman"/>
                          <a:cs typeface="Times New Roman"/>
                        </a:rPr>
                        <a:t>Английский язык</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4</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4</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41,8</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65,82</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74</a:t>
                      </a:r>
                    </a:p>
                    <a:p>
                      <a:pPr algn="ctr">
                        <a:lnSpc>
                          <a:spcPct val="115000"/>
                        </a:lnSpc>
                        <a:spcAft>
                          <a:spcPts val="0"/>
                        </a:spcAft>
                      </a:pPr>
                      <a:r>
                        <a:rPr lang="ru-RU" sz="1400">
                          <a:latin typeface="Times New Roman"/>
                          <a:ea typeface="Times New Roman"/>
                          <a:cs typeface="Times New Roman"/>
                        </a:rPr>
                        <a:t>(2 чел.)</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430">
                <a:tc>
                  <a:txBody>
                    <a:bodyPr/>
                    <a:lstStyle/>
                    <a:p>
                      <a:pPr>
                        <a:lnSpc>
                          <a:spcPct val="115000"/>
                        </a:lnSpc>
                        <a:spcAft>
                          <a:spcPts val="0"/>
                        </a:spcAft>
                      </a:pPr>
                      <a:r>
                        <a:rPr lang="ru-RU" sz="1400">
                          <a:latin typeface="Times New Roman"/>
                          <a:ea typeface="Times New Roman"/>
                          <a:cs typeface="Times New Roman"/>
                        </a:rPr>
                        <a:t>Физика</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8</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7</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45,12</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49,84</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52 </a:t>
                      </a:r>
                    </a:p>
                    <a:p>
                      <a:pPr algn="ctr">
                        <a:lnSpc>
                          <a:spcPct val="115000"/>
                        </a:lnSpc>
                        <a:spcAft>
                          <a:spcPts val="0"/>
                        </a:spcAft>
                      </a:pPr>
                      <a:r>
                        <a:rPr lang="ru-RU" sz="1400">
                          <a:latin typeface="Times New Roman"/>
                          <a:ea typeface="Times New Roman"/>
                          <a:cs typeface="Times New Roman"/>
                        </a:rPr>
                        <a:t>(8 чел.)</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430">
                <a:tc>
                  <a:txBody>
                    <a:bodyPr/>
                    <a:lstStyle/>
                    <a:p>
                      <a:pPr>
                        <a:lnSpc>
                          <a:spcPct val="115000"/>
                        </a:lnSpc>
                        <a:spcAft>
                          <a:spcPts val="0"/>
                        </a:spcAft>
                      </a:pPr>
                      <a:r>
                        <a:rPr lang="ru-RU" sz="1400">
                          <a:latin typeface="Times New Roman"/>
                          <a:ea typeface="Times New Roman"/>
                          <a:cs typeface="Times New Roman"/>
                        </a:rPr>
                        <a:t>Химия</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3</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3</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Times New Roman"/>
                          <a:ea typeface="Times New Roman"/>
                          <a:cs typeface="Times New Roman"/>
                        </a:rPr>
                        <a:t>67</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62,28</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53 </a:t>
                      </a:r>
                    </a:p>
                    <a:p>
                      <a:pPr algn="ctr">
                        <a:lnSpc>
                          <a:spcPct val="115000"/>
                        </a:lnSpc>
                        <a:spcAft>
                          <a:spcPts val="0"/>
                        </a:spcAft>
                      </a:pPr>
                      <a:r>
                        <a:rPr lang="ru-RU" sz="1400">
                          <a:latin typeface="Times New Roman"/>
                          <a:ea typeface="Times New Roman"/>
                          <a:cs typeface="Times New Roman"/>
                        </a:rPr>
                        <a:t>(2 чел.)</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430">
                <a:tc>
                  <a:txBody>
                    <a:bodyPr/>
                    <a:lstStyle/>
                    <a:p>
                      <a:pPr>
                        <a:lnSpc>
                          <a:spcPct val="115000"/>
                        </a:lnSpc>
                        <a:spcAft>
                          <a:spcPts val="0"/>
                        </a:spcAft>
                      </a:pPr>
                      <a:r>
                        <a:rPr lang="ru-RU" sz="1400">
                          <a:latin typeface="Times New Roman"/>
                          <a:ea typeface="Times New Roman"/>
                          <a:cs typeface="Times New Roman"/>
                        </a:rPr>
                        <a:t>Биология</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3</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3</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75</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62,52</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69 </a:t>
                      </a:r>
                    </a:p>
                    <a:p>
                      <a:pPr algn="ctr">
                        <a:lnSpc>
                          <a:spcPct val="115000"/>
                        </a:lnSpc>
                        <a:spcAft>
                          <a:spcPts val="0"/>
                        </a:spcAft>
                      </a:pPr>
                      <a:r>
                        <a:rPr lang="ru-RU" sz="1400">
                          <a:latin typeface="Times New Roman"/>
                          <a:ea typeface="Times New Roman"/>
                          <a:cs typeface="Times New Roman"/>
                        </a:rPr>
                        <a:t>(4 чел.)</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430">
                <a:tc>
                  <a:txBody>
                    <a:bodyPr/>
                    <a:lstStyle/>
                    <a:p>
                      <a:pPr>
                        <a:lnSpc>
                          <a:spcPct val="115000"/>
                        </a:lnSpc>
                        <a:spcAft>
                          <a:spcPts val="0"/>
                        </a:spcAft>
                      </a:pPr>
                      <a:r>
                        <a:rPr lang="ru-RU" sz="1400">
                          <a:latin typeface="Times New Roman"/>
                          <a:ea typeface="Times New Roman"/>
                          <a:cs typeface="Times New Roman"/>
                        </a:rPr>
                        <a:t>История</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3</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3</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55,3</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55,46</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49 </a:t>
                      </a:r>
                    </a:p>
                    <a:p>
                      <a:pPr algn="ctr">
                        <a:lnSpc>
                          <a:spcPct val="115000"/>
                        </a:lnSpc>
                        <a:spcAft>
                          <a:spcPts val="0"/>
                        </a:spcAft>
                      </a:pPr>
                      <a:r>
                        <a:rPr lang="ru-RU" sz="1400">
                          <a:latin typeface="Times New Roman"/>
                          <a:ea typeface="Times New Roman"/>
                          <a:cs typeface="Times New Roman"/>
                        </a:rPr>
                        <a:t>(1 чел.)</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430">
                <a:tc>
                  <a:txBody>
                    <a:bodyPr/>
                    <a:lstStyle/>
                    <a:p>
                      <a:pPr>
                        <a:lnSpc>
                          <a:spcPct val="115000"/>
                        </a:lnSpc>
                        <a:spcAft>
                          <a:spcPts val="0"/>
                        </a:spcAft>
                      </a:pPr>
                      <a:r>
                        <a:rPr lang="ru-RU" sz="1400">
                          <a:latin typeface="Times New Roman"/>
                          <a:ea typeface="Times New Roman"/>
                          <a:cs typeface="Times New Roman"/>
                        </a:rPr>
                        <a:t>Литература</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Times New Roman"/>
                          <a:cs typeface="Times New Roman"/>
                        </a:rPr>
                        <a:t>57,02</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Times New Roman"/>
                          <a:ea typeface="Times New Roman"/>
                          <a:cs typeface="Times New Roman"/>
                        </a:rPr>
                        <a:t>65,3</a:t>
                      </a:r>
                    </a:p>
                    <a:p>
                      <a:pPr algn="ctr">
                        <a:lnSpc>
                          <a:spcPct val="115000"/>
                        </a:lnSpc>
                        <a:spcAft>
                          <a:spcPts val="0"/>
                        </a:spcAft>
                      </a:pPr>
                      <a:r>
                        <a:rPr lang="ru-RU" sz="1400" dirty="0">
                          <a:latin typeface="Times New Roman"/>
                          <a:ea typeface="Times New Roman"/>
                          <a:cs typeface="Times New Roman"/>
                        </a:rPr>
                        <a:t>(3 чел.)</a:t>
                      </a:r>
                    </a:p>
                  </a:txBody>
                  <a:tcPr marL="55911" marR="55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571481"/>
            <a:ext cx="8229600" cy="2000264"/>
          </a:xfrm>
        </p:spPr>
        <p:txBody>
          <a:bodyPr>
            <a:normAutofit/>
          </a:bodyPr>
          <a:lstStyle/>
          <a:p>
            <a:pPr algn="just">
              <a:buNone/>
            </a:pPr>
            <a:r>
              <a:rPr lang="ru-RU" sz="1800" dirty="0" smtClean="0">
                <a:latin typeface="Times New Roman" pitchFamily="18" charset="0"/>
                <a:cs typeface="Times New Roman" pitchFamily="18" charset="0"/>
              </a:rPr>
              <a:t>Небольшое количество предметов по выбору объясняется желанием выпускников максимально плодотворно подготовиться к прохождению государственной итоговой аттестации. Среди предметов по выбору лидируют обществознание и физика, желающих сдавать географию и литературу не было. </a:t>
            </a:r>
          </a:p>
          <a:p>
            <a:pPr algn="just">
              <a:buNone/>
            </a:pPr>
            <a:r>
              <a:rPr lang="ru-RU" sz="1800" dirty="0" smtClean="0">
                <a:latin typeface="Times New Roman" pitchFamily="18" charset="0"/>
                <a:cs typeface="Times New Roman" pitchFamily="18" charset="0"/>
              </a:rPr>
              <a:t>Результаты ЕГЭ по школе в сравнении с предыдущим годом стали выше по математике, информатике, биологии, химии, истории.</a:t>
            </a:r>
          </a:p>
        </p:txBody>
      </p:sp>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58</a:t>
            </a:fld>
            <a:endParaRPr lang="ru-RU"/>
          </a:p>
        </p:txBody>
      </p:sp>
      <p:sp>
        <p:nvSpPr>
          <p:cNvPr id="5" name="TextBox 4"/>
          <p:cNvSpPr txBox="1"/>
          <p:nvPr/>
        </p:nvSpPr>
        <p:spPr>
          <a:xfrm>
            <a:off x="571472" y="2643182"/>
            <a:ext cx="8143932" cy="3970318"/>
          </a:xfrm>
          <a:prstGeom prst="rect">
            <a:avLst/>
          </a:prstGeom>
          <a:noFill/>
        </p:spPr>
        <p:txBody>
          <a:bodyPr wrap="square" rtlCol="0">
            <a:spAutoFit/>
          </a:bodyPr>
          <a:lstStyle/>
          <a:p>
            <a:r>
              <a:rPr lang="ru-RU" dirty="0" smtClean="0">
                <a:latin typeface="Times New Roman" pitchFamily="18" charset="0"/>
                <a:cs typeface="Times New Roman" pitchFamily="18" charset="0"/>
              </a:rPr>
              <a:t>	Положительные результаты государственной итоговой аттестации обучающихся 11 "А" класса свидетельствуют о высокой мотивации в учебе выпускников, направленной на возможность продолжить обучение в ВУЗах Санкт—Петербурга и получить достойное образование.</a:t>
            </a:r>
          </a:p>
          <a:p>
            <a:r>
              <a:rPr lang="ru-RU" dirty="0" smtClean="0">
                <a:latin typeface="Times New Roman" pitchFamily="18" charset="0"/>
                <a:cs typeface="Times New Roman" pitchFamily="18" charset="0"/>
              </a:rPr>
              <a:t>	Более 50% выпускников продемонстрировали хороший и высокий уровень владения учебным материалом по русскому языку, математике, информатике и ИКТ, химии, биологии, истории.</a:t>
            </a:r>
          </a:p>
          <a:p>
            <a:r>
              <a:rPr lang="ru-RU" dirty="0" smtClean="0">
                <a:latin typeface="Times New Roman" pitchFamily="18" charset="0"/>
                <a:cs typeface="Times New Roman" pitchFamily="18" charset="0"/>
              </a:rPr>
              <a:t>	Целостному и качественному освоению образов программ по предметам </a:t>
            </a:r>
            <a:r>
              <a:rPr lang="en-US" dirty="0" smtClean="0">
                <a:latin typeface="Times New Roman" pitchFamily="18" charset="0"/>
                <a:cs typeface="Times New Roman" pitchFamily="18" charset="0"/>
              </a:rPr>
              <a:t>III</a:t>
            </a:r>
            <a:r>
              <a:rPr lang="ru-RU" dirty="0" smtClean="0">
                <a:latin typeface="Times New Roman" pitchFamily="18" charset="0"/>
                <a:cs typeface="Times New Roman" pitchFamily="18" charset="0"/>
              </a:rPr>
              <a:t> ступени обучения способствовала правильная стратегия подготовки к государственной итоговой аттестации учителей-предметников, планомерная работа ОУ по подготовке обучающихся к ЕГЭ, снижение домашних заданий репродуктивного характера; усиление контроля за качеством знаний обучающихся, имеющих пробелы в знаниях; работа классного руководителя.</a:t>
            </a: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55FFFF87-47F9-4AE3-8C97-3A4F2DC666DE}" type="slidenum">
              <a:rPr lang="ru-RU" smtClean="0"/>
              <a:pPr>
                <a:defRPr/>
              </a:pPr>
              <a:t>59</a:t>
            </a:fld>
            <a:endParaRPr lang="ru-RU"/>
          </a:p>
        </p:txBody>
      </p:sp>
      <p:sp>
        <p:nvSpPr>
          <p:cNvPr id="6" name="TextBox 5"/>
          <p:cNvSpPr txBox="1"/>
          <p:nvPr/>
        </p:nvSpPr>
        <p:spPr>
          <a:xfrm>
            <a:off x="214282" y="214290"/>
            <a:ext cx="8715436" cy="6740307"/>
          </a:xfrm>
          <a:prstGeom prst="rect">
            <a:avLst/>
          </a:prstGeom>
          <a:noFill/>
        </p:spPr>
        <p:txBody>
          <a:bodyPr wrap="square" rtlCol="0">
            <a:spAutoFit/>
          </a:bodyPr>
          <a:lstStyle/>
          <a:p>
            <a:r>
              <a:rPr lang="ru-RU" sz="1600" dirty="0" smtClean="0">
                <a:latin typeface="Times New Roman" pitchFamily="18" charset="0"/>
                <a:cs typeface="Times New Roman" pitchFamily="18" charset="0"/>
              </a:rPr>
              <a:t>	В августе 2013 года был составлен и утвержден план подготовки к государственной итоговой аттестации обучающихся 9, 11 классов.  В феврале 2014 года была проведена корректировка этого плана по разделам:</a:t>
            </a:r>
          </a:p>
          <a:p>
            <a:pPr lvl="0">
              <a:buFont typeface="Arial" pitchFamily="34" charset="0"/>
              <a:buChar char="•"/>
            </a:pPr>
            <a:r>
              <a:rPr lang="ru-RU" sz="1600" dirty="0" smtClean="0">
                <a:latin typeface="Times New Roman" pitchFamily="18" charset="0"/>
                <a:cs typeface="Times New Roman" pitchFamily="18" charset="0"/>
              </a:rPr>
              <a:t>организационно — методическая работа;</a:t>
            </a:r>
          </a:p>
          <a:p>
            <a:pPr lvl="0">
              <a:buFont typeface="Arial" pitchFamily="34" charset="0"/>
              <a:buChar char="•"/>
            </a:pPr>
            <a:r>
              <a:rPr lang="ru-RU" sz="1600" dirty="0" smtClean="0">
                <a:latin typeface="Times New Roman" pitchFamily="18" charset="0"/>
                <a:cs typeface="Times New Roman" pitchFamily="18" charset="0"/>
              </a:rPr>
              <a:t>работа с обучающимися;</a:t>
            </a:r>
          </a:p>
          <a:p>
            <a:pPr lvl="0">
              <a:buFont typeface="Arial" pitchFamily="34" charset="0"/>
              <a:buChar char="•"/>
            </a:pPr>
            <a:r>
              <a:rPr lang="ru-RU" sz="1600" dirty="0" smtClean="0">
                <a:latin typeface="Times New Roman" pitchFamily="18" charset="0"/>
                <a:cs typeface="Times New Roman" pitchFamily="18" charset="0"/>
              </a:rPr>
              <a:t>работа с педагогическим коллективом;</a:t>
            </a:r>
          </a:p>
          <a:p>
            <a:pPr lvl="0">
              <a:buFont typeface="Arial" pitchFamily="34" charset="0"/>
              <a:buChar char="•"/>
            </a:pPr>
            <a:r>
              <a:rPr lang="ru-RU" sz="1600" dirty="0" smtClean="0">
                <a:latin typeface="Times New Roman" pitchFamily="18" charset="0"/>
                <a:cs typeface="Times New Roman" pitchFamily="18" charset="0"/>
              </a:rPr>
              <a:t>работа с родителями.</a:t>
            </a:r>
          </a:p>
          <a:p>
            <a:r>
              <a:rPr lang="ru-RU" sz="1600" dirty="0" smtClean="0">
                <a:latin typeface="Times New Roman" pitchFamily="18" charset="0"/>
                <a:cs typeface="Times New Roman" pitchFamily="18" charset="0"/>
              </a:rPr>
              <a:t> </a:t>
            </a:r>
          </a:p>
          <a:p>
            <a:r>
              <a:rPr lang="ru-RU" sz="1600" dirty="0" smtClean="0">
                <a:latin typeface="Times New Roman" pitchFamily="18" charset="0"/>
                <a:cs typeface="Times New Roman" pitchFamily="18" charset="0"/>
              </a:rPr>
              <a:t>Анализируя данные результаты ОГЭ и ЕГЭ, следует отметить:</a:t>
            </a:r>
          </a:p>
          <a:p>
            <a:pPr lvl="0">
              <a:buFont typeface="Arial" pitchFamily="34" charset="0"/>
              <a:buChar char="•"/>
            </a:pPr>
            <a:r>
              <a:rPr lang="ru-RU" sz="1600" dirty="0" smtClean="0">
                <a:latin typeface="Times New Roman" pitchFamily="18" charset="0"/>
                <a:cs typeface="Times New Roman" pitchFamily="18" charset="0"/>
              </a:rPr>
              <a:t>повышение результативности сдачи экзаменов по информатике, алгебре, русскому языку (9 </a:t>
            </a:r>
            <a:r>
              <a:rPr lang="ru-RU" sz="1600" dirty="0" err="1" smtClean="0">
                <a:latin typeface="Times New Roman" pitchFamily="18" charset="0"/>
                <a:cs typeface="Times New Roman" pitchFamily="18" charset="0"/>
              </a:rPr>
              <a:t>кл</a:t>
            </a:r>
            <a:r>
              <a:rPr lang="ru-RU" sz="1600" dirty="0" smtClean="0">
                <a:latin typeface="Times New Roman" pitchFamily="18" charset="0"/>
                <a:cs typeface="Times New Roman" pitchFamily="18" charset="0"/>
              </a:rPr>
              <a:t>.), биологии;</a:t>
            </a:r>
          </a:p>
          <a:p>
            <a:pPr lvl="0">
              <a:buFont typeface="Arial" pitchFamily="34" charset="0"/>
              <a:buChar char="•"/>
            </a:pPr>
            <a:r>
              <a:rPr lang="ru-RU" sz="1600" dirty="0" smtClean="0">
                <a:latin typeface="Times New Roman" pitchFamily="18" charset="0"/>
                <a:cs typeface="Times New Roman" pitchFamily="18" charset="0"/>
              </a:rPr>
              <a:t>развитие системы консультативных и дополнительных занятий с обучающимися разного уровня подготовки;</a:t>
            </a:r>
          </a:p>
          <a:p>
            <a:pPr lvl="0">
              <a:buFont typeface="Arial" pitchFamily="34" charset="0"/>
              <a:buChar char="•"/>
            </a:pPr>
            <a:r>
              <a:rPr lang="ru-RU" sz="1600" dirty="0" smtClean="0">
                <a:latin typeface="Times New Roman" pitchFamily="18" charset="0"/>
                <a:cs typeface="Times New Roman" pitchFamily="18" charset="0"/>
              </a:rPr>
              <a:t>развитие системы работы учителей-предметников совместно с классными руководителями и родителями по изучению индивидуальных способностей обучающихся (с целью выработки оптимальной стратегии подготовки к экзаменам).</a:t>
            </a:r>
          </a:p>
          <a:p>
            <a:pPr lvl="0">
              <a:buFont typeface="Arial" pitchFamily="34" charset="0"/>
              <a:buChar char="•"/>
            </a:pP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Однако мониторинг результатов, приведенных в таблице, ставит перед педагогическим коллективом ряд задач:</a:t>
            </a:r>
          </a:p>
          <a:p>
            <a:pPr lvl="0">
              <a:buFont typeface="Arial" pitchFamily="34" charset="0"/>
              <a:buChar char="•"/>
            </a:pPr>
            <a:r>
              <a:rPr lang="ru-RU" sz="1600" dirty="0" smtClean="0">
                <a:latin typeface="Times New Roman" pitchFamily="18" charset="0"/>
                <a:cs typeface="Times New Roman" pitchFamily="18" charset="0"/>
              </a:rPr>
              <a:t>совершенствовать в себе способность создавать условия и управлять детским успехом;</a:t>
            </a:r>
          </a:p>
          <a:p>
            <a:pPr lvl="0">
              <a:buFont typeface="Arial" pitchFamily="34" charset="0"/>
              <a:buChar char="•"/>
            </a:pPr>
            <a:r>
              <a:rPr lang="ru-RU" sz="1600" dirty="0" smtClean="0">
                <a:latin typeface="Times New Roman" pitchFamily="18" charset="0"/>
                <a:cs typeface="Times New Roman" pitchFamily="18" charset="0"/>
              </a:rPr>
              <a:t>давать более объективную оценку знаний обучающихся;</a:t>
            </a:r>
          </a:p>
          <a:p>
            <a:pPr lvl="0">
              <a:buFont typeface="Arial" pitchFamily="34" charset="0"/>
              <a:buChar char="•"/>
            </a:pPr>
            <a:r>
              <a:rPr lang="ru-RU" sz="1600" dirty="0" smtClean="0">
                <a:latin typeface="Times New Roman" pitchFamily="18" charset="0"/>
                <a:cs typeface="Times New Roman" pitchFamily="18" charset="0"/>
              </a:rPr>
              <a:t>расширять систему использования дополнительных средств по самоподготовке обучающихся (Интернет-ресурсы, элементы дистанционного обучения).</a:t>
            </a:r>
          </a:p>
          <a:p>
            <a:pPr lvl="0">
              <a:buFont typeface="Arial" pitchFamily="34" charset="0"/>
              <a:buChar char="•"/>
            </a:pP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Проделанная работа в целом свидетельствует о качественной подготовке обучающихся 9, 11 классов к сдаче выпускных экзаменов в формате ОГЭ и ЕГЭ.</a:t>
            </a:r>
          </a:p>
          <a:p>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6516688" cy="1484313"/>
          </a:xfrm>
          <a:effectLst>
            <a:glow rad="101600">
              <a:schemeClr val="accent4">
                <a:satMod val="175000"/>
                <a:alpha val="40000"/>
              </a:schemeClr>
            </a:glow>
          </a:effectLst>
        </p:spPr>
        <p:txBody>
          <a:bodyPr>
            <a:normAutofit/>
          </a:bodyPr>
          <a:lstStyle/>
          <a:p>
            <a:pPr algn="ctr" eaLnBrk="1" hangingPunct="1"/>
            <a:r>
              <a:rPr lang="ru-RU" sz="2400" b="1" i="1" dirty="0" smtClean="0">
                <a:solidFill>
                  <a:schemeClr val="tx1"/>
                </a:solidFill>
                <a:latin typeface="Times New Roman" pitchFamily="18" charset="0"/>
                <a:cs typeface="Times New Roman" pitchFamily="18" charset="0"/>
              </a:rPr>
              <a:t>1. Общая характеристика учреждения</a:t>
            </a:r>
          </a:p>
        </p:txBody>
      </p:sp>
      <p:sp>
        <p:nvSpPr>
          <p:cNvPr id="7171" name="Rectangle 3"/>
          <p:cNvSpPr>
            <a:spLocks noGrp="1" noChangeArrowheads="1"/>
          </p:cNvSpPr>
          <p:nvPr>
            <p:ph idx="1"/>
          </p:nvPr>
        </p:nvSpPr>
        <p:spPr>
          <a:xfrm>
            <a:off x="428596" y="2214554"/>
            <a:ext cx="8064500" cy="3816350"/>
          </a:xfrm>
        </p:spPr>
        <p:txBody>
          <a:bodyPr>
            <a:normAutofit/>
          </a:bodyPr>
          <a:lstStyle/>
          <a:p>
            <a:pPr algn="just" eaLnBrk="1" hangingPunct="1">
              <a:lnSpc>
                <a:spcPct val="90000"/>
              </a:lnSpc>
              <a:buNone/>
            </a:pPr>
            <a:r>
              <a:rPr lang="ru-RU" sz="1800" dirty="0" smtClean="0">
                <a:latin typeface="Times New Roman" pitchFamily="18" charset="0"/>
                <a:cs typeface="Times New Roman" pitchFamily="18" charset="0"/>
              </a:rPr>
              <a:t>       Государственное общеобразовательное учреждение средняя общеобразовательная школа № 591 Невского района Санкт-Петербурга.</a:t>
            </a:r>
          </a:p>
          <a:p>
            <a:pPr algn="just" eaLnBrk="1" hangingPunct="1">
              <a:lnSpc>
                <a:spcPct val="90000"/>
              </a:lnSpc>
              <a:buFont typeface="Wingdings" pitchFamily="2" charset="2"/>
              <a:buNone/>
            </a:pPr>
            <a:r>
              <a:rPr lang="ru-RU" sz="1800" dirty="0" smtClean="0">
                <a:latin typeface="Times New Roman" pitchFamily="18" charset="0"/>
                <a:cs typeface="Times New Roman" pitchFamily="18" charset="0"/>
              </a:rPr>
              <a:t>		Адрес: 193232, Санкт-Петербург, проспект Большевиков, дом 28</a:t>
            </a:r>
          </a:p>
          <a:p>
            <a:pPr algn="just" eaLnBrk="1" hangingPunct="1">
              <a:lnSpc>
                <a:spcPct val="90000"/>
              </a:lnSpc>
              <a:buFont typeface="Wingdings" pitchFamily="2" charset="2"/>
              <a:buNone/>
            </a:pPr>
            <a:r>
              <a:rPr lang="ru-RU" sz="1800" dirty="0" smtClean="0">
                <a:latin typeface="Times New Roman" pitchFamily="18" charset="0"/>
                <a:cs typeface="Times New Roman" pitchFamily="18" charset="0"/>
              </a:rPr>
              <a:t>		Электронный адрес почты: </a:t>
            </a:r>
            <a:r>
              <a:rPr lang="en-US" sz="1800" dirty="0" err="1" smtClean="0">
                <a:latin typeface="Times New Roman" pitchFamily="18" charset="0"/>
                <a:cs typeface="Times New Roman" pitchFamily="18" charset="0"/>
              </a:rPr>
              <a:t>shkola</a:t>
            </a:r>
            <a:r>
              <a:rPr lang="ru-RU" sz="1800" dirty="0" smtClean="0">
                <a:latin typeface="Times New Roman" pitchFamily="18" charset="0"/>
                <a:cs typeface="Times New Roman" pitchFamily="18" charset="0"/>
              </a:rPr>
              <a:t>591@</a:t>
            </a:r>
            <a:r>
              <a:rPr lang="en-US" sz="1800" dirty="0" err="1" smtClean="0">
                <a:latin typeface="Times New Roman" pitchFamily="18" charset="0"/>
                <a:cs typeface="Times New Roman" pitchFamily="18" charset="0"/>
              </a:rPr>
              <a:t>yandex</a:t>
            </a:r>
            <a:r>
              <a:rPr lang="ru-RU" sz="1800" dirty="0" smtClean="0">
                <a:latin typeface="Times New Roman" pitchFamily="18" charset="0"/>
                <a:cs typeface="Times New Roman" pitchFamily="18" charset="0"/>
              </a:rPr>
              <a:t>.</a:t>
            </a:r>
            <a:r>
              <a:rPr lang="en-US" sz="1800" dirty="0" err="1" smtClean="0">
                <a:latin typeface="Times New Roman" pitchFamily="18" charset="0"/>
                <a:cs typeface="Times New Roman" pitchFamily="18" charset="0"/>
              </a:rPr>
              <a:t>ru</a:t>
            </a:r>
            <a:endParaRPr lang="ru-RU" sz="1800" dirty="0" smtClean="0">
              <a:latin typeface="Times New Roman" pitchFamily="18" charset="0"/>
              <a:cs typeface="Times New Roman" pitchFamily="18" charset="0"/>
            </a:endParaRPr>
          </a:p>
          <a:p>
            <a:pPr algn="just" eaLnBrk="1" hangingPunct="1">
              <a:lnSpc>
                <a:spcPct val="90000"/>
              </a:lnSpc>
              <a:buFont typeface="Wingdings" pitchFamily="2" charset="2"/>
              <a:buNone/>
            </a:pPr>
            <a:r>
              <a:rPr lang="ru-RU" sz="1800" dirty="0" smtClean="0">
                <a:latin typeface="Times New Roman" pitchFamily="18" charset="0"/>
                <a:cs typeface="Times New Roman" pitchFamily="18" charset="0"/>
              </a:rPr>
              <a:t>	Адрес сайта школы в интернете: </a:t>
            </a:r>
            <a:r>
              <a:rPr lang="en-US" sz="1800" dirty="0" smtClean="0">
                <a:latin typeface="Times New Roman" pitchFamily="18" charset="0"/>
                <a:cs typeface="Times New Roman" pitchFamily="18" charset="0"/>
              </a:rPr>
              <a:t>http</a:t>
            </a:r>
            <a:r>
              <a:rPr lang="ru-RU" sz="1800"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www</a:t>
            </a:r>
            <a:r>
              <a:rPr lang="ru-RU" sz="1800" dirty="0" smtClean="0">
                <a:latin typeface="Times New Roman" pitchFamily="18" charset="0"/>
                <a:cs typeface="Times New Roman" pitchFamily="18" charset="0"/>
              </a:rPr>
              <a:t>.</a:t>
            </a:r>
            <a:r>
              <a:rPr lang="en-US" sz="1800" dirty="0" err="1" smtClean="0">
                <a:latin typeface="Times New Roman" pitchFamily="18" charset="0"/>
                <a:cs typeface="Times New Roman" pitchFamily="18" charset="0"/>
              </a:rPr>
              <a:t>shkola</a:t>
            </a:r>
            <a:r>
              <a:rPr lang="ru-RU" sz="1800" dirty="0" smtClean="0">
                <a:latin typeface="Times New Roman" pitchFamily="18" charset="0"/>
                <a:cs typeface="Times New Roman" pitchFamily="18" charset="0"/>
              </a:rPr>
              <a:t>591.</a:t>
            </a:r>
            <a:r>
              <a:rPr lang="en-US" sz="1800" dirty="0" err="1" smtClean="0">
                <a:latin typeface="Times New Roman" pitchFamily="18" charset="0"/>
                <a:cs typeface="Times New Roman" pitchFamily="18" charset="0"/>
              </a:rPr>
              <a:t>ucoz</a:t>
            </a:r>
            <a:r>
              <a:rPr lang="ru-RU" sz="1800" dirty="0" smtClean="0">
                <a:latin typeface="Times New Roman" pitchFamily="18" charset="0"/>
                <a:cs typeface="Times New Roman" pitchFamily="18" charset="0"/>
              </a:rPr>
              <a:t>.</a:t>
            </a:r>
            <a:r>
              <a:rPr lang="en-US" sz="1800" dirty="0" err="1" smtClean="0">
                <a:latin typeface="Times New Roman" pitchFamily="18" charset="0"/>
                <a:cs typeface="Times New Roman" pitchFamily="18" charset="0"/>
              </a:rPr>
              <a:t>ru</a:t>
            </a:r>
            <a:endParaRPr lang="ru-RU" sz="1800" dirty="0" smtClean="0">
              <a:latin typeface="Times New Roman" pitchFamily="18" charset="0"/>
              <a:cs typeface="Times New Roman" pitchFamily="18" charset="0"/>
            </a:endParaRPr>
          </a:p>
          <a:p>
            <a:pPr algn="just" eaLnBrk="1" hangingPunct="1">
              <a:lnSpc>
                <a:spcPct val="90000"/>
              </a:lnSpc>
              <a:buNone/>
            </a:pPr>
            <a:r>
              <a:rPr lang="ru-RU" sz="1800" dirty="0" smtClean="0">
                <a:latin typeface="Times New Roman" pitchFamily="18" charset="0"/>
                <a:cs typeface="Times New Roman" pitchFamily="18" charset="0"/>
              </a:rPr>
              <a:t>		Лицензия: 78 № 001669 от 31.01.2012 года. Срок действия лицензии бессрочно. </a:t>
            </a:r>
          </a:p>
          <a:p>
            <a:pPr algn="just">
              <a:buNone/>
            </a:pPr>
            <a:r>
              <a:rPr lang="ru-RU" sz="1800" dirty="0" smtClean="0">
                <a:latin typeface="Times New Roman" pitchFamily="18" charset="0"/>
                <a:cs typeface="Times New Roman" pitchFamily="18" charset="0"/>
              </a:rPr>
              <a:t>     Лицензия дает право на ведение образовательной деятельности в 1 – 11 классах. Свидетельство о государственной аккредитации: серия 78А01 регистрационный №  0000185, дает право на выдачу выпускникам аттестатов об основном общем образовании, среднем (полном) общем образовании.</a:t>
            </a:r>
          </a:p>
          <a:p>
            <a:pPr algn="just" eaLnBrk="1" hangingPunct="1">
              <a:lnSpc>
                <a:spcPct val="90000"/>
              </a:lnSpc>
              <a:buNone/>
            </a:pPr>
            <a:endParaRPr lang="ru-RU" sz="1800" dirty="0" smtClean="0">
              <a:latin typeface="Times New Roman" pitchFamily="18" charset="0"/>
              <a:cs typeface="Times New Roman" pitchFamily="18" charset="0"/>
            </a:endParaRPr>
          </a:p>
          <a:p>
            <a:pPr algn="just" eaLnBrk="1" hangingPunct="1">
              <a:lnSpc>
                <a:spcPct val="90000"/>
              </a:lnSpc>
              <a:buFont typeface="Wingdings" pitchFamily="2" charset="2"/>
              <a:buNone/>
            </a:pPr>
            <a:endParaRPr lang="ru-RU" sz="2100" dirty="0" smtClean="0"/>
          </a:p>
        </p:txBody>
      </p:sp>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6</a:t>
            </a:fld>
            <a:endParaRPr lang="ru-RU"/>
          </a:p>
        </p:txBody>
      </p:sp>
      <p:pic>
        <p:nvPicPr>
          <p:cNvPr id="7172" name="Picture 5" descr="x_a386fc0f"/>
          <p:cNvPicPr>
            <a:picLocks noChangeAspect="1" noChangeArrowheads="1"/>
          </p:cNvPicPr>
          <p:nvPr/>
        </p:nvPicPr>
        <p:blipFill>
          <a:blip r:embed="rId2" cstate="screen"/>
          <a:srcRect/>
          <a:stretch>
            <a:fillRect/>
          </a:stretch>
        </p:blipFill>
        <p:spPr bwMode="auto">
          <a:xfrm>
            <a:off x="6535750" y="333375"/>
            <a:ext cx="2290750" cy="152398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358346" cy="428604"/>
          </a:xfrm>
        </p:spPr>
        <p:txBody>
          <a:bodyPr>
            <a:normAutofit/>
          </a:bodyPr>
          <a:lstStyle/>
          <a:p>
            <a:pPr algn="ctr"/>
            <a:r>
              <a:rPr lang="ru-RU" sz="1400" b="1" i="1" dirty="0" smtClean="0">
                <a:latin typeface="Times New Roman" pitchFamily="18" charset="0"/>
                <a:cs typeface="Times New Roman" pitchFamily="18" charset="0"/>
              </a:rPr>
              <a:t>Результаты участия обучающихся во Всероссийской олимпиаде школьников по предметам следующие:</a:t>
            </a:r>
            <a:endParaRPr lang="ru-RU" sz="1400" i="1" dirty="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60</a:t>
            </a:fld>
            <a:endParaRPr lang="ru-RU"/>
          </a:p>
        </p:txBody>
      </p:sp>
      <p:graphicFrame>
        <p:nvGraphicFramePr>
          <p:cNvPr id="4" name="Таблица 3"/>
          <p:cNvGraphicFramePr>
            <a:graphicFrameLocks noGrp="1"/>
          </p:cNvGraphicFramePr>
          <p:nvPr/>
        </p:nvGraphicFramePr>
        <p:xfrm>
          <a:off x="-1" y="357166"/>
          <a:ext cx="9144001" cy="5214971"/>
        </p:xfrm>
        <a:graphic>
          <a:graphicData uri="http://schemas.openxmlformats.org/drawingml/2006/table">
            <a:tbl>
              <a:tblPr>
                <a:tableStyleId>{35758FB7-9AC5-4552-8A53-C91805E547FA}</a:tableStyleId>
              </a:tblPr>
              <a:tblGrid>
                <a:gridCol w="658252"/>
                <a:gridCol w="4647273"/>
                <a:gridCol w="1688929"/>
                <a:gridCol w="2149547"/>
              </a:tblGrid>
              <a:tr h="613526">
                <a:tc>
                  <a:txBody>
                    <a:bodyPr/>
                    <a:lstStyle/>
                    <a:p>
                      <a:pPr algn="ctr">
                        <a:lnSpc>
                          <a:spcPct val="150000"/>
                        </a:lnSpc>
                        <a:spcAft>
                          <a:spcPts val="0"/>
                        </a:spcAft>
                      </a:pP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п</a:t>
                      </a:r>
                      <a:r>
                        <a:rPr lang="ru-RU" sz="1400" dirty="0">
                          <a:latin typeface="Times New Roman" pitchFamily="18" charset="0"/>
                          <a:cs typeface="Times New Roman" pitchFamily="18" charset="0"/>
                        </a:rPr>
                        <a:t>/</a:t>
                      </a:r>
                      <a:r>
                        <a:rPr lang="ru-RU" sz="1400" dirty="0" err="1">
                          <a:latin typeface="Times New Roman" pitchFamily="18" charset="0"/>
                          <a:cs typeface="Times New Roman" pitchFamily="18" charset="0"/>
                        </a:rPr>
                        <a:t>п</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a:latin typeface="Times New Roman" pitchFamily="18" charset="0"/>
                          <a:cs typeface="Times New Roman" pitchFamily="18" charset="0"/>
                        </a:rPr>
                        <a:t>Наименование показателя</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a:latin typeface="Times New Roman" pitchFamily="18" charset="0"/>
                          <a:cs typeface="Times New Roman" pitchFamily="18" charset="0"/>
                        </a:rPr>
                        <a:t>Кол-во </a:t>
                      </a:r>
                      <a:r>
                        <a:rPr lang="ru-RU" sz="1400" dirty="0" smtClean="0">
                          <a:latin typeface="Times New Roman" pitchFamily="18" charset="0"/>
                          <a:cs typeface="Times New Roman" pitchFamily="18" charset="0"/>
                        </a:rPr>
                        <a:t>обучающихся</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smtClean="0">
                          <a:latin typeface="Times New Roman" pitchFamily="18" charset="0"/>
                          <a:cs typeface="Times New Roman" pitchFamily="18" charset="0"/>
                        </a:rPr>
                        <a:t>Обучающиеся </a:t>
                      </a:r>
                      <a:r>
                        <a:rPr lang="ru-RU" sz="1400" dirty="0">
                          <a:latin typeface="Times New Roman" pitchFamily="18" charset="0"/>
                          <a:cs typeface="Times New Roman" pitchFamily="18" charset="0"/>
                        </a:rPr>
                        <a:t>(победители и призеры)</a:t>
                      </a:r>
                      <a:endParaRPr lang="ru-RU" sz="1400" dirty="0">
                        <a:latin typeface="Times New Roman" pitchFamily="18" charset="0"/>
                        <a:ea typeface="Times New Roman"/>
                        <a:cs typeface="Times New Roman" pitchFamily="18" charset="0"/>
                      </a:endParaRPr>
                    </a:p>
                  </a:txBody>
                  <a:tcPr marL="39584" marR="39584" marT="0" marB="0"/>
                </a:tc>
              </a:tr>
              <a:tr h="306763">
                <a:tc>
                  <a:txBody>
                    <a:bodyPr/>
                    <a:lstStyle/>
                    <a:p>
                      <a:pPr algn="ctr">
                        <a:lnSpc>
                          <a:spcPct val="150000"/>
                        </a:lnSpc>
                        <a:spcAft>
                          <a:spcPts val="0"/>
                        </a:spcAft>
                      </a:pPr>
                      <a:r>
                        <a:rPr lang="ru-RU" sz="1400" dirty="0">
                          <a:latin typeface="Times New Roman" pitchFamily="18" charset="0"/>
                          <a:cs typeface="Times New Roman" pitchFamily="18" charset="0"/>
                        </a:rPr>
                        <a:t>1</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a:latin typeface="Times New Roman" pitchFamily="18" charset="0"/>
                          <a:cs typeface="Times New Roman" pitchFamily="18" charset="0"/>
                        </a:rPr>
                        <a:t>Школьный этап</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smtClean="0">
                          <a:latin typeface="Times New Roman" pitchFamily="18" charset="0"/>
                          <a:cs typeface="Times New Roman" pitchFamily="18" charset="0"/>
                        </a:rPr>
                        <a:t>143</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smtClean="0">
                          <a:latin typeface="Times New Roman" pitchFamily="18" charset="0"/>
                          <a:cs typeface="Times New Roman" pitchFamily="18" charset="0"/>
                        </a:rPr>
                        <a:t>43</a:t>
                      </a:r>
                      <a:endParaRPr lang="ru-RU" sz="1400" dirty="0">
                        <a:latin typeface="Times New Roman" pitchFamily="18" charset="0"/>
                        <a:ea typeface="Times New Roman"/>
                        <a:cs typeface="Times New Roman" pitchFamily="18" charset="0"/>
                      </a:endParaRPr>
                    </a:p>
                  </a:txBody>
                  <a:tcPr marL="39584" marR="39584" marT="0" marB="0"/>
                </a:tc>
              </a:tr>
              <a:tr h="306763">
                <a:tc>
                  <a:txBody>
                    <a:bodyPr/>
                    <a:lstStyle/>
                    <a:p>
                      <a:pPr algn="ctr">
                        <a:lnSpc>
                          <a:spcPct val="150000"/>
                        </a:lnSpc>
                        <a:spcAft>
                          <a:spcPts val="0"/>
                        </a:spcAft>
                      </a:pPr>
                      <a:r>
                        <a:rPr lang="ru-RU" sz="1400">
                          <a:latin typeface="Times New Roman" pitchFamily="18" charset="0"/>
                          <a:cs typeface="Times New Roman" pitchFamily="18" charset="0"/>
                        </a:rPr>
                        <a:t>2</a:t>
                      </a:r>
                      <a:endParaRPr lang="ru-RU" sz="140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a:latin typeface="Times New Roman" pitchFamily="18" charset="0"/>
                          <a:cs typeface="Times New Roman" pitchFamily="18" charset="0"/>
                        </a:rPr>
                        <a:t>Районный (муниципальный) этап</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smtClean="0">
                          <a:latin typeface="Times New Roman" pitchFamily="18" charset="0"/>
                          <a:ea typeface="Times New Roman"/>
                          <a:cs typeface="Times New Roman" pitchFamily="18" charset="0"/>
                        </a:rPr>
                        <a:t>43</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smtClean="0">
                          <a:latin typeface="Times New Roman" pitchFamily="18" charset="0"/>
                          <a:cs typeface="Times New Roman" pitchFamily="18" charset="0"/>
                        </a:rPr>
                        <a:t>12</a:t>
                      </a:r>
                      <a:endParaRPr lang="ru-RU" sz="1400" dirty="0">
                        <a:latin typeface="Times New Roman" pitchFamily="18" charset="0"/>
                        <a:ea typeface="Times New Roman"/>
                        <a:cs typeface="Times New Roman" pitchFamily="18" charset="0"/>
                      </a:endParaRPr>
                    </a:p>
                  </a:txBody>
                  <a:tcPr marL="39584" marR="39584" marT="0" marB="0"/>
                </a:tc>
              </a:tr>
              <a:tr h="306763">
                <a:tc>
                  <a:txBody>
                    <a:bodyPr/>
                    <a:lstStyle/>
                    <a:p>
                      <a:pPr algn="ctr">
                        <a:lnSpc>
                          <a:spcPct val="150000"/>
                        </a:lnSpc>
                        <a:spcAft>
                          <a:spcPts val="0"/>
                        </a:spcAft>
                      </a:pPr>
                      <a:r>
                        <a:rPr lang="ru-RU" sz="1400">
                          <a:latin typeface="Times New Roman" pitchFamily="18" charset="0"/>
                          <a:cs typeface="Times New Roman" pitchFamily="18" charset="0"/>
                        </a:rPr>
                        <a:t>2.1</a:t>
                      </a:r>
                      <a:endParaRPr lang="ru-RU" sz="140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a:latin typeface="Times New Roman" pitchFamily="18" charset="0"/>
                          <a:cs typeface="Times New Roman" pitchFamily="18" charset="0"/>
                        </a:rPr>
                        <a:t>Английский язык</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smtClean="0">
                          <a:latin typeface="Times New Roman" pitchFamily="18" charset="0"/>
                          <a:ea typeface="Times New Roman"/>
                          <a:cs typeface="Times New Roman" pitchFamily="18" charset="0"/>
                        </a:rPr>
                        <a:t>5</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smtClean="0">
                          <a:latin typeface="Times New Roman" pitchFamily="18" charset="0"/>
                          <a:cs typeface="Times New Roman" pitchFamily="18" charset="0"/>
                        </a:rPr>
                        <a:t>0</a:t>
                      </a:r>
                      <a:endParaRPr lang="ru-RU" sz="1400" dirty="0">
                        <a:latin typeface="Times New Roman" pitchFamily="18" charset="0"/>
                        <a:ea typeface="Times New Roman"/>
                        <a:cs typeface="Times New Roman" pitchFamily="18" charset="0"/>
                      </a:endParaRPr>
                    </a:p>
                  </a:txBody>
                  <a:tcPr marL="39584" marR="39584" marT="0" marB="0"/>
                </a:tc>
              </a:tr>
              <a:tr h="306763">
                <a:tc>
                  <a:txBody>
                    <a:bodyPr/>
                    <a:lstStyle/>
                    <a:p>
                      <a:pPr algn="ctr">
                        <a:lnSpc>
                          <a:spcPct val="150000"/>
                        </a:lnSpc>
                        <a:spcAft>
                          <a:spcPts val="0"/>
                        </a:spcAft>
                      </a:pPr>
                      <a:r>
                        <a:rPr lang="ru-RU" sz="1400">
                          <a:latin typeface="Times New Roman" pitchFamily="18" charset="0"/>
                          <a:cs typeface="Times New Roman" pitchFamily="18" charset="0"/>
                        </a:rPr>
                        <a:t>2.2</a:t>
                      </a:r>
                      <a:endParaRPr lang="ru-RU" sz="140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a:latin typeface="Times New Roman" pitchFamily="18" charset="0"/>
                          <a:cs typeface="Times New Roman" pitchFamily="18" charset="0"/>
                        </a:rPr>
                        <a:t>Биология</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smtClean="0">
                          <a:latin typeface="Times New Roman" pitchFamily="18" charset="0"/>
                          <a:ea typeface="Times New Roman"/>
                          <a:cs typeface="Times New Roman" pitchFamily="18" charset="0"/>
                        </a:rPr>
                        <a:t>3</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smtClean="0">
                          <a:latin typeface="Times New Roman" pitchFamily="18" charset="0"/>
                          <a:cs typeface="Times New Roman" pitchFamily="18" charset="0"/>
                        </a:rPr>
                        <a:t>2</a:t>
                      </a:r>
                      <a:endParaRPr lang="ru-RU" sz="1400" dirty="0">
                        <a:latin typeface="Times New Roman" pitchFamily="18" charset="0"/>
                        <a:ea typeface="Times New Roman"/>
                        <a:cs typeface="Times New Roman" pitchFamily="18" charset="0"/>
                      </a:endParaRPr>
                    </a:p>
                  </a:txBody>
                  <a:tcPr marL="39584" marR="39584" marT="0" marB="0"/>
                </a:tc>
              </a:tr>
              <a:tr h="306763">
                <a:tc>
                  <a:txBody>
                    <a:bodyPr/>
                    <a:lstStyle/>
                    <a:p>
                      <a:pPr algn="ctr">
                        <a:lnSpc>
                          <a:spcPct val="150000"/>
                        </a:lnSpc>
                        <a:spcAft>
                          <a:spcPts val="0"/>
                        </a:spcAft>
                      </a:pPr>
                      <a:r>
                        <a:rPr lang="ru-RU" sz="1400">
                          <a:latin typeface="Times New Roman" pitchFamily="18" charset="0"/>
                          <a:cs typeface="Times New Roman" pitchFamily="18" charset="0"/>
                        </a:rPr>
                        <a:t>2.3</a:t>
                      </a:r>
                      <a:endParaRPr lang="ru-RU" sz="140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a:latin typeface="Times New Roman" pitchFamily="18" charset="0"/>
                          <a:cs typeface="Times New Roman" pitchFamily="18" charset="0"/>
                        </a:rPr>
                        <a:t>География</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smtClean="0">
                          <a:latin typeface="Times New Roman" pitchFamily="18" charset="0"/>
                          <a:ea typeface="Times New Roman"/>
                          <a:cs typeface="Times New Roman" pitchFamily="18" charset="0"/>
                        </a:rPr>
                        <a:t>0</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smtClean="0">
                          <a:latin typeface="Times New Roman" pitchFamily="18" charset="0"/>
                          <a:cs typeface="Times New Roman" pitchFamily="18" charset="0"/>
                        </a:rPr>
                        <a:t>0</a:t>
                      </a:r>
                      <a:endParaRPr lang="ru-RU" sz="1400" dirty="0">
                        <a:latin typeface="Times New Roman" pitchFamily="18" charset="0"/>
                        <a:ea typeface="Times New Roman"/>
                        <a:cs typeface="Times New Roman" pitchFamily="18" charset="0"/>
                      </a:endParaRPr>
                    </a:p>
                  </a:txBody>
                  <a:tcPr marL="39584" marR="39584" marT="0" marB="0"/>
                </a:tc>
              </a:tr>
              <a:tr h="306763">
                <a:tc>
                  <a:txBody>
                    <a:bodyPr/>
                    <a:lstStyle/>
                    <a:p>
                      <a:pPr algn="ctr">
                        <a:lnSpc>
                          <a:spcPct val="150000"/>
                        </a:lnSpc>
                        <a:spcAft>
                          <a:spcPts val="0"/>
                        </a:spcAft>
                      </a:pPr>
                      <a:r>
                        <a:rPr lang="ru-RU" sz="1400" dirty="0" smtClean="0">
                          <a:latin typeface="Times New Roman" pitchFamily="18" charset="0"/>
                          <a:cs typeface="Times New Roman" pitchFamily="18" charset="0"/>
                        </a:rPr>
                        <a:t>2.4</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a:latin typeface="Times New Roman" pitchFamily="18" charset="0"/>
                          <a:cs typeface="Times New Roman" pitchFamily="18" charset="0"/>
                        </a:rPr>
                        <a:t>История</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smtClean="0">
                          <a:latin typeface="Times New Roman" pitchFamily="18" charset="0"/>
                          <a:ea typeface="Times New Roman"/>
                          <a:cs typeface="Times New Roman" pitchFamily="18" charset="0"/>
                        </a:rPr>
                        <a:t>6</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smtClean="0">
                          <a:latin typeface="Times New Roman" pitchFamily="18" charset="0"/>
                          <a:cs typeface="Times New Roman" pitchFamily="18" charset="0"/>
                        </a:rPr>
                        <a:t>3</a:t>
                      </a:r>
                      <a:endParaRPr lang="ru-RU" sz="1400" dirty="0">
                        <a:latin typeface="Times New Roman" pitchFamily="18" charset="0"/>
                        <a:ea typeface="Times New Roman"/>
                        <a:cs typeface="Times New Roman" pitchFamily="18" charset="0"/>
                      </a:endParaRPr>
                    </a:p>
                  </a:txBody>
                  <a:tcPr marL="39584" marR="39584" marT="0" marB="0"/>
                </a:tc>
              </a:tr>
              <a:tr h="306763">
                <a:tc>
                  <a:txBody>
                    <a:bodyPr/>
                    <a:lstStyle/>
                    <a:p>
                      <a:pPr algn="ctr">
                        <a:lnSpc>
                          <a:spcPct val="150000"/>
                        </a:lnSpc>
                        <a:spcAft>
                          <a:spcPts val="0"/>
                        </a:spcAft>
                      </a:pPr>
                      <a:r>
                        <a:rPr lang="ru-RU" sz="1400" dirty="0" smtClean="0">
                          <a:latin typeface="Times New Roman" pitchFamily="18" charset="0"/>
                          <a:cs typeface="Times New Roman" pitchFamily="18" charset="0"/>
                        </a:rPr>
                        <a:t>2.5</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smtClean="0">
                          <a:latin typeface="Times New Roman" pitchFamily="18" charset="0"/>
                          <a:cs typeface="Times New Roman" pitchFamily="18" charset="0"/>
                        </a:rPr>
                        <a:t>Литература</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a:latin typeface="Times New Roman" pitchFamily="18" charset="0"/>
                          <a:ea typeface="Times New Roman"/>
                          <a:cs typeface="Times New Roman" pitchFamily="18" charset="0"/>
                        </a:rPr>
                        <a:t>3</a:t>
                      </a:r>
                    </a:p>
                  </a:txBody>
                  <a:tcPr marL="39584" marR="39584" marT="0" marB="0"/>
                </a:tc>
                <a:tc>
                  <a:txBody>
                    <a:bodyPr/>
                    <a:lstStyle/>
                    <a:p>
                      <a:pPr algn="ctr">
                        <a:lnSpc>
                          <a:spcPct val="150000"/>
                        </a:lnSpc>
                        <a:spcAft>
                          <a:spcPts val="0"/>
                        </a:spcAft>
                      </a:pPr>
                      <a:r>
                        <a:rPr lang="ru-RU" sz="1400" dirty="0">
                          <a:latin typeface="Times New Roman" pitchFamily="18" charset="0"/>
                          <a:cs typeface="Times New Roman" pitchFamily="18" charset="0"/>
                        </a:rPr>
                        <a:t>0</a:t>
                      </a:r>
                      <a:endParaRPr lang="ru-RU" sz="1400" dirty="0">
                        <a:latin typeface="Times New Roman" pitchFamily="18" charset="0"/>
                        <a:ea typeface="Times New Roman"/>
                        <a:cs typeface="Times New Roman" pitchFamily="18" charset="0"/>
                      </a:endParaRPr>
                    </a:p>
                  </a:txBody>
                  <a:tcPr marL="39584" marR="39584" marT="0" marB="0"/>
                </a:tc>
              </a:tr>
              <a:tr h="306763">
                <a:tc>
                  <a:txBody>
                    <a:bodyPr/>
                    <a:lstStyle/>
                    <a:p>
                      <a:pPr algn="ctr">
                        <a:lnSpc>
                          <a:spcPct val="150000"/>
                        </a:lnSpc>
                        <a:spcAft>
                          <a:spcPts val="0"/>
                        </a:spcAft>
                      </a:pPr>
                      <a:r>
                        <a:rPr lang="ru-RU" sz="1400" dirty="0">
                          <a:latin typeface="Times New Roman" pitchFamily="18" charset="0"/>
                          <a:cs typeface="Times New Roman" pitchFamily="18" charset="0"/>
                        </a:rPr>
                        <a:t>2.7</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a:latin typeface="Times New Roman" pitchFamily="18" charset="0"/>
                          <a:cs typeface="Times New Roman" pitchFamily="18" charset="0"/>
                        </a:rPr>
                        <a:t>Математика</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a:latin typeface="Times New Roman" pitchFamily="18" charset="0"/>
                          <a:cs typeface="Times New Roman" pitchFamily="18" charset="0"/>
                        </a:rPr>
                        <a:t>5</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a:latin typeface="Times New Roman" pitchFamily="18" charset="0"/>
                          <a:cs typeface="Times New Roman" pitchFamily="18" charset="0"/>
                        </a:rPr>
                        <a:t>0</a:t>
                      </a:r>
                      <a:endParaRPr lang="ru-RU" sz="1400">
                        <a:latin typeface="Times New Roman" pitchFamily="18" charset="0"/>
                        <a:ea typeface="Times New Roman"/>
                        <a:cs typeface="Times New Roman" pitchFamily="18" charset="0"/>
                      </a:endParaRPr>
                    </a:p>
                  </a:txBody>
                  <a:tcPr marL="39584" marR="39584" marT="0" marB="0"/>
                </a:tc>
              </a:tr>
              <a:tr h="306763">
                <a:tc>
                  <a:txBody>
                    <a:bodyPr/>
                    <a:lstStyle/>
                    <a:p>
                      <a:pPr algn="ctr">
                        <a:lnSpc>
                          <a:spcPct val="150000"/>
                        </a:lnSpc>
                        <a:spcAft>
                          <a:spcPts val="0"/>
                        </a:spcAft>
                      </a:pPr>
                      <a:r>
                        <a:rPr lang="ru-RU" sz="1400" dirty="0">
                          <a:latin typeface="Times New Roman" pitchFamily="18" charset="0"/>
                          <a:cs typeface="Times New Roman" pitchFamily="18" charset="0"/>
                        </a:rPr>
                        <a:t>2.8</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a:latin typeface="Times New Roman" pitchFamily="18" charset="0"/>
                          <a:cs typeface="Times New Roman" pitchFamily="18" charset="0"/>
                        </a:rPr>
                        <a:t>ОБЖ</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smtClean="0">
                          <a:latin typeface="Times New Roman" pitchFamily="18" charset="0"/>
                          <a:cs typeface="Times New Roman" pitchFamily="18" charset="0"/>
                        </a:rPr>
                        <a:t>8</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smtClean="0">
                          <a:latin typeface="Times New Roman" pitchFamily="18" charset="0"/>
                          <a:cs typeface="Times New Roman" pitchFamily="18" charset="0"/>
                        </a:rPr>
                        <a:t>5</a:t>
                      </a:r>
                      <a:endParaRPr lang="ru-RU" sz="1400" dirty="0">
                        <a:latin typeface="Times New Roman" pitchFamily="18" charset="0"/>
                        <a:ea typeface="Times New Roman"/>
                        <a:cs typeface="Times New Roman" pitchFamily="18" charset="0"/>
                      </a:endParaRPr>
                    </a:p>
                  </a:txBody>
                  <a:tcPr marL="39584" marR="39584" marT="0" marB="0"/>
                </a:tc>
              </a:tr>
              <a:tr h="306763">
                <a:tc>
                  <a:txBody>
                    <a:bodyPr/>
                    <a:lstStyle/>
                    <a:p>
                      <a:pPr algn="ctr">
                        <a:lnSpc>
                          <a:spcPct val="150000"/>
                        </a:lnSpc>
                        <a:spcAft>
                          <a:spcPts val="0"/>
                        </a:spcAft>
                      </a:pPr>
                      <a:r>
                        <a:rPr lang="ru-RU" sz="1400" dirty="0">
                          <a:latin typeface="Times New Roman" pitchFamily="18" charset="0"/>
                          <a:cs typeface="Times New Roman" pitchFamily="18" charset="0"/>
                        </a:rPr>
                        <a:t>2.9</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a:latin typeface="Times New Roman" pitchFamily="18" charset="0"/>
                          <a:cs typeface="Times New Roman" pitchFamily="18" charset="0"/>
                        </a:rPr>
                        <a:t>Русский язык</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a:latin typeface="Times New Roman" pitchFamily="18" charset="0"/>
                          <a:cs typeface="Times New Roman" pitchFamily="18" charset="0"/>
                        </a:rPr>
                        <a:t>5</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smtClean="0">
                          <a:latin typeface="Times New Roman" pitchFamily="18" charset="0"/>
                          <a:ea typeface="Times New Roman"/>
                          <a:cs typeface="Times New Roman" pitchFamily="18" charset="0"/>
                        </a:rPr>
                        <a:t>0</a:t>
                      </a:r>
                      <a:endParaRPr lang="ru-RU" sz="1400" dirty="0">
                        <a:latin typeface="Times New Roman" pitchFamily="18" charset="0"/>
                        <a:ea typeface="Times New Roman"/>
                        <a:cs typeface="Times New Roman" pitchFamily="18" charset="0"/>
                      </a:endParaRPr>
                    </a:p>
                  </a:txBody>
                  <a:tcPr marL="39584" marR="39584" marT="0" marB="0"/>
                </a:tc>
              </a:tr>
              <a:tr h="306763">
                <a:tc>
                  <a:txBody>
                    <a:bodyPr/>
                    <a:lstStyle/>
                    <a:p>
                      <a:pPr algn="ctr">
                        <a:lnSpc>
                          <a:spcPct val="150000"/>
                        </a:lnSpc>
                        <a:spcAft>
                          <a:spcPts val="0"/>
                        </a:spcAft>
                      </a:pPr>
                      <a:r>
                        <a:rPr lang="ru-RU" sz="1400">
                          <a:latin typeface="Times New Roman" pitchFamily="18" charset="0"/>
                          <a:cs typeface="Times New Roman" pitchFamily="18" charset="0"/>
                        </a:rPr>
                        <a:t>2.10</a:t>
                      </a:r>
                      <a:endParaRPr lang="ru-RU" sz="140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a:latin typeface="Times New Roman" pitchFamily="18" charset="0"/>
                          <a:cs typeface="Times New Roman" pitchFamily="18" charset="0"/>
                        </a:rPr>
                        <a:t>Физика</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smtClean="0">
                          <a:latin typeface="Times New Roman" pitchFamily="18" charset="0"/>
                          <a:cs typeface="Times New Roman" pitchFamily="18" charset="0"/>
                        </a:rPr>
                        <a:t>4</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a:latin typeface="Times New Roman" pitchFamily="18" charset="0"/>
                          <a:cs typeface="Times New Roman" pitchFamily="18" charset="0"/>
                        </a:rPr>
                        <a:t>0</a:t>
                      </a:r>
                      <a:endParaRPr lang="ru-RU" sz="1400" dirty="0">
                        <a:latin typeface="Times New Roman" pitchFamily="18" charset="0"/>
                        <a:ea typeface="Times New Roman"/>
                        <a:cs typeface="Times New Roman" pitchFamily="18" charset="0"/>
                      </a:endParaRPr>
                    </a:p>
                  </a:txBody>
                  <a:tcPr marL="39584" marR="39584" marT="0" marB="0"/>
                </a:tc>
              </a:tr>
              <a:tr h="306763">
                <a:tc>
                  <a:txBody>
                    <a:bodyPr/>
                    <a:lstStyle/>
                    <a:p>
                      <a:pPr algn="ctr">
                        <a:lnSpc>
                          <a:spcPct val="150000"/>
                        </a:lnSpc>
                        <a:spcAft>
                          <a:spcPts val="0"/>
                        </a:spcAft>
                      </a:pPr>
                      <a:r>
                        <a:rPr lang="ru-RU" sz="1400" dirty="0">
                          <a:latin typeface="Times New Roman" pitchFamily="18" charset="0"/>
                          <a:cs typeface="Times New Roman" pitchFamily="18" charset="0"/>
                        </a:rPr>
                        <a:t>2.11</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a:latin typeface="Times New Roman" pitchFamily="18" charset="0"/>
                          <a:cs typeface="Times New Roman" pitchFamily="18" charset="0"/>
                        </a:rPr>
                        <a:t>Химия</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a:latin typeface="Times New Roman" pitchFamily="18" charset="0"/>
                          <a:cs typeface="Times New Roman" pitchFamily="18" charset="0"/>
                        </a:rPr>
                        <a:t>0</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a:latin typeface="Times New Roman" pitchFamily="18" charset="0"/>
                          <a:cs typeface="Times New Roman" pitchFamily="18" charset="0"/>
                        </a:rPr>
                        <a:t>0</a:t>
                      </a:r>
                      <a:endParaRPr lang="ru-RU" sz="1400" dirty="0">
                        <a:latin typeface="Times New Roman" pitchFamily="18" charset="0"/>
                        <a:ea typeface="Times New Roman"/>
                        <a:cs typeface="Times New Roman" pitchFamily="18" charset="0"/>
                      </a:endParaRPr>
                    </a:p>
                  </a:txBody>
                  <a:tcPr marL="39584" marR="39584" marT="0" marB="0"/>
                </a:tc>
              </a:tr>
              <a:tr h="306763">
                <a:tc>
                  <a:txBody>
                    <a:bodyPr/>
                    <a:lstStyle/>
                    <a:p>
                      <a:pPr algn="ctr">
                        <a:lnSpc>
                          <a:spcPct val="150000"/>
                        </a:lnSpc>
                        <a:spcAft>
                          <a:spcPts val="0"/>
                        </a:spcAft>
                      </a:pPr>
                      <a:r>
                        <a:rPr lang="ru-RU" sz="1400" dirty="0" smtClean="0">
                          <a:latin typeface="Times New Roman" pitchFamily="18" charset="0"/>
                          <a:ea typeface="Times New Roman"/>
                          <a:cs typeface="Times New Roman" pitchFamily="18" charset="0"/>
                        </a:rPr>
                        <a:t>2.12</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smtClean="0">
                          <a:latin typeface="Times New Roman" pitchFamily="18" charset="0"/>
                          <a:ea typeface="Times New Roman"/>
                          <a:cs typeface="Times New Roman" pitchFamily="18" charset="0"/>
                        </a:rPr>
                        <a:t>ИЗО</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smtClean="0">
                          <a:latin typeface="Times New Roman" pitchFamily="18" charset="0"/>
                          <a:ea typeface="Times New Roman"/>
                          <a:cs typeface="Times New Roman" pitchFamily="18" charset="0"/>
                        </a:rPr>
                        <a:t>4</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smtClean="0">
                          <a:latin typeface="Times New Roman" pitchFamily="18" charset="0"/>
                          <a:ea typeface="Times New Roman"/>
                          <a:cs typeface="Times New Roman" pitchFamily="18" charset="0"/>
                        </a:rPr>
                        <a:t>2</a:t>
                      </a:r>
                      <a:endParaRPr lang="ru-RU" sz="1400" dirty="0">
                        <a:latin typeface="Times New Roman" pitchFamily="18" charset="0"/>
                        <a:ea typeface="Times New Roman"/>
                        <a:cs typeface="Times New Roman" pitchFamily="18" charset="0"/>
                      </a:endParaRPr>
                    </a:p>
                  </a:txBody>
                  <a:tcPr marL="39584" marR="39584" marT="0" marB="0"/>
                </a:tc>
              </a:tr>
              <a:tr h="306763">
                <a:tc>
                  <a:txBody>
                    <a:bodyPr/>
                    <a:lstStyle/>
                    <a:p>
                      <a:pPr algn="ctr">
                        <a:lnSpc>
                          <a:spcPct val="150000"/>
                        </a:lnSpc>
                        <a:spcAft>
                          <a:spcPts val="0"/>
                        </a:spcAft>
                      </a:pPr>
                      <a:r>
                        <a:rPr lang="ru-RU" sz="1400">
                          <a:latin typeface="Times New Roman" pitchFamily="18" charset="0"/>
                          <a:cs typeface="Times New Roman" pitchFamily="18" charset="0"/>
                        </a:rPr>
                        <a:t>3.</a:t>
                      </a:r>
                      <a:endParaRPr lang="ru-RU" sz="140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a:latin typeface="Times New Roman" pitchFamily="18" charset="0"/>
                          <a:cs typeface="Times New Roman" pitchFamily="18" charset="0"/>
                        </a:rPr>
                        <a:t>Городской (региональный) этап</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smtClean="0">
                          <a:latin typeface="Times New Roman" pitchFamily="18" charset="0"/>
                          <a:cs typeface="Times New Roman" pitchFamily="18" charset="0"/>
                        </a:rPr>
                        <a:t>2</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smtClean="0">
                          <a:latin typeface="Times New Roman" pitchFamily="18" charset="0"/>
                          <a:cs typeface="Times New Roman" pitchFamily="18" charset="0"/>
                        </a:rPr>
                        <a:t>2</a:t>
                      </a:r>
                      <a:endParaRPr lang="ru-RU" sz="1400" dirty="0">
                        <a:latin typeface="Times New Roman" pitchFamily="18" charset="0"/>
                        <a:ea typeface="Times New Roman"/>
                        <a:cs typeface="Times New Roman" pitchFamily="18" charset="0"/>
                      </a:endParaRPr>
                    </a:p>
                  </a:txBody>
                  <a:tcPr marL="39584" marR="39584" marT="0" marB="0"/>
                </a:tc>
              </a:tr>
              <a:tr h="306763">
                <a:tc>
                  <a:txBody>
                    <a:bodyPr/>
                    <a:lstStyle/>
                    <a:p>
                      <a:pPr algn="ctr">
                        <a:lnSpc>
                          <a:spcPct val="150000"/>
                        </a:lnSpc>
                        <a:spcAft>
                          <a:spcPts val="0"/>
                        </a:spcAft>
                      </a:pPr>
                      <a:r>
                        <a:rPr lang="ru-RU" sz="1400">
                          <a:latin typeface="Times New Roman" pitchFamily="18" charset="0"/>
                          <a:cs typeface="Times New Roman" pitchFamily="18" charset="0"/>
                        </a:rPr>
                        <a:t>3.1</a:t>
                      </a:r>
                      <a:endParaRPr lang="ru-RU" sz="140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a:latin typeface="Times New Roman" pitchFamily="18" charset="0"/>
                          <a:cs typeface="Times New Roman" pitchFamily="18" charset="0"/>
                        </a:rPr>
                        <a:t>Биология</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smtClean="0">
                          <a:latin typeface="Times New Roman" pitchFamily="18" charset="0"/>
                          <a:cs typeface="Times New Roman" pitchFamily="18" charset="0"/>
                        </a:rPr>
                        <a:t>2</a:t>
                      </a:r>
                      <a:endParaRPr lang="ru-RU" sz="1400" dirty="0">
                        <a:latin typeface="Times New Roman" pitchFamily="18" charset="0"/>
                        <a:ea typeface="Times New Roman"/>
                        <a:cs typeface="Times New Roman" pitchFamily="18" charset="0"/>
                      </a:endParaRPr>
                    </a:p>
                  </a:txBody>
                  <a:tcPr marL="39584" marR="39584" marT="0" marB="0"/>
                </a:tc>
                <a:tc>
                  <a:txBody>
                    <a:bodyPr/>
                    <a:lstStyle/>
                    <a:p>
                      <a:pPr algn="ctr">
                        <a:lnSpc>
                          <a:spcPct val="150000"/>
                        </a:lnSpc>
                        <a:spcAft>
                          <a:spcPts val="0"/>
                        </a:spcAft>
                      </a:pPr>
                      <a:r>
                        <a:rPr lang="ru-RU" sz="1400" dirty="0" smtClean="0">
                          <a:latin typeface="Times New Roman" pitchFamily="18" charset="0"/>
                          <a:cs typeface="Times New Roman" pitchFamily="18" charset="0"/>
                        </a:rPr>
                        <a:t>2</a:t>
                      </a:r>
                      <a:endParaRPr lang="ru-RU" sz="1400" dirty="0">
                        <a:latin typeface="Times New Roman" pitchFamily="18" charset="0"/>
                        <a:ea typeface="Times New Roman"/>
                        <a:cs typeface="Times New Roman" pitchFamily="18" charset="0"/>
                      </a:endParaRPr>
                    </a:p>
                  </a:txBody>
                  <a:tcPr marL="39584" marR="39584" marT="0" marB="0"/>
                </a:tc>
              </a:tr>
            </a:tbl>
          </a:graphicData>
        </a:graphic>
      </p:graphicFrame>
      <p:sp>
        <p:nvSpPr>
          <p:cNvPr id="6" name="Содержимое 2"/>
          <p:cNvSpPr>
            <a:spLocks noGrp="1"/>
          </p:cNvSpPr>
          <p:nvPr>
            <p:ph idx="1"/>
          </p:nvPr>
        </p:nvSpPr>
        <p:spPr>
          <a:xfrm>
            <a:off x="-214346" y="5715016"/>
            <a:ext cx="8643998" cy="1142984"/>
          </a:xfrm>
        </p:spPr>
        <p:txBody>
          <a:bodyPr numCol="1">
            <a:noAutofit/>
          </a:bodyPr>
          <a:lstStyle/>
          <a:p>
            <a:pPr algn="just">
              <a:buNone/>
            </a:pPr>
            <a:r>
              <a:rPr lang="ru-RU" sz="1400" dirty="0" smtClean="0">
                <a:latin typeface="Times New Roman" pitchFamily="18" charset="0"/>
                <a:cs typeface="Times New Roman" pitchFamily="18" charset="0"/>
              </a:rPr>
              <a:t>		Обучающиеся, принимающие участие в олимпиадах, конкурсах, соревнованиях (см. таблицу с достижениями), приобретают новые навыки и умения и получают возможность проявить свои таланты за пределами школы, что положительно сказывается на их дальнейшем творческом росте и позволяет выйти на более высокий уровень. Но таких обучающихся в школе немного. Поэтому всему  педагогическому коллективу необходимо усилить работу по  данному направлению.</a:t>
            </a:r>
            <a:endParaRPr lang="ru-RU" sz="20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4"/>
          <p:cNvSpPr>
            <a:spLocks noGrp="1" noChangeArrowheads="1"/>
          </p:cNvSpPr>
          <p:nvPr>
            <p:ph type="body" sz="half" idx="2"/>
          </p:nvPr>
        </p:nvSpPr>
        <p:spPr>
          <a:xfrm>
            <a:off x="357158" y="142852"/>
            <a:ext cx="8458200" cy="2516187"/>
          </a:xfrm>
        </p:spPr>
        <p:txBody>
          <a:bodyPr>
            <a:normAutofit/>
          </a:bodyPr>
          <a:lstStyle/>
          <a:p>
            <a:pPr marL="533400" indent="-533400" algn="ctr" eaLnBrk="1" hangingPunct="1">
              <a:buFont typeface="Wingdings" pitchFamily="2" charset="2"/>
              <a:buNone/>
            </a:pPr>
            <a:r>
              <a:rPr lang="ru-RU" sz="2400" b="1" dirty="0" smtClean="0">
                <a:latin typeface="Times New Roman" pitchFamily="18" charset="0"/>
                <a:cs typeface="Times New Roman" pitchFamily="18" charset="0"/>
              </a:rPr>
              <a:t>Цели работы ШНО «Эврика» :</a:t>
            </a:r>
          </a:p>
          <a:p>
            <a:pPr marL="533400" indent="-533400" algn="ctr" eaLnBrk="1" hangingPunct="1">
              <a:buFont typeface="Wingdings" pitchFamily="2" charset="2"/>
              <a:buNone/>
            </a:pPr>
            <a:endParaRPr lang="ru-RU" sz="2400" b="1" dirty="0" smtClean="0">
              <a:latin typeface="Times New Roman" pitchFamily="18" charset="0"/>
              <a:cs typeface="Times New Roman" pitchFamily="18" charset="0"/>
            </a:endParaRPr>
          </a:p>
          <a:p>
            <a:pPr marL="533400" indent="-533400" eaLnBrk="1" hangingPunct="1"/>
            <a:r>
              <a:rPr lang="ru-RU" sz="1600" b="1" dirty="0" smtClean="0">
                <a:latin typeface="Times New Roman" pitchFamily="18" charset="0"/>
                <a:cs typeface="Times New Roman" pitchFamily="18" charset="0"/>
              </a:rPr>
              <a:t>Выявление и поддержка обучающихся, проявляющих интерес к занятиям исследовательской деятельностью;</a:t>
            </a:r>
          </a:p>
          <a:p>
            <a:pPr marL="533400" indent="-533400" eaLnBrk="1" hangingPunct="1"/>
            <a:r>
              <a:rPr lang="ru-RU" sz="1600" b="1" dirty="0" smtClean="0">
                <a:latin typeface="Times New Roman" pitchFamily="18" charset="0"/>
                <a:cs typeface="Times New Roman" pitchFamily="18" charset="0"/>
              </a:rPr>
              <a:t>Развитие интеллектуальных, творческих способностей обучающихся;</a:t>
            </a:r>
          </a:p>
          <a:p>
            <a:pPr marL="533400" indent="-533400" eaLnBrk="1" hangingPunct="1"/>
            <a:r>
              <a:rPr lang="ru-RU" sz="1600" b="1" dirty="0" smtClean="0">
                <a:latin typeface="Times New Roman" pitchFamily="18" charset="0"/>
                <a:cs typeface="Times New Roman" pitchFamily="18" charset="0"/>
              </a:rPr>
              <a:t>Поддержка учебно-исследовательской работы в школе.</a:t>
            </a:r>
          </a:p>
        </p:txBody>
      </p:sp>
      <p:sp>
        <p:nvSpPr>
          <p:cNvPr id="74756" name="TextBox 6"/>
          <p:cNvSpPr txBox="1">
            <a:spLocks noChangeArrowheads="1"/>
          </p:cNvSpPr>
          <p:nvPr/>
        </p:nvSpPr>
        <p:spPr bwMode="auto">
          <a:xfrm>
            <a:off x="0" y="2500306"/>
            <a:ext cx="4714876" cy="830997"/>
          </a:xfrm>
          <a:prstGeom prst="rect">
            <a:avLst/>
          </a:prstGeom>
          <a:noFill/>
          <a:ln w="9525">
            <a:noFill/>
            <a:miter lim="800000"/>
            <a:headEnd/>
            <a:tailEnd/>
          </a:ln>
        </p:spPr>
        <p:txBody>
          <a:bodyPr wrap="square">
            <a:spAutoFit/>
          </a:bodyPr>
          <a:lstStyle/>
          <a:p>
            <a:pPr algn="ctr"/>
            <a:r>
              <a:rPr lang="ru-RU" sz="2400" dirty="0"/>
              <a:t>Наш девиз: </a:t>
            </a:r>
            <a:r>
              <a:rPr lang="ru-RU" sz="2400" dirty="0">
                <a:latin typeface="Monotype Corsiva" pitchFamily="66" charset="0"/>
              </a:rPr>
              <a:t>«Мы не ищем легких путей!»</a:t>
            </a:r>
          </a:p>
        </p:txBody>
      </p:sp>
      <p:sp>
        <p:nvSpPr>
          <p:cNvPr id="5" name="TextBox 4"/>
          <p:cNvSpPr txBox="1">
            <a:spLocks noChangeArrowheads="1"/>
          </p:cNvSpPr>
          <p:nvPr/>
        </p:nvSpPr>
        <p:spPr bwMode="auto">
          <a:xfrm>
            <a:off x="0" y="4286256"/>
            <a:ext cx="7929585" cy="2062103"/>
          </a:xfrm>
          <a:prstGeom prst="rect">
            <a:avLst/>
          </a:prstGeom>
          <a:noFill/>
          <a:ln w="9525">
            <a:noFill/>
            <a:miter lim="800000"/>
            <a:headEnd/>
            <a:tailEnd/>
          </a:ln>
        </p:spPr>
        <p:txBody>
          <a:bodyPr wrap="square">
            <a:spAutoFit/>
          </a:bodyPr>
          <a:lstStyle/>
          <a:p>
            <a:pPr marL="342900" indent="-342900">
              <a:buFontTx/>
              <a:buAutoNum type="arabicPeriod"/>
            </a:pPr>
            <a:r>
              <a:rPr lang="ru-RU" sz="1600" dirty="0">
                <a:latin typeface="Times New Roman" pitchFamily="18" charset="0"/>
                <a:cs typeface="Times New Roman" pitchFamily="18" charset="0"/>
              </a:rPr>
              <a:t>Формирование у </a:t>
            </a:r>
            <a:r>
              <a:rPr lang="ru-RU" sz="1600" dirty="0" smtClean="0">
                <a:latin typeface="Times New Roman" pitchFamily="18" charset="0"/>
                <a:cs typeface="Times New Roman" pitchFamily="18" charset="0"/>
              </a:rPr>
              <a:t>обучающихся </a:t>
            </a:r>
            <a:r>
              <a:rPr lang="ru-RU" sz="1600" dirty="0">
                <a:latin typeface="Times New Roman" pitchFamily="18" charset="0"/>
                <a:cs typeface="Times New Roman" pitchFamily="18" charset="0"/>
              </a:rPr>
              <a:t>представлений о целостной картине мира;</a:t>
            </a:r>
          </a:p>
          <a:p>
            <a:pPr marL="342900" indent="-342900">
              <a:buFontTx/>
              <a:buAutoNum type="arabicPeriod"/>
            </a:pPr>
            <a:r>
              <a:rPr lang="ru-RU" sz="1600" dirty="0">
                <a:latin typeface="Times New Roman" pitchFamily="18" charset="0"/>
                <a:cs typeface="Times New Roman" pitchFamily="18" charset="0"/>
              </a:rPr>
              <a:t>Широкое привлечение </a:t>
            </a:r>
            <a:r>
              <a:rPr lang="ru-RU" sz="1600" dirty="0" smtClean="0">
                <a:latin typeface="Times New Roman" pitchFamily="18" charset="0"/>
                <a:cs typeface="Times New Roman" pitchFamily="18" charset="0"/>
              </a:rPr>
              <a:t>обучающихся к </a:t>
            </a:r>
            <a:r>
              <a:rPr lang="ru-RU" sz="1600" dirty="0">
                <a:latin typeface="Times New Roman" pitchFamily="18" charset="0"/>
                <a:cs typeface="Times New Roman" pitchFamily="18" charset="0"/>
              </a:rPr>
              <a:t>научно-исследовательской работе;</a:t>
            </a:r>
          </a:p>
          <a:p>
            <a:pPr marL="342900" indent="-342900">
              <a:buFontTx/>
              <a:buAutoNum type="arabicPeriod"/>
            </a:pPr>
            <a:r>
              <a:rPr lang="ru-RU" sz="1600" dirty="0">
                <a:latin typeface="Times New Roman" pitchFamily="18" charset="0"/>
                <a:cs typeface="Times New Roman" pitchFamily="18" charset="0"/>
              </a:rPr>
              <a:t>Пропаганда научных знаний об окружающем мире, интеллектуальных ценностей и авторитете знаний;</a:t>
            </a:r>
          </a:p>
          <a:p>
            <a:pPr marL="342900" indent="-342900">
              <a:buFontTx/>
              <a:buAutoNum type="arabicPeriod"/>
            </a:pPr>
            <a:r>
              <a:rPr lang="ru-RU" sz="1600" dirty="0">
                <a:latin typeface="Times New Roman" pitchFamily="18" charset="0"/>
                <a:cs typeface="Times New Roman" pitchFamily="18" charset="0"/>
              </a:rPr>
              <a:t>Участие в олимпиадах, конкурсах, конференциях;</a:t>
            </a:r>
          </a:p>
          <a:p>
            <a:pPr marL="342900" indent="-342900">
              <a:buFontTx/>
              <a:buAutoNum type="arabicPeriod"/>
            </a:pPr>
            <a:r>
              <a:rPr lang="ru-RU" sz="1600" dirty="0">
                <a:latin typeface="Times New Roman" pitchFamily="18" charset="0"/>
                <a:cs typeface="Times New Roman" pitchFamily="18" charset="0"/>
              </a:rPr>
              <a:t>Формирование у </a:t>
            </a:r>
            <a:r>
              <a:rPr lang="ru-RU" sz="1600" dirty="0" smtClean="0">
                <a:latin typeface="Times New Roman" pitchFamily="18" charset="0"/>
                <a:cs typeface="Times New Roman" pitchFamily="18" charset="0"/>
              </a:rPr>
              <a:t>обучающихся </a:t>
            </a:r>
            <a:r>
              <a:rPr lang="ru-RU" sz="1600" dirty="0">
                <a:latin typeface="Times New Roman" pitchFamily="18" charset="0"/>
                <a:cs typeface="Times New Roman" pitchFamily="18" charset="0"/>
              </a:rPr>
              <a:t>творческого мышления, трудолюбия, высших нравственных качеств и духовной культуры;</a:t>
            </a:r>
          </a:p>
          <a:p>
            <a:pPr marL="342900" indent="-342900">
              <a:buFontTx/>
              <a:buAutoNum type="arabicPeriod"/>
            </a:pPr>
            <a:r>
              <a:rPr lang="ru-RU" sz="1600" dirty="0">
                <a:latin typeface="Times New Roman" pitchFamily="18" charset="0"/>
                <a:cs typeface="Times New Roman" pitchFamily="18" charset="0"/>
              </a:rPr>
              <a:t>Ранняя профессиональная ориентация.</a:t>
            </a:r>
          </a:p>
        </p:txBody>
      </p:sp>
      <p:sp>
        <p:nvSpPr>
          <p:cNvPr id="6" name="Заголовок 1"/>
          <p:cNvSpPr txBox="1">
            <a:spLocks/>
          </p:cNvSpPr>
          <p:nvPr/>
        </p:nvSpPr>
        <p:spPr>
          <a:xfrm>
            <a:off x="142844" y="3357562"/>
            <a:ext cx="4572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Задачи ШНО «ЭВРИКА»</a:t>
            </a:r>
            <a:endParaRPr kumimoji="0" lang="ru-RU" sz="2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8" name="Picture 2"/>
          <p:cNvPicPr>
            <a:picLocks noChangeAspect="1" noChangeArrowheads="1"/>
          </p:cNvPicPr>
          <p:nvPr/>
        </p:nvPicPr>
        <p:blipFill>
          <a:blip r:embed="rId2" cstate="screen"/>
          <a:srcRect/>
          <a:stretch>
            <a:fillRect/>
          </a:stretch>
        </p:blipFill>
        <p:spPr bwMode="auto">
          <a:xfrm>
            <a:off x="4572000" y="2143116"/>
            <a:ext cx="2149054" cy="1487440"/>
          </a:xfrm>
          <a:prstGeom prst="rect">
            <a:avLst/>
          </a:prstGeom>
          <a:noFill/>
          <a:ln w="9525">
            <a:noFill/>
            <a:miter lim="800000"/>
            <a:headEnd/>
            <a:tailEnd/>
          </a:ln>
        </p:spPr>
      </p:pic>
      <p:pic>
        <p:nvPicPr>
          <p:cNvPr id="9" name="Picture 3"/>
          <p:cNvPicPr>
            <a:picLocks noChangeAspect="1" noChangeArrowheads="1"/>
          </p:cNvPicPr>
          <p:nvPr/>
        </p:nvPicPr>
        <p:blipFill>
          <a:blip r:embed="rId3" cstate="screen"/>
          <a:srcRect/>
          <a:stretch>
            <a:fillRect/>
          </a:stretch>
        </p:blipFill>
        <p:spPr bwMode="auto">
          <a:xfrm>
            <a:off x="6572264" y="2714620"/>
            <a:ext cx="2313192" cy="16049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0" y="0"/>
          <a:ext cx="9144000" cy="6423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a:bodyPr>
          <a:lstStyle/>
          <a:p>
            <a:pPr algn="ctr">
              <a:defRPr/>
            </a:pPr>
            <a:r>
              <a:rPr lang="ru-RU" sz="2400" dirty="0" smtClean="0">
                <a:latin typeface="Times New Roman" pitchFamily="18" charset="0"/>
                <a:cs typeface="Times New Roman" pitchFamily="18" charset="0"/>
              </a:rPr>
              <a:t>Планируемый результат достижения:</a:t>
            </a:r>
            <a:endParaRPr lang="ru-RU" sz="2400" dirty="0">
              <a:latin typeface="Times New Roman" pitchFamily="18" charset="0"/>
              <a:cs typeface="Times New Roman" pitchFamily="18" charset="0"/>
            </a:endParaRPr>
          </a:p>
        </p:txBody>
      </p:sp>
      <p:sp>
        <p:nvSpPr>
          <p:cNvPr id="81923" name="TextBox 2"/>
          <p:cNvSpPr txBox="1">
            <a:spLocks noChangeArrowheads="1"/>
          </p:cNvSpPr>
          <p:nvPr/>
        </p:nvSpPr>
        <p:spPr bwMode="auto">
          <a:xfrm>
            <a:off x="357158" y="857232"/>
            <a:ext cx="8072494" cy="1015663"/>
          </a:xfrm>
          <a:prstGeom prst="rect">
            <a:avLst/>
          </a:prstGeom>
          <a:noFill/>
          <a:ln w="9525">
            <a:noFill/>
            <a:miter lim="800000"/>
            <a:headEnd/>
            <a:tailEnd/>
          </a:ln>
        </p:spPr>
        <p:txBody>
          <a:bodyPr wrap="square">
            <a:spAutoFit/>
          </a:bodyPr>
          <a:lstStyle/>
          <a:p>
            <a:pPr marL="342900" indent="-342900">
              <a:buFontTx/>
              <a:buAutoNum type="arabicPeriod"/>
            </a:pPr>
            <a:r>
              <a:rPr lang="ru-RU" sz="2000" dirty="0" smtClean="0">
                <a:latin typeface="Times New Roman" pitchFamily="18" charset="0"/>
                <a:cs typeface="Times New Roman" pitchFamily="18" charset="0"/>
              </a:rPr>
              <a:t>Положительные результаты </a:t>
            </a:r>
            <a:r>
              <a:rPr lang="ru-RU" sz="2000" dirty="0">
                <a:latin typeface="Times New Roman" pitchFamily="18" charset="0"/>
                <a:cs typeface="Times New Roman" pitchFamily="18" charset="0"/>
              </a:rPr>
              <a:t>в предметных олимпиадах, конкурсах;</a:t>
            </a:r>
          </a:p>
          <a:p>
            <a:pPr marL="342900" indent="-342900">
              <a:buFontTx/>
              <a:buAutoNum type="arabicPeriod"/>
            </a:pPr>
            <a:r>
              <a:rPr lang="ru-RU" sz="2000" dirty="0">
                <a:latin typeface="Times New Roman" pitchFamily="18" charset="0"/>
                <a:cs typeface="Times New Roman" pitchFamily="18" charset="0"/>
              </a:rPr>
              <a:t>Возросшая мотивация всех участников проекта;</a:t>
            </a:r>
          </a:p>
          <a:p>
            <a:pPr marL="342900" indent="-342900">
              <a:buFontTx/>
              <a:buAutoNum type="arabicPeriod"/>
            </a:pPr>
            <a:r>
              <a:rPr lang="ru-RU" sz="2000" dirty="0">
                <a:latin typeface="Times New Roman" pitchFamily="18" charset="0"/>
                <a:cs typeface="Times New Roman" pitchFamily="18" charset="0"/>
              </a:rPr>
              <a:t>Повышение общего уровня успеваемости в школе.</a:t>
            </a:r>
          </a:p>
        </p:txBody>
      </p:sp>
      <p:sp>
        <p:nvSpPr>
          <p:cNvPr id="4" name="Заголовок 1"/>
          <p:cNvSpPr txBox="1">
            <a:spLocks/>
          </p:cNvSpPr>
          <p:nvPr/>
        </p:nvSpPr>
        <p:spPr>
          <a:xfrm>
            <a:off x="0" y="1428736"/>
            <a:ext cx="9144000" cy="27146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Общие образовательно-воспитательные задачи в процессе организации научно-исследовательской деятельности учащихся решаются нами на 3-х уровнях:</a:t>
            </a:r>
            <a:endParaRPr kumimoji="0" lang="ru-RU" sz="2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5" name="TextBox 2"/>
          <p:cNvSpPr txBox="1">
            <a:spLocks noChangeArrowheads="1"/>
          </p:cNvSpPr>
          <p:nvPr/>
        </p:nvSpPr>
        <p:spPr bwMode="auto">
          <a:xfrm>
            <a:off x="714348" y="3643314"/>
            <a:ext cx="6345840" cy="2308324"/>
          </a:xfrm>
          <a:prstGeom prst="rect">
            <a:avLst/>
          </a:prstGeom>
          <a:noFill/>
          <a:ln w="9525">
            <a:noFill/>
            <a:miter lim="800000"/>
            <a:headEnd/>
            <a:tailEnd/>
          </a:ln>
        </p:spPr>
        <p:txBody>
          <a:bodyPr wrap="none">
            <a:spAutoFit/>
          </a:bodyPr>
          <a:lstStyle/>
          <a:p>
            <a:pPr>
              <a:buFont typeface="Wingdings" pitchFamily="2" charset="2"/>
              <a:buChar char="Ø"/>
            </a:pPr>
            <a:r>
              <a:rPr lang="ru-RU" sz="1600" dirty="0">
                <a:solidFill>
                  <a:schemeClr val="accent2"/>
                </a:solidFill>
                <a:latin typeface="Times New Roman" pitchFamily="18" charset="0"/>
                <a:cs typeface="Times New Roman" pitchFamily="18" charset="0"/>
              </a:rPr>
              <a:t> </a:t>
            </a:r>
            <a:r>
              <a:rPr lang="ru-RU" sz="1600" b="1" u="sng" dirty="0">
                <a:latin typeface="Times New Roman" pitchFamily="18" charset="0"/>
                <a:cs typeface="Times New Roman" pitchFamily="18" charset="0"/>
              </a:rPr>
              <a:t>ИНФОРМАЦИОННОМ </a:t>
            </a:r>
            <a:r>
              <a:rPr lang="ru-RU" sz="1600" dirty="0">
                <a:latin typeface="Times New Roman" pitchFamily="18" charset="0"/>
                <a:cs typeface="Times New Roman" pitchFamily="18" charset="0"/>
              </a:rPr>
              <a:t>– получение новых знаний учащихся;</a:t>
            </a:r>
          </a:p>
          <a:p>
            <a:endParaRPr lang="ru-RU" sz="1600" dirty="0">
              <a:latin typeface="Times New Roman" pitchFamily="18" charset="0"/>
              <a:cs typeface="Times New Roman" pitchFamily="18" charset="0"/>
            </a:endParaRPr>
          </a:p>
          <a:p>
            <a:pPr>
              <a:buFont typeface="Wingdings" pitchFamily="2" charset="2"/>
              <a:buChar char="Ø"/>
            </a:pPr>
            <a:r>
              <a:rPr lang="ru-RU" sz="1600" dirty="0">
                <a:latin typeface="Times New Roman" pitchFamily="18" charset="0"/>
                <a:cs typeface="Times New Roman" pitchFamily="18" charset="0"/>
              </a:rPr>
              <a:t> </a:t>
            </a:r>
            <a:r>
              <a:rPr lang="ru-RU" sz="1600" b="1" u="sng" dirty="0">
                <a:latin typeface="Times New Roman" pitchFamily="18" charset="0"/>
                <a:cs typeface="Times New Roman" pitchFamily="18" charset="0"/>
              </a:rPr>
              <a:t>ЭМОЦИОНАЛЬНОМ</a:t>
            </a:r>
            <a:r>
              <a:rPr lang="ru-RU" sz="1600" dirty="0">
                <a:latin typeface="Times New Roman" pitchFamily="18" charset="0"/>
                <a:cs typeface="Times New Roman" pitchFamily="18" charset="0"/>
              </a:rPr>
              <a:t> – через </a:t>
            </a:r>
            <a:r>
              <a:rPr lang="ru-RU" sz="1600" b="1" dirty="0">
                <a:latin typeface="Times New Roman" pitchFamily="18" charset="0"/>
                <a:cs typeface="Times New Roman" pitchFamily="18" charset="0"/>
              </a:rPr>
              <a:t>РАДОСТЬ ТВОРЧЕСТВА</a:t>
            </a:r>
            <a:r>
              <a:rPr lang="ru-RU" sz="1600" dirty="0">
                <a:latin typeface="Times New Roman" pitchFamily="18" charset="0"/>
                <a:cs typeface="Times New Roman" pitchFamily="18" charset="0"/>
              </a:rPr>
              <a:t>, </a:t>
            </a:r>
          </a:p>
          <a:p>
            <a:r>
              <a:rPr lang="ru-RU" sz="1600" dirty="0">
                <a:latin typeface="Times New Roman" pitchFamily="18" charset="0"/>
                <a:cs typeface="Times New Roman" pitchFamily="18" charset="0"/>
              </a:rPr>
              <a:t>    более глубокое и многогранное восприятие окружающего мира</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a:p>
            <a:pPr>
              <a:buFont typeface="Wingdings" pitchFamily="2" charset="2"/>
              <a:buChar char="Ø"/>
            </a:pPr>
            <a:r>
              <a:rPr lang="ru-RU" sz="1600" b="1" u="sng" dirty="0">
                <a:latin typeface="Times New Roman" pitchFamily="18" charset="0"/>
                <a:cs typeface="Times New Roman" pitchFamily="18" charset="0"/>
              </a:rPr>
              <a:t>НРАВСТВЕННО-ПСИХОЛОГИЧЕСКОМ </a:t>
            </a:r>
            <a:r>
              <a:rPr lang="ru-RU" sz="1600" dirty="0">
                <a:latin typeface="Times New Roman" pitchFamily="18" charset="0"/>
                <a:cs typeface="Times New Roman" pitchFamily="18" charset="0"/>
              </a:rPr>
              <a:t>– через формирование </a:t>
            </a:r>
          </a:p>
          <a:p>
            <a:r>
              <a:rPr lang="ru-RU" sz="1600" dirty="0">
                <a:latin typeface="Times New Roman" pitchFamily="18" charset="0"/>
                <a:cs typeface="Times New Roman" pitchFamily="18" charset="0"/>
              </a:rPr>
              <a:t>    психологической устойчивости, воспитании воли, нравственных </a:t>
            </a:r>
          </a:p>
          <a:p>
            <a:r>
              <a:rPr lang="ru-RU" sz="1600" dirty="0">
                <a:latin typeface="Times New Roman" pitchFamily="18" charset="0"/>
                <a:cs typeface="Times New Roman" pitchFamily="18" charset="0"/>
              </a:rPr>
              <a:t>    принципов научного общества.</a:t>
            </a:r>
          </a:p>
          <a:p>
            <a:pPr>
              <a:buFont typeface="Wingdings" pitchFamily="2" charset="2"/>
              <a:buChar char="Ø"/>
            </a:pP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69925" y="146050"/>
            <a:ext cx="8080375" cy="639744"/>
          </a:xfrm>
        </p:spPr>
        <p:txBody>
          <a:bodyPr>
            <a:normAutofit/>
          </a:bodyPr>
          <a:lstStyle/>
          <a:p>
            <a:pPr algn="ctr" eaLnBrk="1" hangingPunct="1">
              <a:defRPr/>
            </a:pPr>
            <a:r>
              <a:rPr lang="ru-RU" sz="1800" dirty="0" smtClean="0">
                <a:latin typeface="Times New Roman" pitchFamily="18" charset="0"/>
              </a:rPr>
              <a:t>ИТОГИ  РАБОТЫ  ШНО «ЭВРИКА»  ЗА 5 ЛЕТ</a:t>
            </a:r>
          </a:p>
        </p:txBody>
      </p:sp>
      <p:sp>
        <p:nvSpPr>
          <p:cNvPr id="83971" name="TextBox 10"/>
          <p:cNvSpPr txBox="1">
            <a:spLocks noChangeArrowheads="1"/>
          </p:cNvSpPr>
          <p:nvPr/>
        </p:nvSpPr>
        <p:spPr bwMode="auto">
          <a:xfrm>
            <a:off x="785786" y="714356"/>
            <a:ext cx="7554913" cy="1323439"/>
          </a:xfrm>
          <a:prstGeom prst="rect">
            <a:avLst/>
          </a:prstGeom>
          <a:noFill/>
          <a:ln w="9525">
            <a:noFill/>
            <a:miter lim="800000"/>
            <a:headEnd/>
            <a:tailEnd/>
          </a:ln>
        </p:spPr>
        <p:txBody>
          <a:bodyPr>
            <a:spAutoFit/>
          </a:bodyPr>
          <a:lstStyle/>
          <a:p>
            <a:r>
              <a:rPr lang="ru-RU" sz="1600" i="1" dirty="0">
                <a:latin typeface="Times New Roman" pitchFamily="18" charset="0"/>
                <a:cs typeface="Times New Roman" pitchFamily="18" charset="0"/>
              </a:rPr>
              <a:t>Результаты (итоги) 1 конференции ШНО «ЭВРИКА» ( апрель 2010 г.)</a:t>
            </a:r>
          </a:p>
          <a:p>
            <a:r>
              <a:rPr lang="ru-RU" sz="1600" dirty="0">
                <a:latin typeface="Times New Roman" pitchFamily="18" charset="0"/>
                <a:cs typeface="Times New Roman" pitchFamily="18" charset="0"/>
              </a:rPr>
              <a:t>	участвовало: 12</a:t>
            </a:r>
          </a:p>
          <a:p>
            <a:r>
              <a:rPr lang="ru-RU" sz="1600" dirty="0">
                <a:latin typeface="Times New Roman" pitchFamily="18" charset="0"/>
                <a:cs typeface="Times New Roman" pitchFamily="18" charset="0"/>
              </a:rPr>
              <a:t>	количество победителей: 4</a:t>
            </a:r>
          </a:p>
          <a:p>
            <a:r>
              <a:rPr lang="ru-RU" sz="1600" dirty="0">
                <a:latin typeface="Times New Roman" pitchFamily="18" charset="0"/>
                <a:cs typeface="Times New Roman" pitchFamily="18" charset="0"/>
              </a:rPr>
              <a:t>	предметы: история, биология, русский язык, литература</a:t>
            </a:r>
          </a:p>
          <a:p>
            <a:r>
              <a:rPr lang="ru-RU" sz="1600" dirty="0">
                <a:latin typeface="Times New Roman" pitchFamily="18" charset="0"/>
                <a:cs typeface="Times New Roman" pitchFamily="18" charset="0"/>
              </a:rPr>
              <a:t>	Учителя: Петкевич Е.М</a:t>
            </a:r>
            <a:r>
              <a:rPr lang="en-US" sz="1600" dirty="0">
                <a:latin typeface="Times New Roman" pitchFamily="18" charset="0"/>
                <a:cs typeface="Times New Roman" pitchFamily="18" charset="0"/>
              </a:rPr>
              <a:t>.;</a:t>
            </a:r>
            <a:r>
              <a:rPr lang="ru-RU" sz="1600" dirty="0">
                <a:latin typeface="Times New Roman" pitchFamily="18" charset="0"/>
                <a:cs typeface="Times New Roman" pitchFamily="18" charset="0"/>
              </a:rPr>
              <a:t> Назарова С.Н.</a:t>
            </a:r>
            <a:r>
              <a:rPr lang="en-US"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Гнедич</a:t>
            </a:r>
            <a:r>
              <a:rPr lang="ru-RU" sz="1600" dirty="0">
                <a:latin typeface="Times New Roman" pitchFamily="18" charset="0"/>
                <a:cs typeface="Times New Roman" pitchFamily="18" charset="0"/>
              </a:rPr>
              <a:t> О.Н.; Родина Г.А</a:t>
            </a:r>
          </a:p>
        </p:txBody>
      </p:sp>
      <p:sp>
        <p:nvSpPr>
          <p:cNvPr id="83972" name="TextBox 12"/>
          <p:cNvSpPr txBox="1">
            <a:spLocks noChangeArrowheads="1"/>
          </p:cNvSpPr>
          <p:nvPr/>
        </p:nvSpPr>
        <p:spPr bwMode="auto">
          <a:xfrm>
            <a:off x="785786" y="2000240"/>
            <a:ext cx="7927975" cy="2062103"/>
          </a:xfrm>
          <a:prstGeom prst="rect">
            <a:avLst/>
          </a:prstGeom>
          <a:noFill/>
          <a:ln w="9525">
            <a:noFill/>
            <a:miter lim="800000"/>
            <a:headEnd/>
            <a:tailEnd/>
          </a:ln>
        </p:spPr>
        <p:txBody>
          <a:bodyPr>
            <a:spAutoFit/>
          </a:bodyPr>
          <a:lstStyle/>
          <a:p>
            <a:r>
              <a:rPr lang="ru-RU" sz="1600" i="1" dirty="0">
                <a:latin typeface="Times New Roman" pitchFamily="18" charset="0"/>
                <a:cs typeface="Times New Roman" pitchFamily="18" charset="0"/>
              </a:rPr>
              <a:t>Результаты (итоги) 2 конференции ШНО «ЭВРИКА» ( март- апрель 2011 г.)</a:t>
            </a:r>
          </a:p>
          <a:p>
            <a:r>
              <a:rPr lang="ru-RU" sz="1600" dirty="0">
                <a:latin typeface="Times New Roman" pitchFamily="18" charset="0"/>
                <a:cs typeface="Times New Roman" pitchFamily="18" charset="0"/>
              </a:rPr>
              <a:t>	участвовало: 19</a:t>
            </a:r>
          </a:p>
          <a:p>
            <a:r>
              <a:rPr lang="ru-RU" sz="1600" dirty="0">
                <a:latin typeface="Times New Roman" pitchFamily="18" charset="0"/>
                <a:cs typeface="Times New Roman" pitchFamily="18" charset="0"/>
              </a:rPr>
              <a:t>	количество победителей: 4</a:t>
            </a:r>
          </a:p>
          <a:p>
            <a:r>
              <a:rPr lang="ru-RU" sz="1600" dirty="0">
                <a:latin typeface="Times New Roman" pitchFamily="18" charset="0"/>
                <a:cs typeface="Times New Roman" pitchFamily="18" charset="0"/>
              </a:rPr>
              <a:t>	призеры: 5</a:t>
            </a:r>
          </a:p>
          <a:p>
            <a:r>
              <a:rPr lang="ru-RU" sz="1600" dirty="0">
                <a:latin typeface="Times New Roman" pitchFamily="18" charset="0"/>
                <a:cs typeface="Times New Roman" pitchFamily="18" charset="0"/>
              </a:rPr>
              <a:t>	предметы: история, физика, русский язык, математика</a:t>
            </a:r>
          </a:p>
          <a:p>
            <a:r>
              <a:rPr lang="ru-RU" sz="1600" dirty="0">
                <a:latin typeface="Times New Roman" pitchFamily="18" charset="0"/>
                <a:cs typeface="Times New Roman" pitchFamily="18" charset="0"/>
              </a:rPr>
              <a:t>	Учителя: Григорьева Л.Н.;  Назарова С.Н.; Петкевич Е.М.; </a:t>
            </a:r>
          </a:p>
          <a:p>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Клюкина</a:t>
            </a:r>
            <a:r>
              <a:rPr lang="ru-RU" sz="1600" dirty="0">
                <a:latin typeface="Times New Roman" pitchFamily="18" charset="0"/>
                <a:cs typeface="Times New Roman" pitchFamily="18" charset="0"/>
              </a:rPr>
              <a:t> Н.А.; Чернышева Е.А.</a:t>
            </a:r>
          </a:p>
          <a:p>
            <a:endParaRPr lang="ru-RU" sz="1600" dirty="0">
              <a:latin typeface="Times New Roman" pitchFamily="18" charset="0"/>
              <a:cs typeface="Times New Roman" pitchFamily="18" charset="0"/>
            </a:endParaRPr>
          </a:p>
        </p:txBody>
      </p:sp>
      <p:sp>
        <p:nvSpPr>
          <p:cNvPr id="83973" name="TextBox 4"/>
          <p:cNvSpPr txBox="1">
            <a:spLocks noChangeArrowheads="1"/>
          </p:cNvSpPr>
          <p:nvPr/>
        </p:nvSpPr>
        <p:spPr bwMode="auto">
          <a:xfrm>
            <a:off x="857224" y="3786190"/>
            <a:ext cx="7114448" cy="1569660"/>
          </a:xfrm>
          <a:prstGeom prst="rect">
            <a:avLst/>
          </a:prstGeom>
          <a:noFill/>
          <a:ln w="9525">
            <a:noFill/>
            <a:miter lim="800000"/>
            <a:headEnd/>
            <a:tailEnd/>
          </a:ln>
        </p:spPr>
        <p:txBody>
          <a:bodyPr wrap="none">
            <a:spAutoFit/>
          </a:bodyPr>
          <a:lstStyle/>
          <a:p>
            <a:r>
              <a:rPr lang="ru-RU" sz="1600" i="1" dirty="0">
                <a:latin typeface="Times New Roman" pitchFamily="18" charset="0"/>
                <a:cs typeface="Times New Roman" pitchFamily="18" charset="0"/>
              </a:rPr>
              <a:t>Результаты (итоги) 3 конференции ШНО «Эврика» (март 2012 г.)</a:t>
            </a:r>
          </a:p>
          <a:p>
            <a:r>
              <a:rPr lang="ru-RU" sz="1600" dirty="0">
                <a:latin typeface="Times New Roman" pitchFamily="18" charset="0"/>
                <a:cs typeface="Times New Roman" pitchFamily="18" charset="0"/>
              </a:rPr>
              <a:t>	участвовало: </a:t>
            </a:r>
            <a:r>
              <a:rPr lang="ru-RU" sz="1600" dirty="0" smtClean="0">
                <a:latin typeface="Times New Roman" pitchFamily="18" charset="0"/>
                <a:cs typeface="Times New Roman" pitchFamily="18" charset="0"/>
              </a:rPr>
              <a:t>15</a:t>
            </a:r>
            <a:endParaRPr lang="ru-RU" sz="1600" dirty="0">
              <a:latin typeface="Times New Roman" pitchFamily="18" charset="0"/>
              <a:cs typeface="Times New Roman" pitchFamily="18" charset="0"/>
            </a:endParaRPr>
          </a:p>
          <a:p>
            <a:r>
              <a:rPr lang="ru-RU" sz="1600" dirty="0">
                <a:latin typeface="Times New Roman" pitchFamily="18" charset="0"/>
                <a:cs typeface="Times New Roman" pitchFamily="18" charset="0"/>
              </a:rPr>
              <a:t>	кол-во победителей: 5</a:t>
            </a:r>
          </a:p>
          <a:p>
            <a:r>
              <a:rPr lang="ru-RU" sz="1600" dirty="0">
                <a:latin typeface="Times New Roman" pitchFamily="18" charset="0"/>
                <a:cs typeface="Times New Roman" pitchFamily="18" charset="0"/>
              </a:rPr>
              <a:t>	призеры: 7</a:t>
            </a:r>
          </a:p>
          <a:p>
            <a:r>
              <a:rPr lang="ru-RU" sz="1600" dirty="0">
                <a:latin typeface="Times New Roman" pitchFamily="18" charset="0"/>
                <a:cs typeface="Times New Roman" pitchFamily="18" charset="0"/>
              </a:rPr>
              <a:t>	предметы: история,  английский язык, биология, литература</a:t>
            </a:r>
          </a:p>
          <a:p>
            <a:r>
              <a:rPr lang="ru-RU" sz="1600" dirty="0">
                <a:latin typeface="Times New Roman" pitchFamily="18" charset="0"/>
                <a:cs typeface="Times New Roman" pitchFamily="18" charset="0"/>
              </a:rPr>
              <a:t>	Учителя: Петкевич Е.М.; </a:t>
            </a:r>
            <a:r>
              <a:rPr lang="ru-RU" sz="1600" dirty="0" err="1">
                <a:latin typeface="Times New Roman" pitchFamily="18" charset="0"/>
                <a:cs typeface="Times New Roman" pitchFamily="18" charset="0"/>
              </a:rPr>
              <a:t>Лиске</a:t>
            </a:r>
            <a:r>
              <a:rPr lang="ru-RU" sz="1600" dirty="0">
                <a:latin typeface="Times New Roman" pitchFamily="18" charset="0"/>
                <a:cs typeface="Times New Roman" pitchFamily="18" charset="0"/>
              </a:rPr>
              <a:t> Н.В.; </a:t>
            </a:r>
            <a:r>
              <a:rPr lang="ru-RU" sz="1600" dirty="0" err="1">
                <a:latin typeface="Times New Roman" pitchFamily="18" charset="0"/>
                <a:cs typeface="Times New Roman" pitchFamily="18" charset="0"/>
              </a:rPr>
              <a:t>Гнедич</a:t>
            </a:r>
            <a:r>
              <a:rPr lang="ru-RU" sz="1600" dirty="0">
                <a:latin typeface="Times New Roman" pitchFamily="18" charset="0"/>
                <a:cs typeface="Times New Roman" pitchFamily="18" charset="0"/>
              </a:rPr>
              <a:t> О.Н.; </a:t>
            </a:r>
            <a:r>
              <a:rPr lang="ru-RU" sz="1600" dirty="0" err="1">
                <a:latin typeface="Times New Roman" pitchFamily="18" charset="0"/>
                <a:cs typeface="Times New Roman" pitchFamily="18" charset="0"/>
              </a:rPr>
              <a:t>Кайгародова</a:t>
            </a:r>
            <a:r>
              <a:rPr lang="ru-RU" sz="1600" dirty="0">
                <a:latin typeface="Times New Roman" pitchFamily="18" charset="0"/>
                <a:cs typeface="Times New Roman" pitchFamily="18" charset="0"/>
              </a:rPr>
              <a:t> Е.Е.</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69925" y="146050"/>
            <a:ext cx="8080375" cy="1143000"/>
          </a:xfrm>
        </p:spPr>
        <p:txBody>
          <a:bodyPr/>
          <a:lstStyle/>
          <a:p>
            <a:pPr algn="ctr" eaLnBrk="1" hangingPunct="1">
              <a:defRPr/>
            </a:pPr>
            <a:r>
              <a:rPr lang="ru-RU" sz="3200" dirty="0" smtClean="0">
                <a:latin typeface="Times New Roman" pitchFamily="18" charset="0"/>
              </a:rPr>
              <a:t>ИТОГИ  РАБОТЫ  ШНО «ЭВРИКА» </a:t>
            </a:r>
            <a:br>
              <a:rPr lang="ru-RU" sz="3200" dirty="0" smtClean="0">
                <a:latin typeface="Times New Roman" pitchFamily="18" charset="0"/>
              </a:rPr>
            </a:br>
            <a:r>
              <a:rPr lang="ru-RU" sz="3200" dirty="0" smtClean="0">
                <a:latin typeface="Times New Roman" pitchFamily="18" charset="0"/>
              </a:rPr>
              <a:t>ЗА 5 ЛЕТ</a:t>
            </a:r>
          </a:p>
        </p:txBody>
      </p:sp>
      <p:sp>
        <p:nvSpPr>
          <p:cNvPr id="84995" name="TextBox 10"/>
          <p:cNvSpPr txBox="1">
            <a:spLocks noChangeArrowheads="1"/>
          </p:cNvSpPr>
          <p:nvPr/>
        </p:nvSpPr>
        <p:spPr bwMode="auto">
          <a:xfrm>
            <a:off x="400050" y="1430338"/>
            <a:ext cx="8486775" cy="2308324"/>
          </a:xfrm>
          <a:prstGeom prst="rect">
            <a:avLst/>
          </a:prstGeom>
          <a:noFill/>
          <a:ln w="9525">
            <a:noFill/>
            <a:miter lim="800000"/>
            <a:headEnd/>
            <a:tailEnd/>
          </a:ln>
        </p:spPr>
        <p:txBody>
          <a:bodyPr>
            <a:spAutoFit/>
          </a:bodyPr>
          <a:lstStyle/>
          <a:p>
            <a:pPr algn="ctr"/>
            <a:r>
              <a:rPr lang="ru-RU" sz="1600" b="1" i="1" u="sng" dirty="0">
                <a:latin typeface="Times New Roman" pitchFamily="18" charset="0"/>
                <a:cs typeface="Times New Roman" pitchFamily="18" charset="0"/>
              </a:rPr>
              <a:t>Результаты (итоги) 4 конференции ШНО «ЭВРИКА» ( март 2013 г.)</a:t>
            </a:r>
          </a:p>
          <a:p>
            <a:r>
              <a:rPr lang="ru-RU" sz="1600" dirty="0">
                <a:latin typeface="Times New Roman" pitchFamily="18" charset="0"/>
                <a:cs typeface="Times New Roman" pitchFamily="18" charset="0"/>
              </a:rPr>
              <a:t>	участвовало: 10 человек</a:t>
            </a:r>
          </a:p>
          <a:p>
            <a:r>
              <a:rPr lang="ru-RU" sz="1600" dirty="0">
                <a:latin typeface="Times New Roman" pitchFamily="18" charset="0"/>
                <a:cs typeface="Times New Roman" pitchFamily="18" charset="0"/>
              </a:rPr>
              <a:t>	количество победителей: диплом </a:t>
            </a:r>
            <a:r>
              <a:rPr lang="en-US" sz="1600" dirty="0">
                <a:latin typeface="Times New Roman" pitchFamily="18" charset="0"/>
                <a:cs typeface="Times New Roman" pitchFamily="18" charset="0"/>
              </a:rPr>
              <a:t>I</a:t>
            </a:r>
            <a:r>
              <a:rPr lang="ru-RU" sz="1600" dirty="0">
                <a:latin typeface="Times New Roman" pitchFamily="18" charset="0"/>
                <a:cs typeface="Times New Roman" pitchFamily="18" charset="0"/>
              </a:rPr>
              <a:t> степени – 2 человека</a:t>
            </a:r>
          </a:p>
          <a:p>
            <a:r>
              <a:rPr lang="ru-RU" sz="1600" dirty="0">
                <a:latin typeface="Times New Roman" pitchFamily="18" charset="0"/>
                <a:cs typeface="Times New Roman" pitchFamily="18" charset="0"/>
              </a:rPr>
              <a:t>	призеры и лауреаты: 8 человек</a:t>
            </a:r>
          </a:p>
          <a:p>
            <a:r>
              <a:rPr lang="ru-RU" sz="1600" dirty="0">
                <a:latin typeface="Times New Roman" pitchFamily="18" charset="0"/>
                <a:cs typeface="Times New Roman" pitchFamily="18" charset="0"/>
              </a:rPr>
              <a:t>	предметы: география,  литература, физическая культура и спорт, математика, история, геология, английский язык, русский язык, биология</a:t>
            </a:r>
          </a:p>
          <a:p>
            <a:r>
              <a:rPr lang="ru-RU" sz="1600" dirty="0">
                <a:latin typeface="Times New Roman" pitchFamily="18" charset="0"/>
                <a:cs typeface="Times New Roman" pitchFamily="18" charset="0"/>
              </a:rPr>
              <a:t>       Учителя: </a:t>
            </a:r>
            <a:r>
              <a:rPr lang="ru-RU" sz="1600" dirty="0" err="1">
                <a:latin typeface="Times New Roman" pitchFamily="18" charset="0"/>
                <a:cs typeface="Times New Roman" pitchFamily="18" charset="0"/>
              </a:rPr>
              <a:t>Ненилина</a:t>
            </a:r>
            <a:r>
              <a:rPr lang="ru-RU" sz="1600" dirty="0">
                <a:latin typeface="Times New Roman" pitchFamily="18" charset="0"/>
                <a:cs typeface="Times New Roman" pitchFamily="18" charset="0"/>
              </a:rPr>
              <a:t> Н.В., </a:t>
            </a:r>
            <a:r>
              <a:rPr lang="ru-RU" sz="1600" dirty="0" err="1">
                <a:latin typeface="Times New Roman" pitchFamily="18" charset="0"/>
                <a:cs typeface="Times New Roman" pitchFamily="18" charset="0"/>
              </a:rPr>
              <a:t>Клюкина</a:t>
            </a:r>
            <a:r>
              <a:rPr lang="ru-RU" sz="1600" dirty="0">
                <a:latin typeface="Times New Roman" pitchFamily="18" charset="0"/>
                <a:cs typeface="Times New Roman" pitchFamily="18" charset="0"/>
              </a:rPr>
              <a:t> Н.А., Васильева А.П., Чернышева Е.А., </a:t>
            </a:r>
            <a:r>
              <a:rPr lang="ru-RU" sz="1600" dirty="0" err="1">
                <a:latin typeface="Times New Roman" pitchFamily="18" charset="0"/>
                <a:cs typeface="Times New Roman" pitchFamily="18" charset="0"/>
              </a:rPr>
              <a:t>Цехановская</a:t>
            </a:r>
            <a:r>
              <a:rPr lang="ru-RU" sz="1600" dirty="0">
                <a:latin typeface="Times New Roman" pitchFamily="18" charset="0"/>
                <a:cs typeface="Times New Roman" pitchFamily="18" charset="0"/>
              </a:rPr>
              <a:t> Я.Б., </a:t>
            </a:r>
            <a:r>
              <a:rPr lang="ru-RU" sz="1600" dirty="0" err="1">
                <a:latin typeface="Times New Roman" pitchFamily="18" charset="0"/>
                <a:cs typeface="Times New Roman" pitchFamily="18" charset="0"/>
              </a:rPr>
              <a:t>Судоргина</a:t>
            </a:r>
            <a:r>
              <a:rPr lang="ru-RU" sz="1600" dirty="0">
                <a:latin typeface="Times New Roman" pitchFamily="18" charset="0"/>
                <a:cs typeface="Times New Roman" pitchFamily="18" charset="0"/>
              </a:rPr>
              <a:t> М.В., Назарова С.Н., </a:t>
            </a:r>
            <a:r>
              <a:rPr lang="ru-RU" sz="1600" dirty="0" err="1">
                <a:latin typeface="Times New Roman" pitchFamily="18" charset="0"/>
                <a:cs typeface="Times New Roman" pitchFamily="18" charset="0"/>
              </a:rPr>
              <a:t>Кайгародова</a:t>
            </a:r>
            <a:r>
              <a:rPr lang="ru-RU" sz="1600" dirty="0">
                <a:latin typeface="Times New Roman" pitchFamily="18" charset="0"/>
                <a:cs typeface="Times New Roman" pitchFamily="18" charset="0"/>
              </a:rPr>
              <a:t> Е.Е., </a:t>
            </a:r>
          </a:p>
          <a:p>
            <a:r>
              <a:rPr lang="ru-RU" sz="1600" dirty="0" err="1">
                <a:latin typeface="Times New Roman" pitchFamily="18" charset="0"/>
                <a:cs typeface="Times New Roman" pitchFamily="18" charset="0"/>
              </a:rPr>
              <a:t>Гнедич</a:t>
            </a:r>
            <a:r>
              <a:rPr lang="ru-RU" sz="1600" dirty="0">
                <a:latin typeface="Times New Roman" pitchFamily="18" charset="0"/>
                <a:cs typeface="Times New Roman" pitchFamily="18" charset="0"/>
              </a:rPr>
              <a:t> О.Н.</a:t>
            </a:r>
          </a:p>
        </p:txBody>
      </p:sp>
      <p:sp>
        <p:nvSpPr>
          <p:cNvPr id="84996" name="TextBox 12"/>
          <p:cNvSpPr txBox="1">
            <a:spLocks noChangeArrowheads="1"/>
          </p:cNvSpPr>
          <p:nvPr/>
        </p:nvSpPr>
        <p:spPr bwMode="auto">
          <a:xfrm>
            <a:off x="371475" y="3983038"/>
            <a:ext cx="8582025" cy="2062103"/>
          </a:xfrm>
          <a:prstGeom prst="rect">
            <a:avLst/>
          </a:prstGeom>
          <a:noFill/>
          <a:ln w="9525">
            <a:noFill/>
            <a:miter lim="800000"/>
            <a:headEnd/>
            <a:tailEnd/>
          </a:ln>
        </p:spPr>
        <p:txBody>
          <a:bodyPr>
            <a:spAutoFit/>
          </a:bodyPr>
          <a:lstStyle/>
          <a:p>
            <a:pPr algn="ctr"/>
            <a:r>
              <a:rPr lang="ru-RU" sz="1600" b="1" i="1" u="sng" dirty="0">
                <a:latin typeface="Times New Roman" pitchFamily="18" charset="0"/>
                <a:cs typeface="Times New Roman" pitchFamily="18" charset="0"/>
              </a:rPr>
              <a:t>Результаты (итоги) 5 конференции ШНО «ЭВРИКА» ( март 2014 г.)</a:t>
            </a:r>
          </a:p>
          <a:p>
            <a:r>
              <a:rPr lang="ru-RU" sz="1600" dirty="0">
                <a:latin typeface="Times New Roman" pitchFamily="18" charset="0"/>
                <a:cs typeface="Times New Roman" pitchFamily="18" charset="0"/>
              </a:rPr>
              <a:t>	участвовало: 9 человек</a:t>
            </a:r>
          </a:p>
          <a:p>
            <a:r>
              <a:rPr lang="ru-RU" sz="1600" dirty="0">
                <a:latin typeface="Times New Roman" pitchFamily="18" charset="0"/>
                <a:cs typeface="Times New Roman" pitchFamily="18" charset="0"/>
              </a:rPr>
              <a:t>	количество победителей: 5 человек</a:t>
            </a:r>
          </a:p>
          <a:p>
            <a:r>
              <a:rPr lang="ru-RU" sz="1600" dirty="0">
                <a:latin typeface="Times New Roman" pitchFamily="18" charset="0"/>
                <a:cs typeface="Times New Roman" pitchFamily="18" charset="0"/>
              </a:rPr>
              <a:t>	призеры и лауреаты: 4 человека</a:t>
            </a:r>
          </a:p>
          <a:p>
            <a:r>
              <a:rPr lang="ru-RU" sz="1600" dirty="0">
                <a:latin typeface="Times New Roman" pitchFamily="18" charset="0"/>
                <a:cs typeface="Times New Roman" pitchFamily="18" charset="0"/>
              </a:rPr>
              <a:t>	предметы: биология, история, физическая культура и спорт, информатика, русский </a:t>
            </a:r>
            <a:r>
              <a:rPr lang="ru-RU" sz="1600" dirty="0" smtClean="0">
                <a:latin typeface="Times New Roman" pitchFamily="18" charset="0"/>
                <a:cs typeface="Times New Roman" pitchFamily="18" charset="0"/>
              </a:rPr>
              <a:t>язык, математика, начальная школа</a:t>
            </a:r>
            <a:endParaRPr lang="ru-RU" sz="1600" dirty="0">
              <a:latin typeface="Times New Roman" pitchFamily="18" charset="0"/>
              <a:cs typeface="Times New Roman" pitchFamily="18" charset="0"/>
            </a:endParaRPr>
          </a:p>
          <a:p>
            <a:r>
              <a:rPr lang="ru-RU" sz="1600" dirty="0">
                <a:latin typeface="Times New Roman" pitchFamily="18" charset="0"/>
                <a:cs typeface="Times New Roman" pitchFamily="18" charset="0"/>
              </a:rPr>
              <a:t>       Учителя: </a:t>
            </a:r>
            <a:r>
              <a:rPr lang="ru-RU" sz="1600" dirty="0" err="1">
                <a:latin typeface="Times New Roman" pitchFamily="18" charset="0"/>
                <a:cs typeface="Times New Roman" pitchFamily="18" charset="0"/>
              </a:rPr>
              <a:t>Гнедич</a:t>
            </a:r>
            <a:r>
              <a:rPr lang="ru-RU" sz="1600" dirty="0">
                <a:latin typeface="Times New Roman" pitchFamily="18" charset="0"/>
                <a:cs typeface="Times New Roman" pitchFamily="18" charset="0"/>
              </a:rPr>
              <a:t> О.Н., Петкевич Е.М., Шумилова О.А., Синицына Н.М., </a:t>
            </a:r>
          </a:p>
          <a:p>
            <a:r>
              <a:rPr lang="ru-RU" sz="1600" dirty="0">
                <a:latin typeface="Times New Roman" pitchFamily="18" charset="0"/>
                <a:cs typeface="Times New Roman" pitchFamily="18" charset="0"/>
              </a:rPr>
              <a:t>Шуваева Т.В., Ушанов С.В., Чернышева Е.А., Назарова С.Н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Клюкина</a:t>
            </a:r>
            <a:r>
              <a:rPr lang="ru-RU" sz="1600" dirty="0" smtClean="0">
                <a:latin typeface="Times New Roman" pitchFamily="18" charset="0"/>
                <a:cs typeface="Times New Roman" pitchFamily="18" charset="0"/>
              </a:rPr>
              <a:t> Н.А.</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Grp="1" noChangeAspect="1" noChangeArrowheads="1"/>
          </p:cNvPicPr>
          <p:nvPr>
            <p:ph sz="quarter" idx="1"/>
          </p:nvPr>
        </p:nvPicPr>
        <p:blipFill>
          <a:blip r:embed="rId2" cstate="screen"/>
          <a:srcRect/>
          <a:stretch>
            <a:fillRect/>
          </a:stretch>
        </p:blipFill>
        <p:spPr>
          <a:xfrm>
            <a:off x="184150" y="180975"/>
            <a:ext cx="1320800" cy="1981200"/>
          </a:xfrm>
          <a:noFill/>
        </p:spPr>
      </p:pic>
      <p:pic>
        <p:nvPicPr>
          <p:cNvPr id="86019" name="Picture 3"/>
          <p:cNvPicPr>
            <a:picLocks noChangeAspect="1" noChangeArrowheads="1"/>
          </p:cNvPicPr>
          <p:nvPr/>
        </p:nvPicPr>
        <p:blipFill>
          <a:blip r:embed="rId3" cstate="screen"/>
          <a:srcRect/>
          <a:stretch>
            <a:fillRect/>
          </a:stretch>
        </p:blipFill>
        <p:spPr bwMode="auto">
          <a:xfrm>
            <a:off x="7253288" y="0"/>
            <a:ext cx="1373187" cy="2057400"/>
          </a:xfrm>
          <a:prstGeom prst="rect">
            <a:avLst/>
          </a:prstGeom>
          <a:noFill/>
          <a:ln w="9525">
            <a:noFill/>
            <a:miter lim="800000"/>
            <a:headEnd/>
            <a:tailEnd/>
          </a:ln>
        </p:spPr>
      </p:pic>
      <p:pic>
        <p:nvPicPr>
          <p:cNvPr id="86020" name="Picture 4"/>
          <p:cNvPicPr>
            <a:picLocks noGrp="1" noChangeAspect="1" noChangeArrowheads="1"/>
          </p:cNvPicPr>
          <p:nvPr>
            <p:ph sz="quarter" idx="2"/>
          </p:nvPr>
        </p:nvPicPr>
        <p:blipFill>
          <a:blip r:embed="rId4" cstate="screen"/>
          <a:srcRect/>
          <a:stretch>
            <a:fillRect/>
          </a:stretch>
        </p:blipFill>
        <p:spPr>
          <a:xfrm>
            <a:off x="4370388" y="190500"/>
            <a:ext cx="2620962" cy="1749425"/>
          </a:xfrm>
          <a:noFill/>
        </p:spPr>
      </p:pic>
      <p:pic>
        <p:nvPicPr>
          <p:cNvPr id="86021" name="Picture 5"/>
          <p:cNvPicPr>
            <a:picLocks noChangeAspect="1" noChangeArrowheads="1"/>
          </p:cNvPicPr>
          <p:nvPr/>
        </p:nvPicPr>
        <p:blipFill>
          <a:blip r:embed="rId5" cstate="screen"/>
          <a:srcRect/>
          <a:stretch>
            <a:fillRect/>
          </a:stretch>
        </p:blipFill>
        <p:spPr bwMode="auto">
          <a:xfrm>
            <a:off x="3781425" y="4573588"/>
            <a:ext cx="1404938" cy="2105025"/>
          </a:xfrm>
          <a:prstGeom prst="rect">
            <a:avLst/>
          </a:prstGeom>
          <a:noFill/>
          <a:ln w="9525">
            <a:noFill/>
            <a:miter lim="800000"/>
            <a:headEnd/>
            <a:tailEnd/>
          </a:ln>
        </p:spPr>
      </p:pic>
      <p:pic>
        <p:nvPicPr>
          <p:cNvPr id="86022" name="Picture 9"/>
          <p:cNvPicPr>
            <a:picLocks noChangeAspect="1" noChangeArrowheads="1"/>
          </p:cNvPicPr>
          <p:nvPr/>
        </p:nvPicPr>
        <p:blipFill>
          <a:blip r:embed="rId6" cstate="screen"/>
          <a:srcRect/>
          <a:stretch>
            <a:fillRect/>
          </a:stretch>
        </p:blipFill>
        <p:spPr bwMode="auto">
          <a:xfrm>
            <a:off x="1676400" y="185738"/>
            <a:ext cx="2638425" cy="1749425"/>
          </a:xfrm>
          <a:prstGeom prst="rect">
            <a:avLst/>
          </a:prstGeom>
          <a:noFill/>
          <a:ln w="9525">
            <a:noFill/>
            <a:miter lim="800000"/>
            <a:headEnd/>
            <a:tailEnd/>
          </a:ln>
        </p:spPr>
      </p:pic>
      <p:pic>
        <p:nvPicPr>
          <p:cNvPr id="86023" name="Picture 10"/>
          <p:cNvPicPr>
            <a:picLocks noChangeAspect="1" noChangeArrowheads="1"/>
          </p:cNvPicPr>
          <p:nvPr/>
        </p:nvPicPr>
        <p:blipFill>
          <a:blip r:embed="rId7" cstate="screen"/>
          <a:srcRect/>
          <a:stretch>
            <a:fillRect/>
          </a:stretch>
        </p:blipFill>
        <p:spPr bwMode="auto">
          <a:xfrm>
            <a:off x="6191250" y="4586288"/>
            <a:ext cx="2638425" cy="1749425"/>
          </a:xfrm>
          <a:prstGeom prst="rect">
            <a:avLst/>
          </a:prstGeom>
          <a:noFill/>
          <a:ln w="9525">
            <a:noFill/>
            <a:miter lim="800000"/>
            <a:headEnd/>
            <a:tailEnd/>
          </a:ln>
        </p:spPr>
      </p:pic>
      <p:pic>
        <p:nvPicPr>
          <p:cNvPr id="86024" name="Picture 11"/>
          <p:cNvPicPr>
            <a:picLocks noChangeAspect="1" noChangeArrowheads="1"/>
          </p:cNvPicPr>
          <p:nvPr/>
        </p:nvPicPr>
        <p:blipFill>
          <a:blip r:embed="rId8" cstate="screen"/>
          <a:srcRect/>
          <a:stretch>
            <a:fillRect/>
          </a:stretch>
        </p:blipFill>
        <p:spPr bwMode="auto">
          <a:xfrm>
            <a:off x="142875" y="2662238"/>
            <a:ext cx="2638425" cy="1749425"/>
          </a:xfrm>
          <a:prstGeom prst="rect">
            <a:avLst/>
          </a:prstGeom>
          <a:noFill/>
          <a:ln w="9525">
            <a:noFill/>
            <a:miter lim="800000"/>
            <a:headEnd/>
            <a:tailEnd/>
          </a:ln>
        </p:spPr>
      </p:pic>
      <p:pic>
        <p:nvPicPr>
          <p:cNvPr id="86025" name="Picture 12"/>
          <p:cNvPicPr>
            <a:picLocks noChangeAspect="1" noChangeArrowheads="1"/>
          </p:cNvPicPr>
          <p:nvPr/>
        </p:nvPicPr>
        <p:blipFill>
          <a:blip r:embed="rId9" cstate="screen"/>
          <a:srcRect/>
          <a:stretch>
            <a:fillRect/>
          </a:stretch>
        </p:blipFill>
        <p:spPr bwMode="auto">
          <a:xfrm>
            <a:off x="3133725" y="2409825"/>
            <a:ext cx="2638425" cy="1749425"/>
          </a:xfrm>
          <a:prstGeom prst="rect">
            <a:avLst/>
          </a:prstGeom>
          <a:noFill/>
          <a:ln w="9525">
            <a:noFill/>
            <a:miter lim="800000"/>
            <a:headEnd/>
            <a:tailEnd/>
          </a:ln>
        </p:spPr>
      </p:pic>
      <p:pic>
        <p:nvPicPr>
          <p:cNvPr id="86026" name="Picture 13"/>
          <p:cNvPicPr>
            <a:picLocks noChangeAspect="1" noChangeArrowheads="1"/>
          </p:cNvPicPr>
          <p:nvPr/>
        </p:nvPicPr>
        <p:blipFill>
          <a:blip r:embed="rId10" cstate="screen"/>
          <a:srcRect/>
          <a:stretch>
            <a:fillRect/>
          </a:stretch>
        </p:blipFill>
        <p:spPr bwMode="auto">
          <a:xfrm>
            <a:off x="6143636" y="2571744"/>
            <a:ext cx="2638425" cy="1749425"/>
          </a:xfrm>
          <a:prstGeom prst="rect">
            <a:avLst/>
          </a:prstGeom>
          <a:noFill/>
          <a:ln w="9525">
            <a:noFill/>
            <a:miter lim="800000"/>
            <a:headEnd/>
            <a:tailEnd/>
          </a:ln>
        </p:spPr>
      </p:pic>
      <p:pic>
        <p:nvPicPr>
          <p:cNvPr id="86027" name="Picture 14"/>
          <p:cNvPicPr>
            <a:picLocks noChangeAspect="1" noChangeArrowheads="1"/>
          </p:cNvPicPr>
          <p:nvPr/>
        </p:nvPicPr>
        <p:blipFill>
          <a:blip r:embed="rId11" cstate="screen"/>
          <a:srcRect/>
          <a:stretch>
            <a:fillRect/>
          </a:stretch>
        </p:blipFill>
        <p:spPr bwMode="auto">
          <a:xfrm>
            <a:off x="152400" y="4738688"/>
            <a:ext cx="2638425" cy="1749425"/>
          </a:xfrm>
          <a:prstGeom prst="rect">
            <a:avLst/>
          </a:prstGeom>
          <a:noFill/>
          <a:ln w="9525">
            <a:noFill/>
            <a:miter lim="800000"/>
            <a:headEnd/>
            <a:tailEnd/>
          </a:ln>
        </p:spPr>
      </p:pic>
      <p:sp>
        <p:nvSpPr>
          <p:cNvPr id="86028" name="TextBox 20"/>
          <p:cNvSpPr txBox="1">
            <a:spLocks noChangeArrowheads="1"/>
          </p:cNvSpPr>
          <p:nvPr/>
        </p:nvSpPr>
        <p:spPr bwMode="auto">
          <a:xfrm>
            <a:off x="180975" y="2190750"/>
            <a:ext cx="1390650" cy="461963"/>
          </a:xfrm>
          <a:prstGeom prst="rect">
            <a:avLst/>
          </a:prstGeom>
          <a:noFill/>
          <a:ln w="9525">
            <a:noFill/>
            <a:miter lim="800000"/>
            <a:headEnd/>
            <a:tailEnd/>
          </a:ln>
        </p:spPr>
        <p:txBody>
          <a:bodyPr wrap="none">
            <a:spAutoFit/>
          </a:bodyPr>
          <a:lstStyle/>
          <a:p>
            <a:pPr algn="ctr"/>
            <a:r>
              <a:rPr lang="ru-RU" sz="1200" b="1" i="1"/>
              <a:t>Сальковская </a:t>
            </a:r>
          </a:p>
          <a:p>
            <a:pPr algn="ctr"/>
            <a:r>
              <a:rPr lang="ru-RU" sz="1200" b="1" i="1"/>
              <a:t>Виктория 10а кл.</a:t>
            </a:r>
          </a:p>
        </p:txBody>
      </p:sp>
      <p:sp>
        <p:nvSpPr>
          <p:cNvPr id="86029" name="TextBox 21"/>
          <p:cNvSpPr txBox="1">
            <a:spLocks noChangeArrowheads="1"/>
          </p:cNvSpPr>
          <p:nvPr/>
        </p:nvSpPr>
        <p:spPr bwMode="auto">
          <a:xfrm>
            <a:off x="1771650" y="1990725"/>
            <a:ext cx="2079415" cy="461665"/>
          </a:xfrm>
          <a:prstGeom prst="rect">
            <a:avLst/>
          </a:prstGeom>
          <a:noFill/>
          <a:ln w="9525">
            <a:noFill/>
            <a:miter lim="800000"/>
            <a:headEnd/>
            <a:tailEnd/>
          </a:ln>
        </p:spPr>
        <p:txBody>
          <a:bodyPr wrap="none">
            <a:spAutoFit/>
          </a:bodyPr>
          <a:lstStyle/>
          <a:p>
            <a:r>
              <a:rPr lang="ru-RU" sz="1200" b="1" i="1" dirty="0" smtClean="0"/>
              <a:t>Афанасьева </a:t>
            </a:r>
            <a:r>
              <a:rPr lang="ru-RU" sz="1200" b="1" i="1" dirty="0"/>
              <a:t>Татьяна </a:t>
            </a:r>
            <a:endParaRPr lang="ru-RU" sz="1200" b="1" i="1" dirty="0" smtClean="0"/>
          </a:p>
          <a:p>
            <a:r>
              <a:rPr lang="ru-RU" sz="1200" b="1" i="1" dirty="0" smtClean="0"/>
              <a:t>5 </a:t>
            </a:r>
            <a:r>
              <a:rPr lang="ru-RU" sz="1200" b="1" i="1" dirty="0"/>
              <a:t>«а» </a:t>
            </a:r>
            <a:r>
              <a:rPr lang="ru-RU" sz="1200" b="1" i="1" dirty="0" err="1"/>
              <a:t>кл</a:t>
            </a:r>
            <a:r>
              <a:rPr lang="ru-RU" sz="1200" b="1" i="1" dirty="0"/>
              <a:t>.</a:t>
            </a:r>
          </a:p>
        </p:txBody>
      </p:sp>
      <p:sp>
        <p:nvSpPr>
          <p:cNvPr id="86030" name="TextBox 22"/>
          <p:cNvSpPr txBox="1">
            <a:spLocks noChangeArrowheads="1"/>
          </p:cNvSpPr>
          <p:nvPr/>
        </p:nvSpPr>
        <p:spPr bwMode="auto">
          <a:xfrm>
            <a:off x="4071934" y="2000240"/>
            <a:ext cx="3206327" cy="461665"/>
          </a:xfrm>
          <a:prstGeom prst="rect">
            <a:avLst/>
          </a:prstGeom>
          <a:noFill/>
          <a:ln w="9525">
            <a:noFill/>
            <a:miter lim="800000"/>
            <a:headEnd/>
            <a:tailEnd/>
          </a:ln>
        </p:spPr>
        <p:txBody>
          <a:bodyPr wrap="none">
            <a:spAutoFit/>
          </a:bodyPr>
          <a:lstStyle/>
          <a:p>
            <a:pPr algn="ctr"/>
            <a:r>
              <a:rPr lang="ru-RU" sz="1200" b="1" i="1" dirty="0"/>
              <a:t>Александрова Анастасия </a:t>
            </a:r>
          </a:p>
          <a:p>
            <a:pPr algn="ctr"/>
            <a:r>
              <a:rPr lang="ru-RU" sz="1200" b="1" i="1" dirty="0"/>
              <a:t>и Дмитриева Екатерина 5 «</a:t>
            </a:r>
            <a:r>
              <a:rPr lang="ru-RU" sz="1200" b="1" i="1" dirty="0" smtClean="0"/>
              <a:t>а» </a:t>
            </a:r>
            <a:r>
              <a:rPr lang="ru-RU" sz="1200" b="1" i="1" dirty="0" err="1" smtClean="0"/>
              <a:t>кл</a:t>
            </a:r>
            <a:r>
              <a:rPr lang="ru-RU" sz="1200" b="1" i="1" dirty="0" smtClean="0"/>
              <a:t>.</a:t>
            </a:r>
            <a:endParaRPr lang="ru-RU" sz="1200" b="1" i="1" dirty="0"/>
          </a:p>
        </p:txBody>
      </p:sp>
      <p:sp>
        <p:nvSpPr>
          <p:cNvPr id="86031" name="TextBox 23"/>
          <p:cNvSpPr txBox="1">
            <a:spLocks noChangeArrowheads="1"/>
          </p:cNvSpPr>
          <p:nvPr/>
        </p:nvSpPr>
        <p:spPr bwMode="auto">
          <a:xfrm>
            <a:off x="7286644" y="2071678"/>
            <a:ext cx="1725613" cy="461963"/>
          </a:xfrm>
          <a:prstGeom prst="rect">
            <a:avLst/>
          </a:prstGeom>
          <a:noFill/>
          <a:ln w="9525">
            <a:noFill/>
            <a:miter lim="800000"/>
            <a:headEnd/>
            <a:tailEnd/>
          </a:ln>
        </p:spPr>
        <p:txBody>
          <a:bodyPr wrap="none">
            <a:spAutoFit/>
          </a:bodyPr>
          <a:lstStyle/>
          <a:p>
            <a:pPr algn="ctr"/>
            <a:r>
              <a:rPr lang="ru-RU" sz="1200" b="1" i="1" dirty="0"/>
              <a:t>Федянина Александра </a:t>
            </a:r>
          </a:p>
          <a:p>
            <a:pPr algn="ctr"/>
            <a:r>
              <a:rPr lang="ru-RU" sz="1200" b="1" i="1" dirty="0"/>
              <a:t>6 «а» </a:t>
            </a:r>
            <a:r>
              <a:rPr lang="ru-RU" sz="1200" b="1" i="1" dirty="0" err="1"/>
              <a:t>кл</a:t>
            </a:r>
            <a:r>
              <a:rPr lang="ru-RU" sz="1200" b="1" i="1" dirty="0"/>
              <a:t>.</a:t>
            </a:r>
          </a:p>
        </p:txBody>
      </p:sp>
      <p:sp>
        <p:nvSpPr>
          <p:cNvPr id="86032" name="TextBox 24"/>
          <p:cNvSpPr txBox="1">
            <a:spLocks noChangeArrowheads="1"/>
          </p:cNvSpPr>
          <p:nvPr/>
        </p:nvSpPr>
        <p:spPr bwMode="auto">
          <a:xfrm>
            <a:off x="133350" y="4449763"/>
            <a:ext cx="2667000" cy="277812"/>
          </a:xfrm>
          <a:prstGeom prst="rect">
            <a:avLst/>
          </a:prstGeom>
          <a:noFill/>
          <a:ln w="9525">
            <a:noFill/>
            <a:miter lim="800000"/>
            <a:headEnd/>
            <a:tailEnd/>
          </a:ln>
        </p:spPr>
        <p:txBody>
          <a:bodyPr>
            <a:spAutoFit/>
          </a:bodyPr>
          <a:lstStyle/>
          <a:p>
            <a:pPr algn="ctr"/>
            <a:r>
              <a:rPr lang="ru-RU" sz="1200" b="1" i="1"/>
              <a:t>Комарова Ирина 10 «а» кл.</a:t>
            </a:r>
          </a:p>
        </p:txBody>
      </p:sp>
      <p:sp>
        <p:nvSpPr>
          <p:cNvPr id="86033" name="TextBox 25"/>
          <p:cNvSpPr txBox="1">
            <a:spLocks noChangeArrowheads="1"/>
          </p:cNvSpPr>
          <p:nvPr/>
        </p:nvSpPr>
        <p:spPr bwMode="auto">
          <a:xfrm>
            <a:off x="247650" y="6459538"/>
            <a:ext cx="2505075" cy="277812"/>
          </a:xfrm>
          <a:prstGeom prst="rect">
            <a:avLst/>
          </a:prstGeom>
          <a:noFill/>
          <a:ln w="9525">
            <a:noFill/>
            <a:miter lim="800000"/>
            <a:headEnd/>
            <a:tailEnd/>
          </a:ln>
        </p:spPr>
        <p:txBody>
          <a:bodyPr wrap="none">
            <a:spAutoFit/>
          </a:bodyPr>
          <a:lstStyle/>
          <a:p>
            <a:pPr algn="ctr"/>
            <a:r>
              <a:rPr lang="ru-RU" sz="1200" b="1" i="1"/>
              <a:t>Победители, призеры и лауреаты</a:t>
            </a:r>
          </a:p>
        </p:txBody>
      </p:sp>
      <p:sp>
        <p:nvSpPr>
          <p:cNvPr id="86034" name="TextBox 26"/>
          <p:cNvSpPr txBox="1">
            <a:spLocks noChangeArrowheads="1"/>
          </p:cNvSpPr>
          <p:nvPr/>
        </p:nvSpPr>
        <p:spPr bwMode="auto">
          <a:xfrm>
            <a:off x="3848100" y="4171950"/>
            <a:ext cx="1038225" cy="276225"/>
          </a:xfrm>
          <a:prstGeom prst="rect">
            <a:avLst/>
          </a:prstGeom>
          <a:noFill/>
          <a:ln w="9525">
            <a:noFill/>
            <a:miter lim="800000"/>
            <a:headEnd/>
            <a:tailEnd/>
          </a:ln>
        </p:spPr>
        <p:txBody>
          <a:bodyPr wrap="none">
            <a:spAutoFit/>
          </a:bodyPr>
          <a:lstStyle/>
          <a:p>
            <a:r>
              <a:rPr lang="ru-RU" sz="1200" b="1" i="1"/>
              <a:t>Наше жюри</a:t>
            </a:r>
          </a:p>
        </p:txBody>
      </p:sp>
      <p:sp>
        <p:nvSpPr>
          <p:cNvPr id="86035" name="TextBox 27"/>
          <p:cNvSpPr txBox="1">
            <a:spLocks noChangeArrowheads="1"/>
          </p:cNvSpPr>
          <p:nvPr/>
        </p:nvSpPr>
        <p:spPr bwMode="auto">
          <a:xfrm>
            <a:off x="6419850" y="6400800"/>
            <a:ext cx="2209800" cy="261938"/>
          </a:xfrm>
          <a:prstGeom prst="rect">
            <a:avLst/>
          </a:prstGeom>
          <a:noFill/>
          <a:ln w="9525">
            <a:noFill/>
            <a:miter lim="800000"/>
            <a:headEnd/>
            <a:tailEnd/>
          </a:ln>
        </p:spPr>
        <p:txBody>
          <a:bodyPr wrap="none">
            <a:spAutoFit/>
          </a:bodyPr>
          <a:lstStyle/>
          <a:p>
            <a:pPr algn="ctr"/>
            <a:r>
              <a:rPr lang="ru-RU" sz="1100" b="1" i="1"/>
              <a:t>Леонтьева Елизавета 10 «а» кл.</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9763" y="234950"/>
            <a:ext cx="8080375" cy="1546225"/>
          </a:xfrm>
        </p:spPr>
        <p:txBody>
          <a:bodyPr>
            <a:normAutofit/>
          </a:bodyPr>
          <a:lstStyle/>
          <a:p>
            <a:pPr algn="ctr">
              <a:tabLst>
                <a:tab pos="3857625" algn="l"/>
              </a:tabLst>
              <a:defRPr/>
            </a:pPr>
            <a:r>
              <a:rPr lang="ru-RU" sz="2400" b="1" dirty="0" smtClean="0">
                <a:latin typeface="Times New Roman" pitchFamily="18" charset="0"/>
                <a:cs typeface="Times New Roman" pitchFamily="18" charset="0"/>
              </a:rPr>
              <a:t>ИТОГИ РАБОТЫ </a:t>
            </a:r>
            <a:r>
              <a:rPr lang="en-US" sz="2400" b="1" dirty="0" smtClean="0">
                <a:latin typeface="Times New Roman" pitchFamily="18" charset="0"/>
                <a:cs typeface="Times New Roman" pitchFamily="18" charset="0"/>
              </a:rPr>
              <a:t>V</a:t>
            </a:r>
            <a:r>
              <a:rPr lang="ru-RU" sz="2400" b="1" dirty="0" smtClean="0">
                <a:latin typeface="Times New Roman" pitchFamily="18" charset="0"/>
                <a:cs typeface="Times New Roman" pitchFamily="18" charset="0"/>
              </a:rPr>
              <a:t> ШКОЛЬНЫХ НАУЧНЫХ ЧТЕНИЙ</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(март 2014)</a:t>
            </a:r>
            <a:endParaRPr lang="ru-RU" sz="2400" b="1" dirty="0">
              <a:latin typeface="Times New Roman" pitchFamily="18" charset="0"/>
              <a:cs typeface="Times New Roman" pitchFamily="18" charset="0"/>
            </a:endParaRPr>
          </a:p>
        </p:txBody>
      </p:sp>
      <p:sp>
        <p:nvSpPr>
          <p:cNvPr id="87043" name="Содержимое 2"/>
          <p:cNvSpPr>
            <a:spLocks noGrp="1"/>
          </p:cNvSpPr>
          <p:nvPr>
            <p:ph idx="1"/>
          </p:nvPr>
        </p:nvSpPr>
        <p:spPr>
          <a:xfrm>
            <a:off x="323850" y="1965325"/>
            <a:ext cx="8553450" cy="2578100"/>
          </a:xfrm>
        </p:spPr>
        <p:txBody>
          <a:bodyPr>
            <a:normAutofit/>
          </a:bodyPr>
          <a:lstStyle/>
          <a:p>
            <a:pPr algn="just">
              <a:buFont typeface="Wingdings" pitchFamily="2" charset="2"/>
              <a:buNone/>
            </a:pPr>
            <a:r>
              <a:rPr lang="ru-RU" sz="1600" dirty="0" smtClean="0">
                <a:latin typeface="Times New Roman" pitchFamily="18" charset="0"/>
                <a:cs typeface="Times New Roman" pitchFamily="18" charset="0"/>
              </a:rPr>
              <a:t>		13 марта 2014 состоялись Пятые Школьные Научные Чтения «Шаги к успеху» - конкурс учебно-исследовательских работ ШНО «Эврика»</a:t>
            </a:r>
            <a:r>
              <a:rPr lang="en-US" sz="1600" dirty="0" smtClean="0">
                <a:latin typeface="Times New Roman" pitchFamily="18" charset="0"/>
                <a:cs typeface="Times New Roman" pitchFamily="18" charset="0"/>
              </a:rPr>
              <a:t> V </a:t>
            </a:r>
            <a:r>
              <a:rPr lang="ru-RU" sz="1600" dirty="0" smtClean="0">
                <a:latin typeface="Times New Roman" pitchFamily="18" charset="0"/>
                <a:cs typeface="Times New Roman" pitchFamily="18" charset="0"/>
              </a:rPr>
              <a:t>конференция была открыта исполнением гимна молодежи  - членами Совета Старшеклассников. Конференция прошла на высоком уровне, были представлены 9 лучших работ по самым разнообразным направлениям. В работе конференции приняли участие обучающиеся 5, 6, 8, 9, 10 классов. Вела конференцию руководитель ШНО «Эврика» - учитель истории и обществознания  Петкевич Елена Михайловна. В этом году все учебно-исследовательские работы сопровождались презентациями ребят. </a:t>
            </a:r>
          </a:p>
          <a:p>
            <a:pPr>
              <a:buFont typeface="Wingdings" pitchFamily="2" charset="2"/>
              <a:buNone/>
            </a:pPr>
            <a:endParaRPr lang="ru-RU" sz="1600" dirty="0" smtClean="0">
              <a:latin typeface="Times New Roman" pitchFamily="18" charset="0"/>
              <a:cs typeface="Times New Roman" pitchFamily="18" charset="0"/>
            </a:endParaRPr>
          </a:p>
        </p:txBody>
      </p:sp>
      <p:sp>
        <p:nvSpPr>
          <p:cNvPr id="87044" name="TextBox 3"/>
          <p:cNvSpPr txBox="1">
            <a:spLocks noChangeArrowheads="1"/>
          </p:cNvSpPr>
          <p:nvPr/>
        </p:nvSpPr>
        <p:spPr bwMode="auto">
          <a:xfrm>
            <a:off x="1285852" y="4513263"/>
            <a:ext cx="7429552" cy="1815882"/>
          </a:xfrm>
          <a:prstGeom prst="rect">
            <a:avLst/>
          </a:prstGeom>
          <a:noFill/>
          <a:ln w="9525">
            <a:noFill/>
            <a:miter lim="800000"/>
            <a:headEnd/>
            <a:tailEnd/>
          </a:ln>
        </p:spPr>
        <p:txBody>
          <a:bodyPr wrap="square">
            <a:spAutoFit/>
          </a:bodyPr>
          <a:lstStyle/>
          <a:p>
            <a:r>
              <a:rPr lang="ru-RU" sz="1600" b="1" i="1" dirty="0">
                <a:latin typeface="Times New Roman" pitchFamily="18" charset="0"/>
                <a:cs typeface="Times New Roman" pitchFamily="18" charset="0"/>
              </a:rPr>
              <a:t>В жюри входили:</a:t>
            </a:r>
          </a:p>
          <a:p>
            <a:r>
              <a:rPr lang="ru-RU" sz="1600" dirty="0" smtClean="0">
                <a:latin typeface="Times New Roman" pitchFamily="18" charset="0"/>
                <a:cs typeface="Times New Roman" pitchFamily="18" charset="0"/>
              </a:rPr>
              <a:t>Богданчук Т. И. – заместитель директора по УВР</a:t>
            </a:r>
          </a:p>
          <a:p>
            <a:r>
              <a:rPr lang="ru-RU" sz="1600" dirty="0" smtClean="0">
                <a:latin typeface="Times New Roman" pitchFamily="18" charset="0"/>
                <a:cs typeface="Times New Roman" pitchFamily="18" charset="0"/>
              </a:rPr>
              <a:t>Постнова </a:t>
            </a:r>
            <a:r>
              <a:rPr lang="ru-RU" sz="1600" dirty="0">
                <a:latin typeface="Times New Roman" pitchFamily="18" charset="0"/>
                <a:cs typeface="Times New Roman" pitchFamily="18" charset="0"/>
              </a:rPr>
              <a:t>Н. А. – </a:t>
            </a:r>
            <a:r>
              <a:rPr lang="ru-RU" sz="1600" dirty="0" smtClean="0">
                <a:latin typeface="Times New Roman" pitchFamily="18" charset="0"/>
                <a:cs typeface="Times New Roman" pitchFamily="18" charset="0"/>
              </a:rPr>
              <a:t>заместитель директора по УВР</a:t>
            </a:r>
            <a:endParaRPr lang="ru-RU" sz="1600" dirty="0">
              <a:latin typeface="Times New Roman" pitchFamily="18" charset="0"/>
              <a:cs typeface="Times New Roman" pitchFamily="18" charset="0"/>
            </a:endParaRPr>
          </a:p>
          <a:p>
            <a:r>
              <a:rPr lang="ru-RU" sz="1600" dirty="0">
                <a:latin typeface="Times New Roman" pitchFamily="18" charset="0"/>
                <a:cs typeface="Times New Roman" pitchFamily="18" charset="0"/>
              </a:rPr>
              <a:t>Шумратова Н. Г. – </a:t>
            </a:r>
            <a:r>
              <a:rPr lang="ru-RU" sz="1600" dirty="0" smtClean="0">
                <a:latin typeface="Times New Roman" pitchFamily="18" charset="0"/>
                <a:cs typeface="Times New Roman" pitchFamily="18" charset="0"/>
              </a:rPr>
              <a:t>заместитель директора по УВР</a:t>
            </a:r>
            <a:endParaRPr lang="ru-RU" sz="1600" dirty="0">
              <a:latin typeface="Times New Roman" pitchFamily="18" charset="0"/>
              <a:cs typeface="Times New Roman" pitchFamily="18" charset="0"/>
            </a:endParaRPr>
          </a:p>
          <a:p>
            <a:r>
              <a:rPr lang="ru-RU" sz="1600" dirty="0" smtClean="0">
                <a:latin typeface="Times New Roman" pitchFamily="18" charset="0"/>
                <a:cs typeface="Times New Roman" pitchFamily="18" charset="0"/>
              </a:rPr>
              <a:t>Сычева </a:t>
            </a:r>
            <a:r>
              <a:rPr lang="ru-RU" sz="1600" dirty="0">
                <a:latin typeface="Times New Roman" pitchFamily="18" charset="0"/>
                <a:cs typeface="Times New Roman" pitchFamily="18" charset="0"/>
              </a:rPr>
              <a:t>А. В. – педагог-организатор</a:t>
            </a:r>
          </a:p>
          <a:p>
            <a:r>
              <a:rPr lang="ru-RU" sz="1600" dirty="0">
                <a:latin typeface="Times New Roman" pitchFamily="18" charset="0"/>
                <a:cs typeface="Times New Roman" pitchFamily="18" charset="0"/>
              </a:rPr>
              <a:t>Зверева Е. – 11 «А» класс</a:t>
            </a:r>
          </a:p>
          <a:p>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636588" y="146050"/>
            <a:ext cx="8080375" cy="1444625"/>
          </a:xfrm>
        </p:spPr>
        <p:txBody>
          <a:bodyPr>
            <a:normAutofit fontScale="90000"/>
          </a:bodyPr>
          <a:lstStyle/>
          <a:p>
            <a:pPr algn="ctr" eaLnBrk="1" hangingPunct="1">
              <a:defRPr/>
            </a:pPr>
            <a:r>
              <a:rPr lang="ru-RU" sz="3200" b="1" dirty="0" smtClean="0">
                <a:latin typeface="Times New Roman" pitchFamily="18" charset="0"/>
              </a:rPr>
              <a:t>ТЕМЫ ИССЛЕДОВАТЕЛЬСКИХ РАБОТ, ДОПУЩЕННЫХ К УЧАСТИЮ В КОНФЕРЕНЦИИ</a:t>
            </a:r>
          </a:p>
        </p:txBody>
      </p:sp>
      <p:sp>
        <p:nvSpPr>
          <p:cNvPr id="88067" name="TextBox 4"/>
          <p:cNvSpPr txBox="1">
            <a:spLocks noChangeArrowheads="1"/>
          </p:cNvSpPr>
          <p:nvPr/>
        </p:nvSpPr>
        <p:spPr bwMode="auto">
          <a:xfrm>
            <a:off x="303213" y="1866900"/>
            <a:ext cx="8840787" cy="3539430"/>
          </a:xfrm>
          <a:prstGeom prst="rect">
            <a:avLst/>
          </a:prstGeom>
          <a:noFill/>
          <a:ln w="9525">
            <a:noFill/>
            <a:miter lim="800000"/>
            <a:headEnd/>
            <a:tailEnd/>
          </a:ln>
        </p:spPr>
        <p:txBody>
          <a:bodyPr wrap="square">
            <a:spAutoFit/>
          </a:bodyPr>
          <a:lstStyle/>
          <a:p>
            <a:pPr marL="342900" indent="-342900">
              <a:buFontTx/>
              <a:buAutoNum type="arabicPeriod"/>
            </a:pPr>
            <a:r>
              <a:rPr lang="ru-RU" sz="1600" dirty="0">
                <a:latin typeface="Times New Roman" pitchFamily="18" charset="0"/>
                <a:cs typeface="Times New Roman" pitchFamily="18" charset="0"/>
              </a:rPr>
              <a:t>Пищевые добавки и их влияние на организм – </a:t>
            </a:r>
            <a:r>
              <a:rPr lang="ru-RU" sz="1600" dirty="0" err="1">
                <a:latin typeface="Times New Roman" pitchFamily="18" charset="0"/>
                <a:cs typeface="Times New Roman" pitchFamily="18" charset="0"/>
              </a:rPr>
              <a:t>Сальковская</a:t>
            </a:r>
            <a:r>
              <a:rPr lang="ru-RU" sz="1600" dirty="0">
                <a:latin typeface="Times New Roman" pitchFamily="18" charset="0"/>
                <a:cs typeface="Times New Roman" pitchFamily="18" charset="0"/>
              </a:rPr>
              <a:t> Виктория 10 «А» класс</a:t>
            </a:r>
          </a:p>
          <a:p>
            <a:pPr marL="342900" indent="-342900">
              <a:buFontTx/>
              <a:buAutoNum type="arabicPeriod"/>
            </a:pPr>
            <a:r>
              <a:rPr lang="ru-RU" sz="1600" dirty="0">
                <a:latin typeface="Times New Roman" pitchFamily="18" charset="0"/>
                <a:cs typeface="Times New Roman" pitchFamily="18" charset="0"/>
              </a:rPr>
              <a:t>Из истории семьи Федяниных – Федянина Александра 6 «А» класс</a:t>
            </a:r>
          </a:p>
          <a:p>
            <a:pPr marL="342900" indent="-342900">
              <a:buFontTx/>
              <a:buAutoNum type="arabicPeriod"/>
            </a:pPr>
            <a:r>
              <a:rPr lang="ru-RU" sz="1600" dirty="0">
                <a:latin typeface="Times New Roman" pitchFamily="18" charset="0"/>
                <a:cs typeface="Times New Roman" pitchFamily="18" charset="0"/>
              </a:rPr>
              <a:t>Хрупкая красота – Афанасьева Татьяна,5 «А» класс</a:t>
            </a:r>
          </a:p>
          <a:p>
            <a:pPr marL="342900" indent="-342900">
              <a:buFontTx/>
              <a:buAutoNum type="arabicPeriod"/>
            </a:pPr>
            <a:r>
              <a:rPr lang="ru-RU" sz="1600" dirty="0">
                <a:latin typeface="Times New Roman" pitchFamily="18" charset="0"/>
                <a:cs typeface="Times New Roman" pitchFamily="18" charset="0"/>
              </a:rPr>
              <a:t>Сила духа. Воля. Характер – Леонтьева Елизавета 10 «А» класс</a:t>
            </a:r>
          </a:p>
          <a:p>
            <a:pPr marL="342900" indent="-342900">
              <a:buFontTx/>
              <a:buAutoNum type="arabicPeriod"/>
            </a:pPr>
            <a:r>
              <a:rPr lang="ru-RU" sz="1600" dirty="0">
                <a:latin typeface="Times New Roman" pitchFamily="18" charset="0"/>
                <a:cs typeface="Times New Roman" pitchFamily="18" charset="0"/>
              </a:rPr>
              <a:t>Защита информации и конфиденциальности в сетях – Комарова Ирина 10 «А» класс</a:t>
            </a:r>
          </a:p>
          <a:p>
            <a:pPr marL="342900" indent="-342900">
              <a:buFontTx/>
              <a:buAutoNum type="arabicPeriod"/>
            </a:pPr>
            <a:r>
              <a:rPr lang="ru-RU" sz="1600" dirty="0">
                <a:latin typeface="Times New Roman" pitchFamily="18" charset="0"/>
                <a:cs typeface="Times New Roman" pitchFamily="18" charset="0"/>
              </a:rPr>
              <a:t>Исследования </a:t>
            </a:r>
            <a:r>
              <a:rPr lang="ru-RU" sz="1600" dirty="0" err="1">
                <a:latin typeface="Times New Roman" pitchFamily="18" charset="0"/>
                <a:cs typeface="Times New Roman" pitchFamily="18" charset="0"/>
              </a:rPr>
              <a:t>гемипопуляции</a:t>
            </a:r>
            <a:r>
              <a:rPr lang="ru-RU" sz="1600" dirty="0">
                <a:latin typeface="Times New Roman" pitchFamily="18" charset="0"/>
                <a:cs typeface="Times New Roman" pitchFamily="18" charset="0"/>
              </a:rPr>
              <a:t> личинок ручьевой миноги </a:t>
            </a:r>
            <a:r>
              <a:rPr lang="en-US" sz="1600" dirty="0" err="1">
                <a:latin typeface="Times New Roman" pitchFamily="18" charset="0"/>
                <a:cs typeface="Times New Roman" pitchFamily="18" charset="0"/>
              </a:rPr>
              <a:t>Lampetra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planeri</a:t>
            </a:r>
            <a:r>
              <a:rPr lang="en-US" sz="1600" dirty="0">
                <a:latin typeface="Times New Roman" pitchFamily="18" charset="0"/>
                <a:cs typeface="Times New Roman" pitchFamily="18" charset="0"/>
              </a:rPr>
              <a:t> </a:t>
            </a:r>
            <a:r>
              <a:rPr lang="ru-RU" sz="1600" dirty="0">
                <a:latin typeface="Times New Roman" pitchFamily="18" charset="0"/>
                <a:cs typeface="Times New Roman" pitchFamily="18" charset="0"/>
              </a:rPr>
              <a:t> в реке</a:t>
            </a:r>
          </a:p>
          <a:p>
            <a:pPr marL="342900" indent="-342900"/>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Рагуша</a:t>
            </a:r>
            <a:r>
              <a:rPr lang="ru-RU" sz="1600" dirty="0">
                <a:latin typeface="Times New Roman" pitchFamily="18" charset="0"/>
                <a:cs typeface="Times New Roman" pitchFamily="18" charset="0"/>
              </a:rPr>
              <a:t> в  2013  году – Якимович Денис 9 «Б» класс</a:t>
            </a:r>
          </a:p>
          <a:p>
            <a:pPr marL="342900" indent="-342900">
              <a:buFontTx/>
              <a:buAutoNum type="arabicPeriod" startAt="7"/>
            </a:pPr>
            <a:r>
              <a:rPr lang="ru-RU" sz="1600" dirty="0">
                <a:latin typeface="Times New Roman" pitchFamily="18" charset="0"/>
                <a:cs typeface="Times New Roman" pitchFamily="18" charset="0"/>
              </a:rPr>
              <a:t>Правильные многогранники – Парфенов Андрей 8 «Б» класс</a:t>
            </a:r>
          </a:p>
          <a:p>
            <a:pPr marL="342900" indent="-342900">
              <a:buFontTx/>
              <a:buAutoNum type="arabicPeriod" startAt="7"/>
            </a:pPr>
            <a:r>
              <a:rPr lang="ru-RU" sz="1600" dirty="0">
                <a:latin typeface="Times New Roman" pitchFamily="18" charset="0"/>
                <a:cs typeface="Times New Roman" pitchFamily="18" charset="0"/>
              </a:rPr>
              <a:t>Культура речи – Александрова Анастасия, Дмитриева Екатерина 5 «А» </a:t>
            </a:r>
            <a:r>
              <a:rPr lang="ru-RU" sz="1600" dirty="0" smtClean="0">
                <a:latin typeface="Times New Roman" pitchFamily="18" charset="0"/>
                <a:cs typeface="Times New Roman" pitchFamily="18" charset="0"/>
              </a:rPr>
              <a:t>класс</a:t>
            </a:r>
          </a:p>
          <a:p>
            <a:pPr marL="342900" indent="-342900">
              <a:buFontTx/>
              <a:buAutoNum type="arabicPeriod" startAt="7"/>
            </a:pPr>
            <a:r>
              <a:rPr lang="ru-RU" sz="1600" dirty="0" smtClean="0">
                <a:latin typeface="Times New Roman" pitchFamily="18" charset="0"/>
                <a:cs typeface="Times New Roman" pitchFamily="18" charset="0"/>
              </a:rPr>
              <a:t>«О великий, могучий, свободный и прекрасный русский язык» - группа обучающихся 11 «А»  класса</a:t>
            </a:r>
          </a:p>
          <a:p>
            <a:pPr marL="342900" indent="-342900">
              <a:buFontTx/>
              <a:buAutoNum type="arabicPeriod" startAt="7"/>
            </a:pPr>
            <a:r>
              <a:rPr lang="ru-RU" sz="1600" dirty="0" smtClean="0">
                <a:latin typeface="Times New Roman" pitchFamily="18" charset="0"/>
                <a:cs typeface="Times New Roman" pitchFamily="18" charset="0"/>
              </a:rPr>
              <a:t>Представление авторского фильма к 400-летию Дома Романовых. «Места </a:t>
            </a:r>
            <a:r>
              <a:rPr lang="ru-RU" sz="1600" dirty="0" err="1" smtClean="0">
                <a:latin typeface="Times New Roman" pitchFamily="18" charset="0"/>
                <a:cs typeface="Times New Roman" pitchFamily="18" charset="0"/>
              </a:rPr>
              <a:t>Санкт-Петерурга</a:t>
            </a:r>
            <a:r>
              <a:rPr lang="ru-RU" sz="1600" dirty="0" smtClean="0">
                <a:latin typeface="Times New Roman" pitchFamily="18" charset="0"/>
                <a:cs typeface="Times New Roman" pitchFamily="18" charset="0"/>
              </a:rPr>
              <a:t>, связанные с династией Романовых» - </a:t>
            </a:r>
            <a:r>
              <a:rPr lang="ru-RU" sz="1600" dirty="0" err="1" smtClean="0">
                <a:latin typeface="Times New Roman" pitchFamily="18" charset="0"/>
                <a:cs typeface="Times New Roman" pitchFamily="18" charset="0"/>
              </a:rPr>
              <a:t>Магмадов</a:t>
            </a:r>
            <a:r>
              <a:rPr lang="ru-RU" sz="1600" dirty="0" smtClean="0">
                <a:latin typeface="Times New Roman" pitchFamily="18" charset="0"/>
                <a:cs typeface="Times New Roman" pitchFamily="18" charset="0"/>
              </a:rPr>
              <a:t> Ш., Сидоркина А., Ким Н. 11 «А» класс</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00034" y="0"/>
            <a:ext cx="7715272" cy="1643050"/>
          </a:xfrm>
        </p:spPr>
        <p:txBody>
          <a:bodyPr>
            <a:normAutofit/>
          </a:bodyPr>
          <a:lstStyle/>
          <a:p>
            <a:pPr algn="ctr">
              <a:defRPr/>
            </a:pPr>
            <a:r>
              <a:rPr lang="ru-RU" sz="3200" b="1" dirty="0" smtClean="0">
                <a:latin typeface="Times New Roman" pitchFamily="18" charset="0"/>
                <a:cs typeface="Times New Roman" pitchFamily="18" charset="0"/>
              </a:rPr>
              <a:t>ИТОГИ </a:t>
            </a:r>
            <a:r>
              <a:rPr lang="en-US" sz="3200" b="1" dirty="0" smtClean="0">
                <a:latin typeface="Times New Roman" pitchFamily="18" charset="0"/>
                <a:cs typeface="Times New Roman" pitchFamily="18" charset="0"/>
              </a:rPr>
              <a:t>V </a:t>
            </a:r>
            <a:r>
              <a:rPr lang="ru-RU" sz="3200" b="1" dirty="0" smtClean="0">
                <a:latin typeface="Times New Roman" pitchFamily="18" charset="0"/>
                <a:cs typeface="Times New Roman" pitchFamily="18" charset="0"/>
              </a:rPr>
              <a:t>ШКОЛЬНЫХ НАУЧНЫХ ЧТЕНИЙ «ШАГИ К УСПЕХУ»</a:t>
            </a:r>
            <a:endParaRPr lang="ru-RU" sz="3200" b="1" dirty="0">
              <a:latin typeface="Times New Roman" pitchFamily="18" charset="0"/>
              <a:cs typeface="Times New Roman" pitchFamily="18" charset="0"/>
            </a:endParaRPr>
          </a:p>
        </p:txBody>
      </p:sp>
      <p:sp>
        <p:nvSpPr>
          <p:cNvPr id="89091" name="Содержимое 2"/>
          <p:cNvSpPr>
            <a:spLocks noGrp="1"/>
          </p:cNvSpPr>
          <p:nvPr>
            <p:ph idx="4294967295"/>
          </p:nvPr>
        </p:nvSpPr>
        <p:spPr>
          <a:xfrm>
            <a:off x="771525" y="2662238"/>
            <a:ext cx="7772400" cy="3433762"/>
          </a:xfrm>
        </p:spPr>
        <p:txBody>
          <a:bodyPr>
            <a:noAutofit/>
          </a:bodyPr>
          <a:lstStyle/>
          <a:p>
            <a:pPr>
              <a:buFont typeface="Wingdings" pitchFamily="2" charset="2"/>
              <a:buNone/>
            </a:pPr>
            <a:r>
              <a:rPr lang="ru-RU" sz="1600" b="1" dirty="0" smtClean="0">
                <a:latin typeface="Times New Roman" pitchFamily="18" charset="0"/>
                <a:cs typeface="Times New Roman" pitchFamily="18" charset="0"/>
              </a:rPr>
              <a:t>ПОБЕДИТЕЛИ :</a:t>
            </a:r>
          </a:p>
          <a:p>
            <a:pPr>
              <a:lnSpc>
                <a:spcPct val="100000"/>
              </a:lnSpc>
              <a:buFont typeface="Wingdings" pitchFamily="2" charset="2"/>
              <a:buNone/>
            </a:pPr>
            <a:r>
              <a:rPr lang="ru-RU" sz="1600" dirty="0" smtClean="0">
                <a:latin typeface="Times New Roman" pitchFamily="18" charset="0"/>
                <a:cs typeface="Times New Roman" pitchFamily="18" charset="0"/>
              </a:rPr>
              <a:t>	Федянина Александра(6а кл.-,157 баллов, учитель  Петкевич Е.М.)</a:t>
            </a:r>
          </a:p>
          <a:p>
            <a:pPr>
              <a:lnSpc>
                <a:spcPct val="100000"/>
              </a:lnSpc>
              <a:buFont typeface="Wingdings" pitchFamily="2" charset="2"/>
              <a:buNone/>
            </a:pP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Афанасьва</a:t>
            </a:r>
            <a:r>
              <a:rPr lang="ru-RU" sz="1600" dirty="0" smtClean="0">
                <a:latin typeface="Times New Roman" pitchFamily="18" charset="0"/>
                <a:cs typeface="Times New Roman" pitchFamily="18" charset="0"/>
              </a:rPr>
              <a:t> Татьяна(5а кл.,-156 </a:t>
            </a:r>
            <a:r>
              <a:rPr lang="ru-RU" sz="1600" dirty="0" err="1" smtClean="0">
                <a:latin typeface="Times New Roman" pitchFamily="18" charset="0"/>
                <a:cs typeface="Times New Roman" pitchFamily="18" charset="0"/>
              </a:rPr>
              <a:t>бллов</a:t>
            </a:r>
            <a:r>
              <a:rPr lang="ru-RU" sz="1600" dirty="0" smtClean="0">
                <a:latin typeface="Times New Roman" pitchFamily="18" charset="0"/>
                <a:cs typeface="Times New Roman" pitchFamily="18" charset="0"/>
              </a:rPr>
              <a:t>, учитель Шумилова О.А.)</a:t>
            </a:r>
          </a:p>
          <a:p>
            <a:pPr>
              <a:lnSpc>
                <a:spcPct val="100000"/>
              </a:lnSpc>
              <a:buFont typeface="Wingdings" pitchFamily="2" charset="2"/>
              <a:buNone/>
            </a:pPr>
            <a:r>
              <a:rPr lang="ru-RU" sz="1600" dirty="0" smtClean="0">
                <a:latin typeface="Times New Roman" pitchFamily="18" charset="0"/>
                <a:cs typeface="Times New Roman" pitchFamily="18" charset="0"/>
              </a:rPr>
              <a:t>	Александрова Анастасия и Дмитриева Екатерина(5а кл.,-156 баллов, учитель Назарова С.Н.)</a:t>
            </a:r>
          </a:p>
          <a:p>
            <a:pPr>
              <a:lnSpc>
                <a:spcPct val="100000"/>
              </a:lnSpc>
              <a:buFont typeface="Wingdings" pitchFamily="2" charset="2"/>
              <a:buNone/>
            </a:pPr>
            <a:r>
              <a:rPr lang="ru-RU" sz="1600" dirty="0" smtClean="0">
                <a:latin typeface="Times New Roman" pitchFamily="18" charset="0"/>
                <a:cs typeface="Times New Roman" pitchFamily="18" charset="0"/>
              </a:rPr>
              <a:t>	Якимович Денис(9бкл.,155баллов,учительГнедичО.Н.)</a:t>
            </a:r>
          </a:p>
          <a:p>
            <a:pPr>
              <a:buFont typeface="Wingdings" pitchFamily="2" charset="2"/>
              <a:buNone/>
            </a:pPr>
            <a:r>
              <a:rPr lang="ru-RU" sz="1600" b="1" dirty="0" smtClean="0">
                <a:latin typeface="Times New Roman" pitchFamily="18" charset="0"/>
                <a:cs typeface="Times New Roman" pitchFamily="18" charset="0"/>
              </a:rPr>
              <a:t>ПРИЗЕРЫ:</a:t>
            </a:r>
          </a:p>
          <a:p>
            <a:pPr>
              <a:buFont typeface="Wingdings" pitchFamily="2" charset="2"/>
              <a:buNone/>
            </a:pP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Сальковская</a:t>
            </a:r>
            <a:r>
              <a:rPr lang="ru-RU" sz="1600" dirty="0" smtClean="0">
                <a:latin typeface="Times New Roman" pitchFamily="18" charset="0"/>
                <a:cs typeface="Times New Roman" pitchFamily="18" charset="0"/>
              </a:rPr>
              <a:t> Виктория(10а кл,-154 балла, учитель  </a:t>
            </a:r>
            <a:r>
              <a:rPr lang="ru-RU" sz="1600" dirty="0" err="1" smtClean="0">
                <a:latin typeface="Times New Roman" pitchFamily="18" charset="0"/>
                <a:cs typeface="Times New Roman" pitchFamily="18" charset="0"/>
              </a:rPr>
              <a:t>Гнедич</a:t>
            </a:r>
            <a:r>
              <a:rPr lang="ru-RU" sz="1600" dirty="0" smtClean="0">
                <a:latin typeface="Times New Roman" pitchFamily="18" charset="0"/>
                <a:cs typeface="Times New Roman" pitchFamily="18" charset="0"/>
              </a:rPr>
              <a:t> О.Н.)</a:t>
            </a:r>
          </a:p>
          <a:p>
            <a:pPr>
              <a:buFont typeface="Wingdings" pitchFamily="2" charset="2"/>
              <a:buNone/>
            </a:pPr>
            <a:r>
              <a:rPr lang="ru-RU" sz="1600" dirty="0" smtClean="0">
                <a:latin typeface="Times New Roman" pitchFamily="18" charset="0"/>
                <a:cs typeface="Times New Roman" pitchFamily="18" charset="0"/>
              </a:rPr>
              <a:t>	Леонтьева Елизавета (10 а кл.-153 балла, учитель Шуваева Т. В., Синицына Н.М.)</a:t>
            </a:r>
          </a:p>
          <a:p>
            <a:endParaRPr lang="ru-RU" sz="1600" dirty="0" smtClean="0">
              <a:latin typeface="Times New Roman" pitchFamily="18" charset="0"/>
              <a:cs typeface="Times New Roman" pitchFamily="18" charset="0"/>
            </a:endParaRPr>
          </a:p>
          <a:p>
            <a:pPr>
              <a:buFont typeface="Wingdings" pitchFamily="2" charset="2"/>
              <a:buNone/>
            </a:pPr>
            <a:r>
              <a:rPr lang="ru-RU" sz="1600" b="1" dirty="0" smtClean="0">
                <a:latin typeface="Times New Roman" pitchFamily="18" charset="0"/>
                <a:cs typeface="Times New Roman" pitchFamily="18" charset="0"/>
              </a:rPr>
              <a:t>ЛАУРЕАТЫ:</a:t>
            </a:r>
          </a:p>
          <a:p>
            <a:pPr>
              <a:buFont typeface="Wingdings" pitchFamily="2" charset="2"/>
              <a:buNone/>
            </a:pPr>
            <a:r>
              <a:rPr lang="ru-RU" sz="1600" dirty="0" smtClean="0">
                <a:latin typeface="Times New Roman" pitchFamily="18" charset="0"/>
                <a:cs typeface="Times New Roman" pitchFamily="18" charset="0"/>
              </a:rPr>
              <a:t>	Комарова Ирина(10а кл.,-148 баллов, учитель Ушанов С.В.)</a:t>
            </a:r>
          </a:p>
          <a:p>
            <a:pPr>
              <a:buFont typeface="Wingdings" pitchFamily="2" charset="2"/>
              <a:buNone/>
            </a:pPr>
            <a:r>
              <a:rPr lang="ru-RU" sz="1600" dirty="0" smtClean="0">
                <a:latin typeface="Times New Roman" pitchFamily="18" charset="0"/>
                <a:cs typeface="Times New Roman" pitchFamily="18" charset="0"/>
              </a:rPr>
              <a:t>	Парфенов Андрей(8б кл.,-138 баллов, учитель  Чернышева Е.А.)</a:t>
            </a:r>
          </a:p>
        </p:txBody>
      </p:sp>
      <p:sp>
        <p:nvSpPr>
          <p:cNvPr id="89092" name="TextBox 4"/>
          <p:cNvSpPr txBox="1">
            <a:spLocks noChangeArrowheads="1"/>
          </p:cNvSpPr>
          <p:nvPr/>
        </p:nvSpPr>
        <p:spPr bwMode="auto">
          <a:xfrm>
            <a:off x="855663" y="1695450"/>
            <a:ext cx="7969250" cy="830997"/>
          </a:xfrm>
          <a:prstGeom prst="rect">
            <a:avLst/>
          </a:prstGeom>
          <a:noFill/>
          <a:ln w="9525">
            <a:noFill/>
            <a:miter lim="800000"/>
            <a:headEnd/>
            <a:tailEnd/>
          </a:ln>
        </p:spPr>
        <p:txBody>
          <a:bodyPr>
            <a:spAutoFit/>
          </a:bodyPr>
          <a:lstStyle/>
          <a:p>
            <a:r>
              <a:rPr lang="ru-RU" sz="1600" dirty="0">
                <a:latin typeface="Times New Roman" pitchFamily="18" charset="0"/>
                <a:cs typeface="Times New Roman" pitchFamily="18" charset="0"/>
              </a:rPr>
              <a:t>	</a:t>
            </a:r>
          </a:p>
          <a:p>
            <a:r>
              <a:rPr lang="ru-RU" sz="1600" dirty="0">
                <a:latin typeface="Times New Roman" pitchFamily="18" charset="0"/>
                <a:cs typeface="Times New Roman" pitchFamily="18" charset="0"/>
              </a:rPr>
              <a:t>	13 марта 2014 года были подведены итоги школьной конференции:</a:t>
            </a:r>
          </a:p>
          <a:p>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a:spLocks noGrp="1" noChangeArrowheads="1"/>
          </p:cNvSpPr>
          <p:nvPr>
            <p:ph type="title"/>
          </p:nvPr>
        </p:nvSpPr>
        <p:spPr>
          <a:xfrm>
            <a:off x="574675" y="304800"/>
            <a:ext cx="5942013" cy="1179513"/>
          </a:xfrm>
        </p:spPr>
        <p:txBody>
          <a:bodyPr>
            <a:normAutofit fontScale="90000"/>
          </a:bodyPr>
          <a:lstStyle/>
          <a:p>
            <a:pPr algn="ctr" eaLnBrk="1" hangingPunct="1"/>
            <a:r>
              <a:rPr lang="ru-RU" b="1" smtClean="0">
                <a:solidFill>
                  <a:schemeClr val="tx1"/>
                </a:solidFill>
              </a:rPr>
              <a:t/>
            </a:r>
            <a:br>
              <a:rPr lang="ru-RU" b="1" smtClean="0">
                <a:solidFill>
                  <a:schemeClr val="tx1"/>
                </a:solidFill>
              </a:rPr>
            </a:br>
            <a:endParaRPr lang="ru-RU" b="1" smtClean="0">
              <a:solidFill>
                <a:schemeClr val="tx1"/>
              </a:solidFill>
            </a:endParaRPr>
          </a:p>
        </p:txBody>
      </p:sp>
      <p:sp>
        <p:nvSpPr>
          <p:cNvPr id="8195" name="Rectangle 6"/>
          <p:cNvSpPr>
            <a:spLocks noGrp="1" noChangeArrowheads="1"/>
          </p:cNvSpPr>
          <p:nvPr>
            <p:ph idx="1"/>
          </p:nvPr>
        </p:nvSpPr>
        <p:spPr>
          <a:xfrm>
            <a:off x="357158" y="2571744"/>
            <a:ext cx="8072494" cy="1214446"/>
          </a:xfrm>
        </p:spPr>
        <p:txBody>
          <a:bodyPr>
            <a:normAutofit/>
          </a:bodyPr>
          <a:lstStyle/>
          <a:p>
            <a:pPr eaLnBrk="1" hangingPunct="1">
              <a:lnSpc>
                <a:spcPct val="90000"/>
              </a:lnSpc>
              <a:buNone/>
            </a:pPr>
            <a:r>
              <a:rPr lang="ru-RU" sz="2800" dirty="0" smtClean="0"/>
              <a:t>  </a:t>
            </a:r>
            <a:r>
              <a:rPr lang="ru-RU" sz="1800" dirty="0" smtClean="0">
                <a:latin typeface="Times New Roman" pitchFamily="18" charset="0"/>
                <a:cs typeface="Times New Roman" pitchFamily="18" charset="0"/>
              </a:rPr>
              <a:t>Школа открыта в 1990 году. С 1990 года по настоящее время школой руководит заслуженный учитель РФ </a:t>
            </a:r>
            <a:r>
              <a:rPr lang="ru-RU" sz="1800" dirty="0" err="1" smtClean="0">
                <a:latin typeface="Times New Roman" pitchFamily="18" charset="0"/>
                <a:cs typeface="Times New Roman" pitchFamily="18" charset="0"/>
              </a:rPr>
              <a:t>Чепёлкина</a:t>
            </a:r>
            <a:r>
              <a:rPr lang="ru-RU" sz="1800" dirty="0" smtClean="0">
                <a:latin typeface="Times New Roman" pitchFamily="18" charset="0"/>
                <a:cs typeface="Times New Roman" pitchFamily="18" charset="0"/>
              </a:rPr>
              <a:t> Людмила Петровна.</a:t>
            </a:r>
          </a:p>
          <a:p>
            <a:pPr eaLnBrk="1" hangingPunct="1">
              <a:lnSpc>
                <a:spcPct val="90000"/>
              </a:lnSpc>
              <a:buFont typeface="Wingdings" pitchFamily="2" charset="2"/>
              <a:buNone/>
            </a:pPr>
            <a:r>
              <a:rPr lang="ru-RU" sz="1800" dirty="0" smtClean="0">
                <a:latin typeface="Times New Roman" pitchFamily="18" charset="0"/>
                <a:cs typeface="Times New Roman" pitchFamily="18" charset="0"/>
              </a:rPr>
              <a:t>	</a:t>
            </a:r>
          </a:p>
        </p:txBody>
      </p:sp>
      <p:sp>
        <p:nvSpPr>
          <p:cNvPr id="8" name="Номер слайда 7"/>
          <p:cNvSpPr>
            <a:spLocks noGrp="1"/>
          </p:cNvSpPr>
          <p:nvPr>
            <p:ph type="sldNum" sz="quarter" idx="12"/>
          </p:nvPr>
        </p:nvSpPr>
        <p:spPr/>
        <p:txBody>
          <a:bodyPr/>
          <a:lstStyle/>
          <a:p>
            <a:pPr>
              <a:defRPr/>
            </a:pPr>
            <a:fld id="{55FFFF87-47F9-4AE3-8C97-3A4F2DC666DE}" type="slidenum">
              <a:rPr lang="ru-RU" smtClean="0"/>
              <a:pPr>
                <a:defRPr/>
              </a:pPr>
              <a:t>7</a:t>
            </a:fld>
            <a:endParaRPr lang="ru-RU"/>
          </a:p>
        </p:txBody>
      </p:sp>
      <p:pic>
        <p:nvPicPr>
          <p:cNvPr id="8196" name="Picture 3" descr="C:\Documents and Settings\Катя\Рабочий стол\Публичный отчет 2009-10 школа №345\ЛИЦЕНЗИЯ Серия А №243820.jpg"/>
          <p:cNvPicPr>
            <a:picLocks noChangeAspect="1" noChangeArrowheads="1"/>
          </p:cNvPicPr>
          <p:nvPr/>
        </p:nvPicPr>
        <p:blipFill>
          <a:blip r:embed="rId2" cstate="screen"/>
          <a:srcRect/>
          <a:stretch>
            <a:fillRect/>
          </a:stretch>
        </p:blipFill>
        <p:spPr bwMode="auto">
          <a:xfrm rot="20597028">
            <a:off x="5945221" y="361023"/>
            <a:ext cx="1141413" cy="1571625"/>
          </a:xfrm>
          <a:prstGeom prst="rect">
            <a:avLst/>
          </a:prstGeom>
          <a:noFill/>
          <a:ln w="9525">
            <a:noFill/>
            <a:miter lim="800000"/>
            <a:headEnd/>
            <a:tailEnd/>
          </a:ln>
        </p:spPr>
      </p:pic>
      <p:pic>
        <p:nvPicPr>
          <p:cNvPr id="8197" name="Picture 4" descr="C:\Documents and Settings\Катя\Рабочий стол\Публичный отчет 2009-10 школа №345\СВИДЕТЕЛЬСТВО о государственной аккредитации АА 160607.jpg"/>
          <p:cNvPicPr>
            <a:picLocks noChangeAspect="1" noChangeArrowheads="1"/>
          </p:cNvPicPr>
          <p:nvPr/>
        </p:nvPicPr>
        <p:blipFill>
          <a:blip r:embed="rId3" cstate="screen"/>
          <a:srcRect/>
          <a:stretch>
            <a:fillRect/>
          </a:stretch>
        </p:blipFill>
        <p:spPr bwMode="auto">
          <a:xfrm rot="1158044">
            <a:off x="7525859" y="358916"/>
            <a:ext cx="1143000" cy="1573212"/>
          </a:xfrm>
          <a:prstGeom prst="rect">
            <a:avLst/>
          </a:prstGeom>
          <a:noFill/>
          <a:ln w="9525">
            <a:noFill/>
            <a:miter lim="800000"/>
            <a:headEnd/>
            <a:tailEnd/>
          </a:ln>
        </p:spPr>
      </p:pic>
      <p:pic>
        <p:nvPicPr>
          <p:cNvPr id="8198" name="Picture 7" descr="x_12c40803"/>
          <p:cNvPicPr>
            <a:picLocks noChangeAspect="1" noChangeArrowheads="1"/>
          </p:cNvPicPr>
          <p:nvPr/>
        </p:nvPicPr>
        <p:blipFill>
          <a:blip r:embed="rId4" cstate="screen"/>
          <a:srcRect/>
          <a:stretch>
            <a:fillRect/>
          </a:stretch>
        </p:blipFill>
        <p:spPr bwMode="auto">
          <a:xfrm>
            <a:off x="2571736" y="4000504"/>
            <a:ext cx="3492837" cy="23241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2" descr="I:\Фотки\фотоШКОЛА\Школа 2011 год\Учителя оригинал\Новая папка\Новая папка\Чепёлкина.jpg"/>
          <p:cNvPicPr>
            <a:picLocks noChangeAspect="1" noChangeArrowheads="1"/>
          </p:cNvPicPr>
          <p:nvPr/>
        </p:nvPicPr>
        <p:blipFill>
          <a:blip r:embed="rId5" cstate="screen"/>
          <a:srcRect/>
          <a:stretch>
            <a:fillRect/>
          </a:stretch>
        </p:blipFill>
        <p:spPr bwMode="auto">
          <a:xfrm>
            <a:off x="357158" y="285728"/>
            <a:ext cx="1500198" cy="2277403"/>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785794"/>
          </a:xfrm>
        </p:spPr>
        <p:txBody>
          <a:bodyPr>
            <a:normAutofit/>
          </a:bodyPr>
          <a:lstStyle/>
          <a:p>
            <a:pPr algn="ctr">
              <a:defRPr/>
            </a:pPr>
            <a:r>
              <a:rPr lang="ru-RU" sz="2000" b="1" dirty="0" smtClean="0">
                <a:latin typeface="Times New Roman" pitchFamily="18" charset="0"/>
                <a:cs typeface="Times New Roman" pitchFamily="18" charset="0"/>
              </a:rPr>
              <a:t>ДЕНЬ НАУКИ И САМОУПРАВЛЕНИЯ 12.12.2013 г.</a:t>
            </a:r>
            <a:endParaRPr lang="ru-RU" sz="2000" b="1" dirty="0">
              <a:latin typeface="Times New Roman" pitchFamily="18" charset="0"/>
              <a:cs typeface="Times New Roman" pitchFamily="18" charset="0"/>
            </a:endParaRPr>
          </a:p>
        </p:txBody>
      </p:sp>
      <p:sp>
        <p:nvSpPr>
          <p:cNvPr id="92163" name="TextBox 2"/>
          <p:cNvSpPr txBox="1">
            <a:spLocks noChangeArrowheads="1"/>
          </p:cNvSpPr>
          <p:nvPr/>
        </p:nvSpPr>
        <p:spPr bwMode="auto">
          <a:xfrm>
            <a:off x="0" y="642919"/>
            <a:ext cx="9144000" cy="3416320"/>
          </a:xfrm>
          <a:prstGeom prst="rect">
            <a:avLst/>
          </a:prstGeom>
          <a:noFill/>
          <a:ln w="9525">
            <a:noFill/>
            <a:miter lim="800000"/>
            <a:headEnd/>
            <a:tailEnd/>
          </a:ln>
        </p:spPr>
        <p:txBody>
          <a:bodyPr wrap="square">
            <a:spAutoFit/>
          </a:bodyPr>
          <a:lstStyle/>
          <a:p>
            <a:r>
              <a:rPr lang="ru-RU" b="1" u="sng" dirty="0">
                <a:latin typeface="Times New Roman" pitchFamily="18" charset="0"/>
                <a:cs typeface="Times New Roman" pitchFamily="18" charset="0"/>
              </a:rPr>
              <a:t>Основные цели и задачи:</a:t>
            </a:r>
          </a:p>
          <a:p>
            <a:endParaRPr lang="ru-RU" b="1" u="sng" dirty="0">
              <a:solidFill>
                <a:srgbClr val="EEFF15"/>
              </a:solidFill>
              <a:latin typeface="Times New Roman" pitchFamily="18" charset="0"/>
              <a:cs typeface="Times New Roman" pitchFamily="18" charset="0"/>
            </a:endParaRPr>
          </a:p>
          <a:p>
            <a:pPr>
              <a:buFont typeface="Wingdings" pitchFamily="2" charset="2"/>
              <a:buChar char="Ø"/>
            </a:pPr>
            <a:r>
              <a:rPr lang="ru-RU" dirty="0">
                <a:latin typeface="Times New Roman" pitchFamily="18" charset="0"/>
                <a:cs typeface="Times New Roman" pitchFamily="18" charset="0"/>
              </a:rPr>
              <a:t>  знакомство обучающихся с науками, их отраслями, учеными, практической направленностью наук;</a:t>
            </a:r>
          </a:p>
          <a:p>
            <a:pPr>
              <a:buFont typeface="Wingdings" pitchFamily="2" charset="2"/>
              <a:buChar char="Ø"/>
            </a:pPr>
            <a:r>
              <a:rPr lang="ru-RU" dirty="0">
                <a:latin typeface="Times New Roman" pitchFamily="18" charset="0"/>
                <a:cs typeface="Times New Roman" pitchFamily="18" charset="0"/>
              </a:rPr>
              <a:t> формирование интереса к исследованию окружающей природной и социальной среды;</a:t>
            </a:r>
          </a:p>
          <a:p>
            <a:pPr>
              <a:buFont typeface="Wingdings" pitchFamily="2" charset="2"/>
              <a:buChar char="Ø"/>
            </a:pPr>
            <a:r>
              <a:rPr lang="ru-RU" dirty="0">
                <a:latin typeface="Times New Roman" pitchFamily="18" charset="0"/>
                <a:cs typeface="Times New Roman" pitchFamily="18" charset="0"/>
              </a:rPr>
              <a:t> создание условий, способствующих повышению интеллектуального фона в </a:t>
            </a:r>
            <a:r>
              <a:rPr lang="ru-RU" dirty="0" smtClean="0">
                <a:latin typeface="Times New Roman" pitchFamily="18" charset="0"/>
                <a:cs typeface="Times New Roman" pitchFamily="18" charset="0"/>
              </a:rPr>
              <a:t>классах;</a:t>
            </a:r>
            <a:endParaRPr lang="ru-RU" dirty="0">
              <a:latin typeface="Times New Roman" pitchFamily="18" charset="0"/>
              <a:cs typeface="Times New Roman" pitchFamily="18" charset="0"/>
            </a:endParaRPr>
          </a:p>
          <a:p>
            <a:pPr>
              <a:buFont typeface="Wingdings" pitchFamily="2" charset="2"/>
              <a:buChar char="Ø"/>
            </a:pPr>
            <a:r>
              <a:rPr lang="ru-RU" dirty="0">
                <a:latin typeface="Times New Roman" pitchFamily="18" charset="0"/>
                <a:cs typeface="Times New Roman" pitchFamily="18" charset="0"/>
              </a:rPr>
              <a:t> формирование представлений о связи жизни и творческого пути ученых, их личностных качеств с достижениями в определенных областях наук (т.е. «очеловечивание» науки);</a:t>
            </a:r>
          </a:p>
          <a:p>
            <a:pPr>
              <a:buFont typeface="Wingdings" pitchFamily="2" charset="2"/>
              <a:buChar char="Ø"/>
            </a:pPr>
            <a:r>
              <a:rPr lang="ru-RU" dirty="0">
                <a:latin typeface="Times New Roman" pitchFamily="18" charset="0"/>
                <a:cs typeface="Times New Roman" pitchFamily="18" charset="0"/>
              </a:rPr>
              <a:t> развитие навыков самоуправления;</a:t>
            </a:r>
          </a:p>
          <a:p>
            <a:pPr>
              <a:buFont typeface="Wingdings" pitchFamily="2" charset="2"/>
              <a:buChar char="Ø"/>
            </a:pPr>
            <a:r>
              <a:rPr lang="ru-RU" dirty="0">
                <a:latin typeface="Times New Roman" pitchFamily="18" charset="0"/>
                <a:cs typeface="Times New Roman" pitchFamily="18" charset="0"/>
              </a:rPr>
              <a:t> воспитание уважения к учительскому труду (профориентация).</a:t>
            </a:r>
          </a:p>
          <a:p>
            <a:pPr>
              <a:buFont typeface="Wingdings" pitchFamily="2" charset="2"/>
              <a:buChar char="Ø"/>
            </a:pPr>
            <a:endParaRPr lang="ru-RU" dirty="0">
              <a:latin typeface="Times New Roman" pitchFamily="18" charset="0"/>
              <a:cs typeface="Times New Roman" pitchFamily="18" charset="0"/>
            </a:endParaRPr>
          </a:p>
          <a:p>
            <a:pPr>
              <a:buFont typeface="Wingdings" pitchFamily="2" charset="2"/>
              <a:buChar char="Ø"/>
            </a:pPr>
            <a:endParaRPr lang="ru-RU" dirty="0">
              <a:latin typeface="Times New Roman" pitchFamily="18" charset="0"/>
              <a:cs typeface="Times New Roman" pitchFamily="18" charset="0"/>
            </a:endParaRPr>
          </a:p>
        </p:txBody>
      </p:sp>
      <p:sp>
        <p:nvSpPr>
          <p:cNvPr id="4" name="TextBox 2"/>
          <p:cNvSpPr txBox="1">
            <a:spLocks noChangeArrowheads="1"/>
          </p:cNvSpPr>
          <p:nvPr/>
        </p:nvSpPr>
        <p:spPr bwMode="auto">
          <a:xfrm>
            <a:off x="0" y="4000504"/>
            <a:ext cx="9144000" cy="2585323"/>
          </a:xfrm>
          <a:prstGeom prst="rect">
            <a:avLst/>
          </a:prstGeom>
          <a:noFill/>
          <a:ln w="9525">
            <a:noFill/>
            <a:miter lim="800000"/>
            <a:headEnd/>
            <a:tailEnd/>
          </a:ln>
        </p:spPr>
        <p:txBody>
          <a:bodyPr wrap="square">
            <a:spAutoFit/>
          </a:bodyPr>
          <a:lstStyle/>
          <a:p>
            <a:r>
              <a:rPr lang="ru-RU" b="1" u="sng" dirty="0">
                <a:latin typeface="Times New Roman" pitchFamily="18" charset="0"/>
                <a:cs typeface="Times New Roman" pitchFamily="18" charset="0"/>
              </a:rPr>
              <a:t>Функции Дня науки:</a:t>
            </a:r>
          </a:p>
          <a:p>
            <a:endParaRPr lang="ru-RU" b="1" u="sng" dirty="0">
              <a:solidFill>
                <a:srgbClr val="EEFF15"/>
              </a:solidFill>
              <a:latin typeface="Times New Roman" pitchFamily="18" charset="0"/>
              <a:cs typeface="Times New Roman" pitchFamily="18" charset="0"/>
            </a:endParaRPr>
          </a:p>
          <a:p>
            <a:pPr>
              <a:buFont typeface="Wingdings" pitchFamily="2" charset="2"/>
              <a:buChar char="Ø"/>
            </a:pP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Амплификационная</a:t>
            </a:r>
            <a:r>
              <a:rPr lang="ru-RU" dirty="0">
                <a:latin typeface="Times New Roman" pitchFamily="18" charset="0"/>
                <a:cs typeface="Times New Roman" pitchFamily="18" charset="0"/>
              </a:rPr>
              <a:t> – обогащение информационной, сенсорной среды обучающихся школы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a:buFont typeface="Wingdings" pitchFamily="2" charset="2"/>
              <a:buChar char="Ø"/>
            </a:pPr>
            <a:r>
              <a:rPr lang="ru-RU" dirty="0">
                <a:latin typeface="Times New Roman" pitchFamily="18" charset="0"/>
                <a:cs typeface="Times New Roman" pitchFamily="18" charset="0"/>
              </a:rPr>
              <a:t>Коммуникативная – создание условий для обмена информацией</a:t>
            </a:r>
            <a:r>
              <a:rPr lang="ru-RU" dirty="0" smtClean="0">
                <a:latin typeface="Times New Roman" pitchFamily="18" charset="0"/>
                <a:cs typeface="Times New Roman" pitchFamily="18" charset="0"/>
              </a:rPr>
              <a:t>;</a:t>
            </a:r>
          </a:p>
          <a:p>
            <a:pPr>
              <a:buFont typeface="Wingdings" pitchFamily="2" charset="2"/>
              <a:buChar char="Ø"/>
            </a:pPr>
            <a:r>
              <a:rPr lang="ru-RU" dirty="0" smtClean="0">
                <a:latin typeface="Times New Roman" pitchFamily="18" charset="0"/>
                <a:cs typeface="Times New Roman" pitchFamily="18" charset="0"/>
              </a:rPr>
              <a:t>Развивающая </a:t>
            </a:r>
            <a:r>
              <a:rPr lang="ru-RU" dirty="0">
                <a:latin typeface="Times New Roman" pitchFamily="18" charset="0"/>
                <a:cs typeface="Times New Roman" pitchFamily="18" charset="0"/>
              </a:rPr>
              <a:t>– развитие способностей и уверенности в своих силах у обучающихся школы</a:t>
            </a:r>
            <a:r>
              <a:rPr lang="ru-RU" dirty="0" smtClean="0">
                <a:latin typeface="Times New Roman" pitchFamily="18" charset="0"/>
                <a:cs typeface="Times New Roman" pitchFamily="18" charset="0"/>
              </a:rPr>
              <a:t>;</a:t>
            </a:r>
          </a:p>
          <a:p>
            <a:pPr>
              <a:buFont typeface="Wingdings" pitchFamily="2" charset="2"/>
              <a:buChar char="Ø"/>
            </a:pPr>
            <a:r>
              <a:rPr lang="ru-RU" dirty="0" err="1" smtClean="0">
                <a:latin typeface="Times New Roman" pitchFamily="18" charset="0"/>
                <a:cs typeface="Times New Roman" pitchFamily="18" charset="0"/>
              </a:rPr>
              <a:t>Творчески-креативная</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 создание условий для максимального проявления творческих, </a:t>
            </a:r>
            <a:r>
              <a:rPr lang="ru-RU" dirty="0" err="1">
                <a:latin typeface="Times New Roman" pitchFamily="18" charset="0"/>
                <a:cs typeface="Times New Roman" pitchFamily="18" charset="0"/>
              </a:rPr>
              <a:t>креативных</a:t>
            </a:r>
            <a:r>
              <a:rPr lang="ru-RU" dirty="0">
                <a:latin typeface="Times New Roman" pitchFamily="18" charset="0"/>
                <a:cs typeface="Times New Roman" pitchFamily="18" charset="0"/>
              </a:rPr>
              <a:t> способностей обучающихся.</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142852"/>
            <a:ext cx="6186502" cy="439718"/>
          </a:xfrm>
        </p:spPr>
        <p:txBody>
          <a:bodyPr>
            <a:noAutofit/>
          </a:bodyPr>
          <a:lstStyle/>
          <a:p>
            <a:pPr algn="ctr">
              <a:defRPr/>
            </a:pPr>
            <a:r>
              <a:rPr lang="ru-RU" sz="2000" b="1" dirty="0" smtClean="0">
                <a:latin typeface="Times New Roman" pitchFamily="18" charset="0"/>
                <a:cs typeface="Times New Roman" pitchFamily="18" charset="0"/>
              </a:rPr>
              <a:t>ДЕНЬ НАУКИ И САМОУПРАВЛЕНИЯ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12.12.2013 г.</a:t>
            </a:r>
            <a:endParaRPr lang="ru-RU" sz="2000" b="1" dirty="0">
              <a:latin typeface="Times New Roman" pitchFamily="18" charset="0"/>
              <a:cs typeface="Times New Roman" pitchFamily="18" charset="0"/>
            </a:endParaRPr>
          </a:p>
        </p:txBody>
      </p:sp>
      <p:cxnSp>
        <p:nvCxnSpPr>
          <p:cNvPr id="99331" name="Прямая со стрелкой 2"/>
          <p:cNvCxnSpPr>
            <a:cxnSpLocks noChangeShapeType="1"/>
          </p:cNvCxnSpPr>
          <p:nvPr/>
        </p:nvCxnSpPr>
        <p:spPr bwMode="auto">
          <a:xfrm rot="16200000" flipH="1">
            <a:off x="6010275" y="2276475"/>
            <a:ext cx="828675" cy="828675"/>
          </a:xfrm>
          <a:prstGeom prst="straightConnector1">
            <a:avLst/>
          </a:prstGeom>
          <a:noFill/>
          <a:ln w="9525" algn="ctr">
            <a:solidFill>
              <a:schemeClr val="tx1"/>
            </a:solidFill>
            <a:round/>
            <a:headEnd type="arrow" w="med" len="med"/>
            <a:tailEnd type="arrow" w="med" len="med"/>
          </a:ln>
        </p:spPr>
      </p:cxnSp>
      <p:cxnSp>
        <p:nvCxnSpPr>
          <p:cNvPr id="99332" name="Прямая со стрелкой 3"/>
          <p:cNvCxnSpPr>
            <a:cxnSpLocks noChangeShapeType="1"/>
            <a:endCxn id="99340" idx="0"/>
          </p:cNvCxnSpPr>
          <p:nvPr/>
        </p:nvCxnSpPr>
        <p:spPr bwMode="auto">
          <a:xfrm rot="10800000" flipV="1">
            <a:off x="838200" y="2143125"/>
            <a:ext cx="2495550" cy="1009650"/>
          </a:xfrm>
          <a:prstGeom prst="straightConnector1">
            <a:avLst/>
          </a:prstGeom>
          <a:noFill/>
          <a:ln w="9525" algn="ctr">
            <a:solidFill>
              <a:schemeClr val="tx1"/>
            </a:solidFill>
            <a:round/>
            <a:headEnd type="arrow" w="med" len="med"/>
            <a:tailEnd type="arrow" w="med" len="med"/>
          </a:ln>
        </p:spPr>
      </p:cxnSp>
      <p:cxnSp>
        <p:nvCxnSpPr>
          <p:cNvPr id="99333" name="Прямая со стрелкой 4"/>
          <p:cNvCxnSpPr>
            <a:cxnSpLocks noChangeShapeType="1"/>
          </p:cNvCxnSpPr>
          <p:nvPr/>
        </p:nvCxnSpPr>
        <p:spPr bwMode="auto">
          <a:xfrm rot="10800000" flipV="1">
            <a:off x="2376488" y="2305050"/>
            <a:ext cx="1119187" cy="876300"/>
          </a:xfrm>
          <a:prstGeom prst="straightConnector1">
            <a:avLst/>
          </a:prstGeom>
          <a:noFill/>
          <a:ln w="9525" algn="ctr">
            <a:solidFill>
              <a:schemeClr val="tx1"/>
            </a:solidFill>
            <a:round/>
            <a:headEnd type="arrow" w="med" len="med"/>
            <a:tailEnd type="arrow" w="med" len="med"/>
          </a:ln>
        </p:spPr>
      </p:cxnSp>
      <p:cxnSp>
        <p:nvCxnSpPr>
          <p:cNvPr id="99334" name="Прямая со стрелкой 6"/>
          <p:cNvCxnSpPr>
            <a:cxnSpLocks noChangeShapeType="1"/>
            <a:endCxn id="99342" idx="0"/>
          </p:cNvCxnSpPr>
          <p:nvPr/>
        </p:nvCxnSpPr>
        <p:spPr bwMode="auto">
          <a:xfrm>
            <a:off x="6372225" y="2124075"/>
            <a:ext cx="2119313" cy="1019175"/>
          </a:xfrm>
          <a:prstGeom prst="straightConnector1">
            <a:avLst/>
          </a:prstGeom>
          <a:noFill/>
          <a:ln w="9525" algn="ctr">
            <a:solidFill>
              <a:schemeClr val="tx1"/>
            </a:solidFill>
            <a:round/>
            <a:headEnd type="arrow" w="med" len="med"/>
            <a:tailEnd type="arrow" w="med" len="med"/>
          </a:ln>
        </p:spPr>
      </p:cxnSp>
      <p:cxnSp>
        <p:nvCxnSpPr>
          <p:cNvPr id="99335" name="Прямая со стрелкой 7"/>
          <p:cNvCxnSpPr>
            <a:cxnSpLocks noChangeShapeType="1"/>
          </p:cNvCxnSpPr>
          <p:nvPr/>
        </p:nvCxnSpPr>
        <p:spPr bwMode="auto">
          <a:xfrm rot="5400000">
            <a:off x="3400425" y="2762250"/>
            <a:ext cx="819150" cy="38100"/>
          </a:xfrm>
          <a:prstGeom prst="straightConnector1">
            <a:avLst/>
          </a:prstGeom>
          <a:noFill/>
          <a:ln w="9525" algn="ctr">
            <a:solidFill>
              <a:schemeClr val="tx1"/>
            </a:solidFill>
            <a:round/>
            <a:headEnd type="arrow" w="med" len="med"/>
            <a:tailEnd type="arrow" w="med" len="med"/>
          </a:ln>
        </p:spPr>
      </p:cxnSp>
      <p:cxnSp>
        <p:nvCxnSpPr>
          <p:cNvPr id="99336" name="Прямая со стрелкой 8"/>
          <p:cNvCxnSpPr>
            <a:cxnSpLocks noChangeShapeType="1"/>
          </p:cNvCxnSpPr>
          <p:nvPr/>
        </p:nvCxnSpPr>
        <p:spPr bwMode="auto">
          <a:xfrm rot="16200000" flipH="1">
            <a:off x="4838700" y="2733675"/>
            <a:ext cx="676275" cy="47625"/>
          </a:xfrm>
          <a:prstGeom prst="straightConnector1">
            <a:avLst/>
          </a:prstGeom>
          <a:noFill/>
          <a:ln w="9525" algn="ctr">
            <a:solidFill>
              <a:schemeClr val="tx1"/>
            </a:solidFill>
            <a:round/>
            <a:headEnd type="arrow" w="med" len="med"/>
            <a:tailEnd type="arrow" w="med" len="med"/>
          </a:ln>
        </p:spPr>
      </p:cxnSp>
      <p:sp>
        <p:nvSpPr>
          <p:cNvPr id="99337" name="Овал 9"/>
          <p:cNvSpPr>
            <a:spLocks noChangeArrowheads="1"/>
          </p:cNvSpPr>
          <p:nvPr/>
        </p:nvSpPr>
        <p:spPr bwMode="auto">
          <a:xfrm>
            <a:off x="3076575" y="3219450"/>
            <a:ext cx="1228725" cy="781050"/>
          </a:xfrm>
          <a:prstGeom prst="ellipse">
            <a:avLst/>
          </a:prstGeom>
          <a:solidFill>
            <a:schemeClr val="accent1"/>
          </a:solidFill>
          <a:ln w="9525" algn="ctr">
            <a:solidFill>
              <a:schemeClr val="tx1"/>
            </a:solidFill>
            <a:round/>
            <a:headEnd/>
            <a:tailEnd/>
          </a:ln>
        </p:spPr>
        <p:txBody>
          <a:bodyPr/>
          <a:lstStyle/>
          <a:p>
            <a:pPr algn="ctr"/>
            <a:r>
              <a:rPr lang="ru-RU" sz="1200" b="1">
                <a:solidFill>
                  <a:srgbClr val="FF0000"/>
                </a:solidFill>
              </a:rPr>
              <a:t>Урок-лекция</a:t>
            </a:r>
          </a:p>
        </p:txBody>
      </p:sp>
      <p:sp>
        <p:nvSpPr>
          <p:cNvPr id="99338" name="Овал 12"/>
          <p:cNvSpPr>
            <a:spLocks noChangeArrowheads="1"/>
          </p:cNvSpPr>
          <p:nvPr/>
        </p:nvSpPr>
        <p:spPr bwMode="auto">
          <a:xfrm>
            <a:off x="6076950" y="3076575"/>
            <a:ext cx="1733550" cy="914400"/>
          </a:xfrm>
          <a:prstGeom prst="ellipse">
            <a:avLst/>
          </a:prstGeom>
          <a:solidFill>
            <a:schemeClr val="accent1"/>
          </a:solidFill>
          <a:ln w="9525" algn="ctr">
            <a:solidFill>
              <a:schemeClr val="tx1"/>
            </a:solidFill>
            <a:round/>
            <a:headEnd/>
            <a:tailEnd/>
          </a:ln>
        </p:spPr>
        <p:txBody>
          <a:bodyPr/>
          <a:lstStyle/>
          <a:p>
            <a:pPr algn="ctr"/>
            <a:r>
              <a:rPr lang="ru-RU" sz="1200" b="1">
                <a:solidFill>
                  <a:srgbClr val="FF0000"/>
                </a:solidFill>
              </a:rPr>
              <a:t>Урок – представление презентации</a:t>
            </a:r>
          </a:p>
        </p:txBody>
      </p:sp>
      <p:sp>
        <p:nvSpPr>
          <p:cNvPr id="99339" name="Овал 13"/>
          <p:cNvSpPr>
            <a:spLocks noChangeArrowheads="1"/>
          </p:cNvSpPr>
          <p:nvPr/>
        </p:nvSpPr>
        <p:spPr bwMode="auto">
          <a:xfrm>
            <a:off x="1666875" y="3200400"/>
            <a:ext cx="1400175" cy="847725"/>
          </a:xfrm>
          <a:prstGeom prst="ellipse">
            <a:avLst/>
          </a:prstGeom>
          <a:solidFill>
            <a:schemeClr val="accent1"/>
          </a:solidFill>
          <a:ln w="9525" algn="ctr">
            <a:solidFill>
              <a:schemeClr val="tx1"/>
            </a:solidFill>
            <a:round/>
            <a:headEnd/>
            <a:tailEnd/>
          </a:ln>
        </p:spPr>
        <p:txBody>
          <a:bodyPr/>
          <a:lstStyle/>
          <a:p>
            <a:pPr algn="ctr"/>
            <a:r>
              <a:rPr lang="ru-RU" sz="1200" b="1">
                <a:solidFill>
                  <a:srgbClr val="FF0000"/>
                </a:solidFill>
              </a:rPr>
              <a:t>Урок-семинар</a:t>
            </a:r>
          </a:p>
        </p:txBody>
      </p:sp>
      <p:sp>
        <p:nvSpPr>
          <p:cNvPr id="99340" name="Овал 14"/>
          <p:cNvSpPr>
            <a:spLocks noChangeArrowheads="1"/>
          </p:cNvSpPr>
          <p:nvPr/>
        </p:nvSpPr>
        <p:spPr bwMode="auto">
          <a:xfrm>
            <a:off x="0" y="3152775"/>
            <a:ext cx="1676400" cy="828675"/>
          </a:xfrm>
          <a:prstGeom prst="ellipse">
            <a:avLst/>
          </a:prstGeom>
          <a:solidFill>
            <a:schemeClr val="accent1"/>
          </a:solidFill>
          <a:ln w="9525" algn="ctr">
            <a:solidFill>
              <a:schemeClr val="tx1"/>
            </a:solidFill>
            <a:round/>
            <a:headEnd/>
            <a:tailEnd/>
          </a:ln>
        </p:spPr>
        <p:txBody>
          <a:bodyPr/>
          <a:lstStyle/>
          <a:p>
            <a:endParaRPr lang="ru-RU" sz="1200"/>
          </a:p>
          <a:p>
            <a:r>
              <a:rPr lang="ru-RU" sz="1200" b="1">
                <a:solidFill>
                  <a:srgbClr val="FF0000"/>
                </a:solidFill>
              </a:rPr>
              <a:t>Стандартный</a:t>
            </a:r>
          </a:p>
        </p:txBody>
      </p:sp>
      <p:sp>
        <p:nvSpPr>
          <p:cNvPr id="99341" name="Овал 15"/>
          <p:cNvSpPr>
            <a:spLocks noChangeArrowheads="1"/>
          </p:cNvSpPr>
          <p:nvPr/>
        </p:nvSpPr>
        <p:spPr bwMode="auto">
          <a:xfrm>
            <a:off x="4333875" y="3095625"/>
            <a:ext cx="1714500" cy="838200"/>
          </a:xfrm>
          <a:prstGeom prst="ellipse">
            <a:avLst/>
          </a:prstGeom>
          <a:solidFill>
            <a:schemeClr val="accent1"/>
          </a:solidFill>
          <a:ln w="9525" algn="ctr">
            <a:solidFill>
              <a:schemeClr val="tx1"/>
            </a:solidFill>
            <a:round/>
            <a:headEnd/>
            <a:tailEnd/>
          </a:ln>
        </p:spPr>
        <p:txBody>
          <a:bodyPr/>
          <a:lstStyle/>
          <a:p>
            <a:pPr algn="ctr"/>
            <a:r>
              <a:rPr lang="ru-RU" sz="1200" b="1" dirty="0">
                <a:solidFill>
                  <a:srgbClr val="FF0000"/>
                </a:solidFill>
              </a:rPr>
              <a:t>Урок -театральное представление</a:t>
            </a:r>
          </a:p>
        </p:txBody>
      </p:sp>
      <p:sp>
        <p:nvSpPr>
          <p:cNvPr id="99342" name="Овал 16"/>
          <p:cNvSpPr>
            <a:spLocks noChangeArrowheads="1"/>
          </p:cNvSpPr>
          <p:nvPr/>
        </p:nvSpPr>
        <p:spPr bwMode="auto">
          <a:xfrm>
            <a:off x="7839075" y="3143250"/>
            <a:ext cx="1304925" cy="838200"/>
          </a:xfrm>
          <a:prstGeom prst="ellipse">
            <a:avLst/>
          </a:prstGeom>
          <a:solidFill>
            <a:schemeClr val="accent1"/>
          </a:solidFill>
          <a:ln w="9525" algn="ctr">
            <a:solidFill>
              <a:schemeClr val="tx1"/>
            </a:solidFill>
            <a:round/>
            <a:headEnd/>
            <a:tailEnd/>
          </a:ln>
        </p:spPr>
        <p:txBody>
          <a:bodyPr/>
          <a:lstStyle/>
          <a:p>
            <a:pPr algn="ctr"/>
            <a:endParaRPr lang="ru-RU" sz="1200"/>
          </a:p>
          <a:p>
            <a:pPr algn="ctr"/>
            <a:r>
              <a:rPr lang="ru-RU" sz="1200" b="1">
                <a:solidFill>
                  <a:srgbClr val="FF0000"/>
                </a:solidFill>
              </a:rPr>
              <a:t>Урок-игра</a:t>
            </a:r>
          </a:p>
        </p:txBody>
      </p:sp>
      <p:sp>
        <p:nvSpPr>
          <p:cNvPr id="99343" name="Овал 18"/>
          <p:cNvSpPr>
            <a:spLocks noChangeArrowheads="1"/>
          </p:cNvSpPr>
          <p:nvPr/>
        </p:nvSpPr>
        <p:spPr bwMode="auto">
          <a:xfrm>
            <a:off x="3152775" y="1809750"/>
            <a:ext cx="3171825" cy="609600"/>
          </a:xfrm>
          <a:prstGeom prst="ellipse">
            <a:avLst/>
          </a:prstGeom>
          <a:solidFill>
            <a:schemeClr val="accent1"/>
          </a:solidFill>
          <a:ln w="9525" algn="ctr">
            <a:solidFill>
              <a:schemeClr val="tx1"/>
            </a:solidFill>
            <a:round/>
            <a:headEnd/>
            <a:tailEnd/>
          </a:ln>
        </p:spPr>
        <p:txBody>
          <a:bodyPr/>
          <a:lstStyle/>
          <a:p>
            <a:r>
              <a:rPr lang="ru-RU" b="1" dirty="0">
                <a:solidFill>
                  <a:srgbClr val="FF0000"/>
                </a:solidFill>
              </a:rPr>
              <a:t>ФОРМЫ УРОКОВ</a:t>
            </a:r>
          </a:p>
        </p:txBody>
      </p:sp>
      <p:sp>
        <p:nvSpPr>
          <p:cNvPr id="16" name="TextBox 2"/>
          <p:cNvSpPr txBox="1">
            <a:spLocks noChangeArrowheads="1"/>
          </p:cNvSpPr>
          <p:nvPr/>
        </p:nvSpPr>
        <p:spPr bwMode="auto">
          <a:xfrm>
            <a:off x="928662" y="4357694"/>
            <a:ext cx="7786742" cy="1754326"/>
          </a:xfrm>
          <a:prstGeom prst="rect">
            <a:avLst/>
          </a:prstGeom>
          <a:noFill/>
          <a:ln w="9525">
            <a:noFill/>
            <a:miter lim="800000"/>
            <a:headEnd/>
            <a:tailEnd/>
          </a:ln>
        </p:spPr>
        <p:txBody>
          <a:bodyPr wrap="square">
            <a:spAutoFit/>
          </a:bodyPr>
          <a:lstStyle/>
          <a:p>
            <a:r>
              <a:rPr lang="ru-RU" dirty="0">
                <a:latin typeface="Times New Roman" pitchFamily="18" charset="0"/>
                <a:cs typeface="Times New Roman" pitchFamily="18" charset="0"/>
              </a:rPr>
              <a:t>Школа на 1 день на самоуправлении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Директор: Ким Нина – 11 «а» класс;</a:t>
            </a:r>
          </a:p>
          <a:p>
            <a:r>
              <a:rPr lang="ru-RU" dirty="0">
                <a:latin typeface="Times New Roman" pitchFamily="18" charset="0"/>
                <a:cs typeface="Times New Roman" pitchFamily="18" charset="0"/>
              </a:rPr>
              <a:t>Заместитель директора по УВР – Иванова Мария – 10 «а» класс</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Дежурство в школе осуществляли 18 человек ( 10-11 классы). </a:t>
            </a:r>
          </a:p>
          <a:p>
            <a:r>
              <a:rPr lang="ru-RU" dirty="0">
                <a:latin typeface="Times New Roman" pitchFamily="18" charset="0"/>
                <a:cs typeface="Times New Roman" pitchFamily="18" charset="0"/>
              </a:rPr>
              <a:t>Ни одной травмы, ни одного нарушения дисциплины не было в этот день.</a:t>
            </a:r>
          </a:p>
          <a:p>
            <a:endParaRPr lang="ru-RU" dirty="0">
              <a:latin typeface="Times New Roman" pitchFamily="18" charset="0"/>
              <a:cs typeface="Times New Roman" pitchFamily="18" charset="0"/>
            </a:endParaRPr>
          </a:p>
        </p:txBody>
      </p:sp>
      <p:sp>
        <p:nvSpPr>
          <p:cNvPr id="17" name="TextBox 2"/>
          <p:cNvSpPr txBox="1">
            <a:spLocks noChangeArrowheads="1"/>
          </p:cNvSpPr>
          <p:nvPr/>
        </p:nvSpPr>
        <p:spPr bwMode="auto">
          <a:xfrm>
            <a:off x="285720" y="714356"/>
            <a:ext cx="8562975" cy="1077218"/>
          </a:xfrm>
          <a:prstGeom prst="rect">
            <a:avLst/>
          </a:prstGeom>
          <a:noFill/>
          <a:ln w="9525">
            <a:noFill/>
            <a:miter lim="800000"/>
            <a:headEnd/>
            <a:tailEnd/>
          </a:ln>
        </p:spPr>
        <p:txBody>
          <a:bodyPr>
            <a:spAutoFit/>
          </a:bodyPr>
          <a:lstStyle/>
          <a:p>
            <a:r>
              <a:rPr lang="ru-RU" sz="1600" dirty="0">
                <a:latin typeface="Times New Roman" pitchFamily="18" charset="0"/>
                <a:cs typeface="Times New Roman" pitchFamily="18" charset="0"/>
              </a:rPr>
              <a:t>	12.12.2013 года в рамках проведения в ГБОУ СОШ № 591 Дня науки и самоуправления обучающиеся 10-11 классов провели для обучающихся 5-9 классов уроки по предметам, представленным в расписании. В общей сложности было дано 40 увлекательных уроков, каждый из которых не был похож на другой.</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642910" y="0"/>
            <a:ext cx="8080375" cy="1143000"/>
          </a:xfrm>
        </p:spPr>
        <p:txBody>
          <a:bodyPr/>
          <a:lstStyle/>
          <a:p>
            <a:pPr algn="ctr">
              <a:defRPr/>
            </a:pPr>
            <a:r>
              <a:rPr lang="ru-RU" sz="3200" b="1" dirty="0" smtClean="0">
                <a:latin typeface="Times New Roman" pitchFamily="18" charset="0"/>
                <a:ea typeface="Tahoma" pitchFamily="34" charset="0"/>
                <a:cs typeface="Times New Roman" pitchFamily="18" charset="0"/>
              </a:rPr>
              <a:t>ДЕНЬ НАУКИ И САМОУПРАВЛЕНИЯ </a:t>
            </a:r>
            <a:br>
              <a:rPr lang="ru-RU" sz="3200" b="1" dirty="0" smtClean="0">
                <a:latin typeface="Times New Roman" pitchFamily="18" charset="0"/>
                <a:ea typeface="Tahoma" pitchFamily="34" charset="0"/>
                <a:cs typeface="Times New Roman" pitchFamily="18" charset="0"/>
              </a:rPr>
            </a:br>
            <a:r>
              <a:rPr lang="ru-RU" sz="3200" b="1" dirty="0" smtClean="0">
                <a:latin typeface="Times New Roman" pitchFamily="18" charset="0"/>
                <a:ea typeface="Tahoma" pitchFamily="34" charset="0"/>
                <a:cs typeface="Times New Roman" pitchFamily="18" charset="0"/>
              </a:rPr>
              <a:t>12.12.2013 г. </a:t>
            </a:r>
            <a:endParaRPr lang="ru-RU" sz="3200" dirty="0">
              <a:latin typeface="Times New Roman" pitchFamily="18" charset="0"/>
              <a:ea typeface="Tahoma" pitchFamily="34" charset="0"/>
              <a:cs typeface="Times New Roman" pitchFamily="18" charset="0"/>
            </a:endParaRPr>
          </a:p>
        </p:txBody>
      </p:sp>
      <p:pic>
        <p:nvPicPr>
          <p:cNvPr id="95235" name="Picture 2" descr="C:\Users\Bibl\Desktop\для  Яны\День самоупр\DSC_9607.JPG"/>
          <p:cNvPicPr>
            <a:picLocks noGrp="1" noChangeAspect="1" noChangeArrowheads="1"/>
          </p:cNvPicPr>
          <p:nvPr>
            <p:ph sz="quarter" idx="1"/>
          </p:nvPr>
        </p:nvPicPr>
        <p:blipFill>
          <a:blip r:embed="rId2" cstate="screen"/>
          <a:srcRect/>
          <a:stretch>
            <a:fillRect/>
          </a:stretch>
        </p:blipFill>
        <p:spPr>
          <a:xfrm>
            <a:off x="0" y="1071546"/>
            <a:ext cx="2990850" cy="1981200"/>
          </a:xfrm>
          <a:noFill/>
        </p:spPr>
      </p:pic>
      <p:pic>
        <p:nvPicPr>
          <p:cNvPr id="95236" name="Picture 3" descr="C:\Users\Bibl\Desktop\для  Яны\День самоупр\DSC_9617.JPG"/>
          <p:cNvPicPr>
            <a:picLocks noGrp="1" noChangeAspect="1" noChangeArrowheads="1"/>
          </p:cNvPicPr>
          <p:nvPr>
            <p:ph sz="quarter" idx="2"/>
          </p:nvPr>
        </p:nvPicPr>
        <p:blipFill>
          <a:blip r:embed="rId3" cstate="screen"/>
          <a:srcRect/>
          <a:stretch>
            <a:fillRect/>
          </a:stretch>
        </p:blipFill>
        <p:spPr>
          <a:xfrm>
            <a:off x="642910" y="4429132"/>
            <a:ext cx="2990850" cy="1981200"/>
          </a:xfrm>
          <a:noFill/>
        </p:spPr>
      </p:pic>
      <p:pic>
        <p:nvPicPr>
          <p:cNvPr id="95237" name="Picture 4" descr="C:\Users\Bibl\Desktop\для  Яны\День самоупр\DSC_9785.JPG"/>
          <p:cNvPicPr>
            <a:picLocks noGrp="1" noChangeAspect="1" noChangeArrowheads="1"/>
          </p:cNvPicPr>
          <p:nvPr>
            <p:ph sz="quarter" idx="3"/>
          </p:nvPr>
        </p:nvPicPr>
        <p:blipFill>
          <a:blip r:embed="rId4" cstate="screen"/>
          <a:srcRect/>
          <a:stretch>
            <a:fillRect/>
          </a:stretch>
        </p:blipFill>
        <p:spPr>
          <a:xfrm>
            <a:off x="285720" y="2643182"/>
            <a:ext cx="2990850" cy="1981200"/>
          </a:xfrm>
          <a:noFill/>
        </p:spPr>
      </p:pic>
      <p:pic>
        <p:nvPicPr>
          <p:cNvPr id="95238" name="Picture 5" descr="C:\Users\Bibl\Desktop\для  Яны\День самоупр\IMG_4116.JPG"/>
          <p:cNvPicPr>
            <a:picLocks noGrp="1" noChangeAspect="1" noChangeArrowheads="1"/>
          </p:cNvPicPr>
          <p:nvPr>
            <p:ph sz="quarter" idx="4"/>
          </p:nvPr>
        </p:nvPicPr>
        <p:blipFill>
          <a:blip r:embed="rId5" cstate="screen"/>
          <a:srcRect/>
          <a:stretch>
            <a:fillRect/>
          </a:stretch>
        </p:blipFill>
        <p:spPr>
          <a:xfrm>
            <a:off x="6172200" y="857232"/>
            <a:ext cx="2971800" cy="1981200"/>
          </a:xfrm>
          <a:noFill/>
        </p:spPr>
      </p:pic>
      <p:pic>
        <p:nvPicPr>
          <p:cNvPr id="7" name="Picture 13" descr="C:\Users\Bibl\Desktop\для  Яны\День самоупр\DSC_0300.JPG"/>
          <p:cNvPicPr>
            <a:picLocks noChangeAspect="1" noChangeArrowheads="1"/>
          </p:cNvPicPr>
          <p:nvPr/>
        </p:nvPicPr>
        <p:blipFill>
          <a:blip r:embed="rId6" cstate="screen"/>
          <a:srcRect/>
          <a:stretch>
            <a:fillRect/>
          </a:stretch>
        </p:blipFill>
        <p:spPr>
          <a:xfrm>
            <a:off x="3857620" y="2285992"/>
            <a:ext cx="2990850" cy="1981200"/>
          </a:xfrm>
          <a:prstGeom prst="rect">
            <a:avLst/>
          </a:prstGeom>
          <a:noFill/>
        </p:spPr>
      </p:pic>
      <p:sp>
        <p:nvSpPr>
          <p:cNvPr id="8" name="TextBox 2"/>
          <p:cNvSpPr txBox="1">
            <a:spLocks noChangeArrowheads="1"/>
          </p:cNvSpPr>
          <p:nvPr/>
        </p:nvSpPr>
        <p:spPr bwMode="auto">
          <a:xfrm>
            <a:off x="4143372" y="4286256"/>
            <a:ext cx="4786346" cy="2031325"/>
          </a:xfrm>
          <a:prstGeom prst="rect">
            <a:avLst/>
          </a:prstGeom>
          <a:noFill/>
          <a:ln w="9525">
            <a:noFill/>
            <a:miter lim="800000"/>
            <a:headEnd/>
            <a:tailEnd/>
          </a:ln>
        </p:spPr>
        <p:txBody>
          <a:bodyPr wrap="square">
            <a:spAutoFit/>
          </a:bodyPr>
          <a:lstStyle/>
          <a:p>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В </a:t>
            </a:r>
            <a:r>
              <a:rPr lang="ru-RU" dirty="0">
                <a:latin typeface="Times New Roman" pitchFamily="18" charset="0"/>
                <a:cs typeface="Times New Roman" pitchFamily="18" charset="0"/>
              </a:rPr>
              <a:t>школе был проведен «Открытый микрофон», на котором были подведены итоги Дня науки и самоуправления</a:t>
            </a:r>
            <a:r>
              <a:rPr lang="ru-RU" dirty="0" smtClean="0">
                <a:latin typeface="Times New Roman" pitchFamily="18" charset="0"/>
                <a:cs typeface="Times New Roman" pitchFamily="18" charset="0"/>
              </a:rPr>
              <a:t>. Состоялся </a:t>
            </a:r>
            <a:r>
              <a:rPr lang="ru-RU" dirty="0">
                <a:latin typeface="Times New Roman" pitchFamily="18" charset="0"/>
                <a:cs typeface="Times New Roman" pitchFamily="18" charset="0"/>
              </a:rPr>
              <a:t>очень интересный диалог и обмен мнениями обучающихся и учителей. Опыт Дня науки  и самоуправления понравился всем участникам!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defRPr/>
            </a:pPr>
            <a:r>
              <a:rPr lang="ru-RU" sz="3600" dirty="0" smtClean="0">
                <a:latin typeface="Times New Roman" pitchFamily="18" charset="0"/>
                <a:cs typeface="Times New Roman" pitchFamily="18" charset="0"/>
              </a:rPr>
              <a:t>Итоги работы ШНО «Эврика» за 5 лет</a:t>
            </a:r>
            <a:endParaRPr lang="ru-RU" sz="3600" dirty="0">
              <a:latin typeface="Times New Roman" pitchFamily="18" charset="0"/>
              <a:cs typeface="Times New Roman" pitchFamily="18" charset="0"/>
            </a:endParaRPr>
          </a:p>
        </p:txBody>
      </p:sp>
      <p:sp>
        <p:nvSpPr>
          <p:cNvPr id="101379" name="Содержимое 2"/>
          <p:cNvSpPr>
            <a:spLocks noGrp="1"/>
          </p:cNvSpPr>
          <p:nvPr>
            <p:ph idx="1"/>
          </p:nvPr>
        </p:nvSpPr>
        <p:spPr>
          <a:xfrm>
            <a:off x="152400" y="1524000"/>
            <a:ext cx="8991600" cy="4572000"/>
          </a:xfrm>
        </p:spPr>
        <p:txBody>
          <a:bodyPr>
            <a:normAutofit lnSpcReduction="10000"/>
          </a:bodyPr>
          <a:lstStyle/>
          <a:p>
            <a:pPr>
              <a:buFont typeface="Wingdings" pitchFamily="2" charset="2"/>
              <a:buChar char="Ø"/>
            </a:pPr>
            <a:r>
              <a:rPr lang="ru-RU" sz="2000" b="1" u="sng" dirty="0" smtClean="0">
                <a:latin typeface="Times New Roman" pitchFamily="18" charset="0"/>
                <a:cs typeface="Times New Roman" pitchFamily="18" charset="0"/>
              </a:rPr>
              <a:t>НАШИ УСПЕХИ:</a:t>
            </a:r>
          </a:p>
          <a:p>
            <a:pPr>
              <a:buFont typeface="Wingdings" pitchFamily="2" charset="2"/>
              <a:buChar char="§"/>
            </a:pPr>
            <a:r>
              <a:rPr lang="ru-RU" sz="1600" dirty="0" smtClean="0">
                <a:latin typeface="Times New Roman" pitchFamily="18" charset="0"/>
                <a:cs typeface="Times New Roman" pitchFamily="18" charset="0"/>
              </a:rPr>
              <a:t>Создан стабильный коллектив учителей и обучающихся, постоянно участвующих в учебно-исследовательской работе.</a:t>
            </a:r>
          </a:p>
          <a:p>
            <a:pPr>
              <a:buFont typeface="Wingdings" pitchFamily="2" charset="2"/>
              <a:buChar char="§"/>
            </a:pPr>
            <a:r>
              <a:rPr lang="ru-RU" sz="1600" dirty="0" smtClean="0">
                <a:latin typeface="Times New Roman" pitchFamily="18" charset="0"/>
                <a:cs typeface="Times New Roman" pitchFamily="18" charset="0"/>
              </a:rPr>
              <a:t>Широко представлена тематика учебно-исследовательских работ обучающихся по различным предметам.</a:t>
            </a:r>
          </a:p>
          <a:p>
            <a:pPr>
              <a:buFont typeface="Wingdings" pitchFamily="2" charset="2"/>
              <a:buChar char="§"/>
            </a:pPr>
            <a:r>
              <a:rPr lang="ru-RU" sz="1600" dirty="0" smtClean="0">
                <a:latin typeface="Times New Roman" pitchFamily="18" charset="0"/>
                <a:cs typeface="Times New Roman" pitchFamily="18" charset="0"/>
              </a:rPr>
              <a:t>С 2011 года в работу ШНО «Эврика» включилась начальная школа.</a:t>
            </a:r>
          </a:p>
          <a:p>
            <a:pPr>
              <a:buFont typeface="Wingdings" pitchFamily="2" charset="2"/>
              <a:buChar char="§"/>
            </a:pPr>
            <a:r>
              <a:rPr lang="ru-RU" sz="1600" dirty="0" smtClean="0">
                <a:latin typeface="Times New Roman" pitchFamily="18" charset="0"/>
                <a:cs typeface="Times New Roman" pitchFamily="18" charset="0"/>
              </a:rPr>
              <a:t>В 2014 году провели в рамках программы «Развитие самоуправления» День науки и самоуправления.</a:t>
            </a:r>
          </a:p>
          <a:p>
            <a:pPr>
              <a:buFont typeface="Wingdings" pitchFamily="2" charset="2"/>
              <a:buChar char="Ø"/>
            </a:pPr>
            <a:r>
              <a:rPr lang="ru-RU" sz="2000" b="1" u="sng" dirty="0" smtClean="0">
                <a:latin typeface="Times New Roman" pitchFamily="18" charset="0"/>
                <a:cs typeface="Times New Roman" pitchFamily="18" charset="0"/>
              </a:rPr>
              <a:t>НАШИ  ПРОБЛЕМЫ:</a:t>
            </a:r>
          </a:p>
          <a:p>
            <a:pPr>
              <a:buFont typeface="Wingdings" pitchFamily="2" charset="2"/>
              <a:buChar char="§"/>
            </a:pPr>
            <a:r>
              <a:rPr lang="ru-RU" sz="1600" dirty="0" smtClean="0">
                <a:latin typeface="Times New Roman" pitchFamily="18" charset="0"/>
                <a:cs typeface="Times New Roman" pitchFamily="18" charset="0"/>
              </a:rPr>
              <a:t>Недостаточно массовости в учебно-исследовательской работе.</a:t>
            </a:r>
          </a:p>
          <a:p>
            <a:pPr>
              <a:buFont typeface="Wingdings" pitchFamily="2" charset="2"/>
              <a:buChar char="§"/>
            </a:pPr>
            <a:r>
              <a:rPr lang="ru-RU" sz="1600" dirty="0" smtClean="0">
                <a:latin typeface="Times New Roman" pitchFamily="18" charset="0"/>
                <a:cs typeface="Times New Roman" pitchFamily="18" charset="0"/>
              </a:rPr>
              <a:t>Пассивность  некоторых учителей.</a:t>
            </a:r>
          </a:p>
          <a:p>
            <a:pPr>
              <a:buFont typeface="Wingdings" pitchFamily="2" charset="2"/>
              <a:buChar char="Ø"/>
            </a:pPr>
            <a:r>
              <a:rPr lang="ru-RU" sz="2000" b="1" u="sng" dirty="0" smtClean="0">
                <a:latin typeface="Times New Roman" pitchFamily="18" charset="0"/>
                <a:cs typeface="Times New Roman" pitchFamily="18" charset="0"/>
              </a:rPr>
              <a:t>ЗАДАЧИ  НА 2014-2015 УЧЕБНЫЙ ГОД ШНО «ЭВРИКА»:</a:t>
            </a:r>
          </a:p>
          <a:p>
            <a:pPr>
              <a:buFont typeface="Wingdings" pitchFamily="2" charset="2"/>
              <a:buChar char="§"/>
            </a:pPr>
            <a:r>
              <a:rPr lang="ru-RU" sz="1600" dirty="0" smtClean="0">
                <a:latin typeface="Times New Roman" pitchFamily="18" charset="0"/>
                <a:cs typeface="Times New Roman" pitchFamily="18" charset="0"/>
              </a:rPr>
              <a:t>Стимулировать обучающихся и педагогический коллектив к более активному участию в учебно-исследовательской работе, что позволит сделать эту работу массовой.</a:t>
            </a:r>
          </a:p>
          <a:p>
            <a:pPr>
              <a:buFont typeface="Wingdings" pitchFamily="2" charset="2"/>
              <a:buChar char="§"/>
            </a:pPr>
            <a:r>
              <a:rPr lang="ru-RU" sz="1600" dirty="0" smtClean="0">
                <a:latin typeface="Times New Roman" pitchFamily="18" charset="0"/>
                <a:cs typeface="Times New Roman" pitchFamily="18" charset="0"/>
              </a:rPr>
              <a:t>Организовать 2 этапа проведения учебно-исследовательской работы в школе: в декабре (1 этап – отборочный тур); в марте (2 этап – конференция победителей 1 этапа)</a:t>
            </a:r>
          </a:p>
          <a:p>
            <a:pPr>
              <a:buFont typeface="Wingdings" pitchFamily="2" charset="2"/>
              <a:buChar char="§"/>
            </a:pPr>
            <a:endParaRPr lang="ru-RU"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14338"/>
            <a:ext cx="8143900" cy="928693"/>
          </a:xfrm>
        </p:spPr>
        <p:txBody>
          <a:bodyPr>
            <a:normAutofit/>
          </a:bodyPr>
          <a:lstStyle/>
          <a:p>
            <a:pPr algn="ctr"/>
            <a:r>
              <a:rPr lang="ru-RU" sz="2000" b="1" i="1" dirty="0" smtClean="0">
                <a:latin typeface="Times New Roman" pitchFamily="18" charset="0"/>
                <a:cs typeface="Times New Roman" pitchFamily="18" charset="0"/>
              </a:rPr>
              <a:t>Достижения обучающихся в различных конкурсах, соревнованиях.</a:t>
            </a:r>
            <a:endParaRPr lang="ru-RU" sz="2000" i="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01A93B6E-DB14-41AE-A5DC-6F006543DE6F}" type="slidenum">
              <a:rPr lang="ru-RU" smtClean="0"/>
              <a:pPr>
                <a:defRPr/>
              </a:pPr>
              <a:t>74</a:t>
            </a:fld>
            <a:endParaRPr lang="ru-RU"/>
          </a:p>
        </p:txBody>
      </p:sp>
      <p:graphicFrame>
        <p:nvGraphicFramePr>
          <p:cNvPr id="7" name="Таблица 6"/>
          <p:cNvGraphicFramePr>
            <a:graphicFrameLocks noGrp="1"/>
          </p:cNvGraphicFramePr>
          <p:nvPr/>
        </p:nvGraphicFramePr>
        <p:xfrm>
          <a:off x="214282" y="571482"/>
          <a:ext cx="8715436" cy="5945644"/>
        </p:xfrm>
        <a:graphic>
          <a:graphicData uri="http://schemas.openxmlformats.org/drawingml/2006/table">
            <a:tbl>
              <a:tblPr/>
              <a:tblGrid>
                <a:gridCol w="467691"/>
                <a:gridCol w="2723264"/>
                <a:gridCol w="1089087"/>
                <a:gridCol w="2936801"/>
                <a:gridCol w="1498593"/>
              </a:tblGrid>
              <a:tr h="296742">
                <a:tc>
                  <a:txBody>
                    <a:bodyPr/>
                    <a:lstStyle/>
                    <a:p>
                      <a:pPr algn="ctr">
                        <a:lnSpc>
                          <a:spcPct val="115000"/>
                        </a:lnSpc>
                        <a:spcAft>
                          <a:spcPts val="0"/>
                        </a:spcAft>
                      </a:pPr>
                      <a:r>
                        <a:rPr lang="ru-RU" sz="900" dirty="0">
                          <a:latin typeface="Times New Roman"/>
                          <a:ea typeface="Times New Roman"/>
                          <a:cs typeface="Times New Roman"/>
                        </a:rPr>
                        <a:t>№ </a:t>
                      </a:r>
                      <a:r>
                        <a:rPr lang="ru-RU" sz="900" dirty="0" err="1">
                          <a:latin typeface="Times New Roman"/>
                          <a:ea typeface="Times New Roman"/>
                          <a:cs typeface="Times New Roman"/>
                        </a:rPr>
                        <a:t>п\п</a:t>
                      </a:r>
                      <a:endParaRPr lang="ru-RU" sz="900" dirty="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Times New Roman"/>
                          <a:ea typeface="Times New Roman"/>
                          <a:cs typeface="Times New Roman"/>
                        </a:rPr>
                        <a:t>Наименование мероприятия, конкурса, проекта</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Times New Roman"/>
                          <a:ea typeface="Times New Roman"/>
                          <a:cs typeface="Times New Roman"/>
                        </a:rPr>
                        <a:t>Уровень </a:t>
                      </a:r>
                      <a:endParaRPr lang="ru-RU" sz="900">
                        <a:latin typeface="Calibri"/>
                        <a:ea typeface="Times New Roman"/>
                        <a:cs typeface="Times New Roman"/>
                      </a:endParaRPr>
                    </a:p>
                    <a:p>
                      <a:pPr algn="ctr">
                        <a:lnSpc>
                          <a:spcPct val="115000"/>
                        </a:lnSpc>
                        <a:spcAft>
                          <a:spcPts val="0"/>
                        </a:spcAft>
                      </a:pPr>
                      <a:r>
                        <a:rPr lang="ru-RU" sz="900">
                          <a:latin typeface="Times New Roman"/>
                          <a:ea typeface="Times New Roman"/>
                          <a:cs typeface="Times New Roman"/>
                        </a:rPr>
                        <a:t>проведения</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Times New Roman"/>
                          <a:ea typeface="Times New Roman"/>
                          <a:cs typeface="Times New Roman"/>
                        </a:rPr>
                        <a:t>Участники конкурса</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Times New Roman"/>
                          <a:ea typeface="Times New Roman"/>
                          <a:cs typeface="Times New Roman"/>
                        </a:rPr>
                        <a:t> Результаты участия в конкурсе</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485">
                <a:tc>
                  <a:txBody>
                    <a:bodyPr/>
                    <a:lstStyle/>
                    <a:p>
                      <a:pPr marL="342900" lvl="0" indent="-342900">
                        <a:lnSpc>
                          <a:spcPct val="115000"/>
                        </a:lnSpc>
                        <a:spcAft>
                          <a:spcPts val="0"/>
                        </a:spcAft>
                        <a:buFont typeface="+mj-lt"/>
                        <a:buNone/>
                      </a:pPr>
                      <a:r>
                        <a:rPr lang="ru-RU" sz="900" dirty="0" smtClean="0">
                          <a:latin typeface="Times New Roman"/>
                          <a:ea typeface="Times New Roman"/>
                          <a:cs typeface="Times New Roman"/>
                        </a:rPr>
                        <a:t>1.</a:t>
                      </a:r>
                      <a:endParaRPr lang="ru-RU" sz="900" dirty="0">
                        <a:latin typeface="Times New Roman"/>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latin typeface="Times New Roman"/>
                          <a:ea typeface="Times New Roman"/>
                          <a:cs typeface="Times New Roman"/>
                        </a:rPr>
                        <a:t>VII городские открытые чтения школьных исследовательских работ «У Крюкова канал»</a:t>
                      </a:r>
                      <a:endParaRPr lang="ru-RU" sz="900" dirty="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Городской</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Администрация ГБОУ СОШ № 591</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Благодарность за большой вклад в организацию научной деятельности учащихся</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742">
                <a:tc>
                  <a:txBody>
                    <a:bodyPr/>
                    <a:lstStyle/>
                    <a:p>
                      <a:pPr marL="342900" lvl="0" indent="-342900">
                        <a:lnSpc>
                          <a:spcPct val="115000"/>
                        </a:lnSpc>
                        <a:spcAft>
                          <a:spcPts val="0"/>
                        </a:spcAft>
                        <a:buFont typeface="+mj-lt"/>
                        <a:buNone/>
                      </a:pPr>
                      <a:r>
                        <a:rPr lang="ru-RU" sz="900" dirty="0" smtClean="0">
                          <a:latin typeface="Times New Roman"/>
                          <a:ea typeface="Times New Roman"/>
                          <a:cs typeface="Times New Roman"/>
                        </a:rPr>
                        <a:t>2.</a:t>
                      </a:r>
                      <a:endParaRPr lang="ru-RU" sz="900" dirty="0">
                        <a:latin typeface="Times New Roman"/>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latin typeface="Times New Roman"/>
                          <a:ea typeface="Times New Roman"/>
                          <a:cs typeface="Times New Roman"/>
                        </a:rPr>
                        <a:t>Исторический конкурс «Путешествие по странам Древнего мира»</a:t>
                      </a:r>
                      <a:endParaRPr lang="ru-RU" sz="900" dirty="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latin typeface="Times New Roman"/>
                          <a:ea typeface="Times New Roman"/>
                          <a:cs typeface="Times New Roman"/>
                        </a:rPr>
                        <a:t>Районный</a:t>
                      </a:r>
                      <a:endParaRPr lang="ru-RU" sz="900" dirty="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latin typeface="Times New Roman"/>
                          <a:ea typeface="Times New Roman"/>
                          <a:cs typeface="Times New Roman"/>
                        </a:rPr>
                        <a:t>Команда 5 класса</a:t>
                      </a:r>
                      <a:endParaRPr lang="ru-RU" sz="900" dirty="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Диплом III степени</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113">
                <a:tc>
                  <a:txBody>
                    <a:bodyPr/>
                    <a:lstStyle/>
                    <a:p>
                      <a:pPr marL="342900" lvl="0" indent="-342900">
                        <a:lnSpc>
                          <a:spcPct val="115000"/>
                        </a:lnSpc>
                        <a:spcAft>
                          <a:spcPts val="0"/>
                        </a:spcAft>
                        <a:buFont typeface="+mj-lt"/>
                        <a:buNone/>
                      </a:pPr>
                      <a:r>
                        <a:rPr lang="ru-RU" sz="900" dirty="0" smtClean="0">
                          <a:latin typeface="Times New Roman"/>
                          <a:ea typeface="Times New Roman"/>
                          <a:cs typeface="Times New Roman"/>
                        </a:rPr>
                        <a:t>3.</a:t>
                      </a:r>
                      <a:endParaRPr lang="ru-RU" sz="900" dirty="0">
                        <a:latin typeface="Times New Roman"/>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Фестиваль знаний, посвященный 400-летию династии Романовых</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Районный</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latin typeface="Times New Roman"/>
                          <a:ea typeface="Times New Roman"/>
                          <a:cs typeface="Times New Roman"/>
                        </a:rPr>
                        <a:t>Команда 9 класса.</a:t>
                      </a:r>
                      <a:endParaRPr lang="ru-RU" sz="900" dirty="0">
                        <a:latin typeface="Calibri"/>
                        <a:ea typeface="Times New Roman"/>
                        <a:cs typeface="Times New Roman"/>
                      </a:endParaRPr>
                    </a:p>
                    <a:p>
                      <a:pPr>
                        <a:lnSpc>
                          <a:spcPct val="115000"/>
                        </a:lnSpc>
                        <a:spcAft>
                          <a:spcPts val="0"/>
                        </a:spcAft>
                      </a:pPr>
                      <a:r>
                        <a:rPr lang="ru-RU" sz="900" dirty="0" err="1">
                          <a:latin typeface="Times New Roman"/>
                          <a:ea typeface="Times New Roman"/>
                          <a:cs typeface="Times New Roman"/>
                        </a:rPr>
                        <a:t>Новикович</a:t>
                      </a:r>
                      <a:r>
                        <a:rPr lang="ru-RU" sz="900" dirty="0">
                          <a:latin typeface="Times New Roman"/>
                          <a:ea typeface="Times New Roman"/>
                          <a:cs typeface="Times New Roman"/>
                        </a:rPr>
                        <a:t> Елена Валерьевна, учитель истории и обществознания</a:t>
                      </a:r>
                      <a:endParaRPr lang="ru-RU" sz="900" dirty="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Лауреаты конкурса</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113">
                <a:tc>
                  <a:txBody>
                    <a:bodyPr/>
                    <a:lstStyle/>
                    <a:p>
                      <a:pPr marL="342900" lvl="0" indent="-342900">
                        <a:lnSpc>
                          <a:spcPct val="115000"/>
                        </a:lnSpc>
                        <a:spcAft>
                          <a:spcPts val="0"/>
                        </a:spcAft>
                        <a:buFont typeface="+mj-lt"/>
                        <a:buNone/>
                      </a:pPr>
                      <a:r>
                        <a:rPr lang="ru-RU" sz="900" dirty="0" smtClean="0">
                          <a:latin typeface="Times New Roman"/>
                          <a:ea typeface="Times New Roman"/>
                          <a:cs typeface="Times New Roman"/>
                        </a:rPr>
                        <a:t>4.</a:t>
                      </a:r>
                      <a:endParaRPr lang="ru-RU" sz="900" dirty="0">
                        <a:latin typeface="Times New Roman"/>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I место в турнире по пионерболу среди девочек в рамках XIII Спартакиады школьников МО № 54</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Районный</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Команда школы</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I место</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113">
                <a:tc>
                  <a:txBody>
                    <a:bodyPr/>
                    <a:lstStyle/>
                    <a:p>
                      <a:pPr marL="342900" lvl="0" indent="-342900">
                        <a:lnSpc>
                          <a:spcPct val="115000"/>
                        </a:lnSpc>
                        <a:spcAft>
                          <a:spcPts val="0"/>
                        </a:spcAft>
                        <a:buFont typeface="+mj-lt"/>
                        <a:buNone/>
                      </a:pPr>
                      <a:r>
                        <a:rPr lang="ru-RU" sz="900" dirty="0" smtClean="0">
                          <a:latin typeface="Times New Roman"/>
                          <a:ea typeface="Times New Roman"/>
                          <a:cs typeface="Times New Roman"/>
                        </a:rPr>
                        <a:t>5.</a:t>
                      </a:r>
                      <a:endParaRPr lang="ru-RU" sz="900" dirty="0">
                        <a:latin typeface="Times New Roman"/>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I место в турнире по пионерболу среди мальчиков в рамках XIII Спартакиады школьников МО № 54</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Районный</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Команда школы</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I место</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113">
                <a:tc>
                  <a:txBody>
                    <a:bodyPr/>
                    <a:lstStyle/>
                    <a:p>
                      <a:pPr marL="342900" lvl="0" indent="-342900">
                        <a:lnSpc>
                          <a:spcPct val="115000"/>
                        </a:lnSpc>
                        <a:spcAft>
                          <a:spcPts val="0"/>
                        </a:spcAft>
                        <a:buFont typeface="+mj-lt"/>
                        <a:buNone/>
                      </a:pPr>
                      <a:r>
                        <a:rPr lang="ru-RU" sz="900" dirty="0" smtClean="0">
                          <a:latin typeface="Times New Roman"/>
                          <a:ea typeface="Times New Roman"/>
                          <a:cs typeface="Times New Roman"/>
                        </a:rPr>
                        <a:t>6.</a:t>
                      </a:r>
                      <a:endParaRPr lang="ru-RU" sz="900" dirty="0">
                        <a:latin typeface="Times New Roman"/>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Реализация районной программы по направлению «Духовно-нравственное воспитание ОУ Невского района 2010-2015»</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Районный</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Педагогический коллектив ГБОУ СОШ № 591</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Грамота за участие</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1857">
                <a:tc>
                  <a:txBody>
                    <a:bodyPr/>
                    <a:lstStyle/>
                    <a:p>
                      <a:pPr marL="342900" lvl="0" indent="-342900">
                        <a:lnSpc>
                          <a:spcPct val="115000"/>
                        </a:lnSpc>
                        <a:spcAft>
                          <a:spcPts val="0"/>
                        </a:spcAft>
                        <a:buFont typeface="+mj-lt"/>
                        <a:buNone/>
                      </a:pPr>
                      <a:r>
                        <a:rPr lang="ru-RU" sz="900" dirty="0" smtClean="0">
                          <a:latin typeface="Times New Roman"/>
                          <a:ea typeface="Times New Roman"/>
                          <a:cs typeface="Times New Roman"/>
                        </a:rPr>
                        <a:t>7.</a:t>
                      </a:r>
                      <a:endParaRPr lang="ru-RU" sz="900" dirty="0">
                        <a:latin typeface="Times New Roman"/>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Подготовка и проведение семинара для заместителей директоров по ВР «Организация работы ученического самоуправления (средний и старший уровень обучения»</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Районный</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Педагогический коллектив школы</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Грамота за подготовку и проведение семинара</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113">
                <a:tc>
                  <a:txBody>
                    <a:bodyPr/>
                    <a:lstStyle/>
                    <a:p>
                      <a:pPr marL="342900" lvl="0" indent="-342900">
                        <a:lnSpc>
                          <a:spcPct val="115000"/>
                        </a:lnSpc>
                        <a:spcAft>
                          <a:spcPts val="0"/>
                        </a:spcAft>
                        <a:buFont typeface="+mj-lt"/>
                        <a:buNone/>
                      </a:pPr>
                      <a:r>
                        <a:rPr lang="ru-RU" sz="900" dirty="0" smtClean="0">
                          <a:latin typeface="Times New Roman"/>
                          <a:ea typeface="Times New Roman"/>
                          <a:cs typeface="Times New Roman"/>
                        </a:rPr>
                        <a:t>8.</a:t>
                      </a:r>
                      <a:endParaRPr lang="ru-RU" sz="900" dirty="0">
                        <a:latin typeface="Times New Roman"/>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Подготовка и проведение семинара для директоров «Эффективное управление ресурсами»</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Районный</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Педагогический коллектив школы</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Грамота за подготовку и проведение семинара</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113">
                <a:tc>
                  <a:txBody>
                    <a:bodyPr/>
                    <a:lstStyle/>
                    <a:p>
                      <a:pPr marL="342900" lvl="0" indent="-342900">
                        <a:lnSpc>
                          <a:spcPct val="115000"/>
                        </a:lnSpc>
                        <a:spcAft>
                          <a:spcPts val="0"/>
                        </a:spcAft>
                        <a:buFont typeface="+mj-lt"/>
                        <a:buNone/>
                      </a:pPr>
                      <a:r>
                        <a:rPr lang="ru-RU" sz="900" dirty="0" smtClean="0">
                          <a:latin typeface="Times New Roman"/>
                          <a:ea typeface="Times New Roman"/>
                          <a:cs typeface="Times New Roman"/>
                        </a:rPr>
                        <a:t>9.</a:t>
                      </a:r>
                      <a:endParaRPr lang="ru-RU" sz="900" dirty="0">
                        <a:latin typeface="Times New Roman"/>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latin typeface="Times New Roman"/>
                          <a:ea typeface="Times New Roman"/>
                          <a:cs typeface="Times New Roman"/>
                        </a:rPr>
                        <a:t>V</a:t>
                      </a:r>
                      <a:r>
                        <a:rPr lang="ru-RU" sz="900">
                          <a:latin typeface="Times New Roman"/>
                          <a:ea typeface="Times New Roman"/>
                          <a:cs typeface="Times New Roman"/>
                        </a:rPr>
                        <a:t> районный фестиваль детских общественных объединений и органов ученического самоуправления</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Районный</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Совет старшеклассников, ДОО «Сентябрята»</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Диплом лауреата I степени в общем зачете</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485">
                <a:tc>
                  <a:txBody>
                    <a:bodyPr/>
                    <a:lstStyle/>
                    <a:p>
                      <a:pPr marL="342900" lvl="0" indent="-342900">
                        <a:lnSpc>
                          <a:spcPct val="115000"/>
                        </a:lnSpc>
                        <a:spcAft>
                          <a:spcPts val="0"/>
                        </a:spcAft>
                        <a:buFont typeface="+mj-lt"/>
                        <a:buNone/>
                      </a:pPr>
                      <a:r>
                        <a:rPr lang="ru-RU" sz="900" dirty="0" smtClean="0">
                          <a:latin typeface="Times New Roman"/>
                          <a:ea typeface="Times New Roman"/>
                          <a:cs typeface="Times New Roman"/>
                        </a:rPr>
                        <a:t>10.</a:t>
                      </a:r>
                      <a:endParaRPr lang="ru-RU" sz="900" dirty="0">
                        <a:latin typeface="Times New Roman"/>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latin typeface="Times New Roman"/>
                          <a:ea typeface="Times New Roman"/>
                          <a:cs typeface="Times New Roman"/>
                        </a:rPr>
                        <a:t>V</a:t>
                      </a:r>
                      <a:r>
                        <a:rPr lang="ru-RU" sz="900">
                          <a:latin typeface="Times New Roman"/>
                          <a:ea typeface="Times New Roman"/>
                          <a:cs typeface="Times New Roman"/>
                        </a:rPr>
                        <a:t> районный фестиваль детских общественных объединений и органов ученического самоуправления</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Районный</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Совет старшеклассников, ДОО «Сентябрята»</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Диплом лауреата </a:t>
                      </a:r>
                      <a:r>
                        <a:rPr lang="en-US" sz="900">
                          <a:latin typeface="Times New Roman"/>
                          <a:ea typeface="Times New Roman"/>
                          <a:cs typeface="Times New Roman"/>
                        </a:rPr>
                        <a:t>I</a:t>
                      </a:r>
                      <a:r>
                        <a:rPr lang="ru-RU" sz="900">
                          <a:latin typeface="Times New Roman"/>
                          <a:ea typeface="Times New Roman"/>
                          <a:cs typeface="Times New Roman"/>
                        </a:rPr>
                        <a:t>I степени в номинации «Лучший социальный проект»</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485">
                <a:tc>
                  <a:txBody>
                    <a:bodyPr/>
                    <a:lstStyle/>
                    <a:p>
                      <a:pPr marL="342900" lvl="0" indent="-342900">
                        <a:lnSpc>
                          <a:spcPct val="115000"/>
                        </a:lnSpc>
                        <a:spcAft>
                          <a:spcPts val="0"/>
                        </a:spcAft>
                        <a:buFont typeface="+mj-lt"/>
                        <a:buNone/>
                      </a:pPr>
                      <a:r>
                        <a:rPr lang="ru-RU" sz="900" dirty="0" smtClean="0">
                          <a:latin typeface="Times New Roman"/>
                          <a:ea typeface="Times New Roman"/>
                          <a:cs typeface="Times New Roman"/>
                        </a:rPr>
                        <a:t>11.</a:t>
                      </a:r>
                      <a:endParaRPr lang="ru-RU" sz="900" dirty="0">
                        <a:latin typeface="Times New Roman"/>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latin typeface="Times New Roman"/>
                          <a:ea typeface="Times New Roman"/>
                          <a:cs typeface="Times New Roman"/>
                        </a:rPr>
                        <a:t>V</a:t>
                      </a:r>
                      <a:r>
                        <a:rPr lang="ru-RU" sz="900">
                          <a:latin typeface="Times New Roman"/>
                          <a:ea typeface="Times New Roman"/>
                          <a:cs typeface="Times New Roman"/>
                        </a:rPr>
                        <a:t> районный фестиваль детских общественных объединений и органов ученического самоуправления</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Районный</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Совет старшеклассников, ДОО «Сентябрята»</a:t>
                      </a:r>
                      <a:endParaRPr lang="ru-RU" sz="90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latin typeface="Times New Roman"/>
                          <a:ea typeface="Times New Roman"/>
                          <a:cs typeface="Times New Roman"/>
                        </a:rPr>
                        <a:t>Диплом участника в номинации «Самая интеллектуальная команда»</a:t>
                      </a:r>
                      <a:endParaRPr lang="ru-RU" sz="900" dirty="0">
                        <a:latin typeface="Calibri"/>
                        <a:ea typeface="Times New Roman"/>
                        <a:cs typeface="Times New Roman"/>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3D1431AC-03AB-448F-836F-E7C33655EE09}" type="slidenum">
              <a:rPr lang="ru-RU" smtClean="0"/>
              <a:pPr>
                <a:defRPr/>
              </a:pPr>
              <a:t>75</a:t>
            </a:fld>
            <a:endParaRPr lang="ru-RU"/>
          </a:p>
        </p:txBody>
      </p:sp>
      <p:graphicFrame>
        <p:nvGraphicFramePr>
          <p:cNvPr id="6" name="Таблица 5"/>
          <p:cNvGraphicFramePr>
            <a:graphicFrameLocks noGrp="1"/>
          </p:cNvGraphicFramePr>
          <p:nvPr/>
        </p:nvGraphicFramePr>
        <p:xfrm>
          <a:off x="214280" y="142852"/>
          <a:ext cx="8643999" cy="6127559"/>
        </p:xfrm>
        <a:graphic>
          <a:graphicData uri="http://schemas.openxmlformats.org/drawingml/2006/table">
            <a:tbl>
              <a:tblPr/>
              <a:tblGrid>
                <a:gridCol w="463858"/>
                <a:gridCol w="2700944"/>
                <a:gridCol w="1080159"/>
                <a:gridCol w="2912729"/>
                <a:gridCol w="1486309"/>
              </a:tblGrid>
              <a:tr h="443936">
                <a:tc>
                  <a:txBody>
                    <a:bodyPr/>
                    <a:lstStyle/>
                    <a:p>
                      <a:pPr algn="ctr">
                        <a:lnSpc>
                          <a:spcPct val="115000"/>
                        </a:lnSpc>
                        <a:spcAft>
                          <a:spcPts val="0"/>
                        </a:spcAft>
                      </a:pPr>
                      <a:r>
                        <a:rPr lang="ru-RU" sz="1100" dirty="0">
                          <a:latin typeface="Times New Roman"/>
                          <a:ea typeface="Times New Roman"/>
                          <a:cs typeface="Times New Roman"/>
                        </a:rPr>
                        <a:t>№ </a:t>
                      </a:r>
                      <a:r>
                        <a:rPr lang="ru-RU" sz="1100" dirty="0" err="1">
                          <a:latin typeface="Times New Roman"/>
                          <a:ea typeface="Times New Roman"/>
                          <a:cs typeface="Times New Roman"/>
                        </a:rPr>
                        <a:t>п\п</a:t>
                      </a:r>
                      <a:endParaRPr lang="ru-RU" sz="110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Наименование мероприятия, конкурса, проекта</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Уровень </a:t>
                      </a:r>
                      <a:endParaRPr lang="ru-RU" sz="1100">
                        <a:latin typeface="Calibri"/>
                        <a:ea typeface="Times New Roman"/>
                        <a:cs typeface="Times New Roman"/>
                      </a:endParaRPr>
                    </a:p>
                    <a:p>
                      <a:pPr algn="ctr">
                        <a:lnSpc>
                          <a:spcPct val="115000"/>
                        </a:lnSpc>
                        <a:spcAft>
                          <a:spcPts val="0"/>
                        </a:spcAft>
                      </a:pPr>
                      <a:r>
                        <a:rPr lang="ru-RU" sz="1100">
                          <a:latin typeface="Times New Roman"/>
                          <a:ea typeface="Times New Roman"/>
                          <a:cs typeface="Times New Roman"/>
                        </a:rPr>
                        <a:t>проведения</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Участники конкурса</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Times New Roman"/>
                          <a:cs typeface="Times New Roman"/>
                        </a:rPr>
                        <a:t> Результаты участия в конкурсе</a:t>
                      </a:r>
                      <a:endParaRPr lang="ru-RU" sz="110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5905">
                <a:tc>
                  <a:txBody>
                    <a:bodyPr/>
                    <a:lstStyle/>
                    <a:p>
                      <a:pPr marL="342900" lvl="0" indent="-342900">
                        <a:lnSpc>
                          <a:spcPct val="115000"/>
                        </a:lnSpc>
                        <a:spcAft>
                          <a:spcPts val="0"/>
                        </a:spcAft>
                        <a:buFont typeface="+mj-lt"/>
                        <a:buNone/>
                      </a:pPr>
                      <a:r>
                        <a:rPr lang="ru-RU" sz="1100" dirty="0" smtClean="0">
                          <a:latin typeface="Times New Roman"/>
                          <a:ea typeface="Times New Roman"/>
                          <a:cs typeface="Times New Roman"/>
                        </a:rPr>
                        <a:t>12.</a:t>
                      </a:r>
                      <a:endParaRPr lang="ru-RU" sz="11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Полуфинальные соревнования по волейболу первенства России 2014 года среди команд девушек 1999-2000 г.р.</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Всероссийский</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Саламашвили Анастасия, 7 «А» класс</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Грамота за I место</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936">
                <a:tc>
                  <a:txBody>
                    <a:bodyPr/>
                    <a:lstStyle/>
                    <a:p>
                      <a:pPr marL="342900" lvl="0" indent="-342900">
                        <a:lnSpc>
                          <a:spcPct val="115000"/>
                        </a:lnSpc>
                        <a:spcAft>
                          <a:spcPts val="0"/>
                        </a:spcAft>
                        <a:buFont typeface="+mj-lt"/>
                        <a:buNone/>
                      </a:pPr>
                      <a:r>
                        <a:rPr lang="ru-RU" sz="1100" dirty="0" smtClean="0">
                          <a:latin typeface="Times New Roman"/>
                          <a:ea typeface="Times New Roman"/>
                          <a:cs typeface="Times New Roman"/>
                        </a:rPr>
                        <a:t>13.</a:t>
                      </a:r>
                      <a:endParaRPr lang="ru-RU" sz="11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Открытая математическая интернет-олимпиада</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Городской</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20 человек (10 «А» класс)</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Сертификат участника</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936">
                <a:tc>
                  <a:txBody>
                    <a:bodyPr/>
                    <a:lstStyle/>
                    <a:p>
                      <a:pPr marL="342900" lvl="0" indent="-342900">
                        <a:lnSpc>
                          <a:spcPct val="115000"/>
                        </a:lnSpc>
                        <a:spcAft>
                          <a:spcPts val="0"/>
                        </a:spcAft>
                        <a:buFont typeface="+mj-lt"/>
                        <a:buNone/>
                      </a:pPr>
                      <a:r>
                        <a:rPr lang="ru-RU" sz="1100" dirty="0" smtClean="0">
                          <a:latin typeface="Times New Roman"/>
                          <a:ea typeface="Times New Roman"/>
                          <a:cs typeface="Times New Roman"/>
                        </a:rPr>
                        <a:t>14.</a:t>
                      </a:r>
                      <a:endParaRPr lang="ru-RU" sz="11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Times New Roman"/>
                          <a:ea typeface="Times New Roman"/>
                          <a:cs typeface="Times New Roman"/>
                        </a:rPr>
                        <a:t>XI </a:t>
                      </a:r>
                      <a:r>
                        <a:rPr lang="ru-RU" sz="1100">
                          <a:latin typeface="Times New Roman"/>
                          <a:ea typeface="Times New Roman"/>
                          <a:cs typeface="Times New Roman"/>
                        </a:rPr>
                        <a:t>Городской выставочно-конкурсный проект «Грани прекрасного»</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Городской</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Давыдова Дарья, 6 «А» класс</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Диплом I степени</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936">
                <a:tc>
                  <a:txBody>
                    <a:bodyPr/>
                    <a:lstStyle/>
                    <a:p>
                      <a:pPr marL="342900" lvl="0" indent="-342900">
                        <a:lnSpc>
                          <a:spcPct val="115000"/>
                        </a:lnSpc>
                        <a:spcAft>
                          <a:spcPts val="0"/>
                        </a:spcAft>
                        <a:buFont typeface="+mj-lt"/>
                        <a:buNone/>
                      </a:pPr>
                      <a:r>
                        <a:rPr lang="ru-RU" sz="1100" dirty="0" smtClean="0">
                          <a:latin typeface="Times New Roman"/>
                          <a:ea typeface="Times New Roman"/>
                          <a:cs typeface="Times New Roman"/>
                        </a:rPr>
                        <a:t>15.</a:t>
                      </a:r>
                      <a:endParaRPr lang="ru-RU" sz="11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VII городские открытые чтения школьных исследовательских работ «У Крюкова канал»</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Городской</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Дралюк Николай, 8 «Б» класс</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Сертификат участника</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936">
                <a:tc>
                  <a:txBody>
                    <a:bodyPr/>
                    <a:lstStyle/>
                    <a:p>
                      <a:pPr marL="342900" lvl="0" indent="-342900">
                        <a:lnSpc>
                          <a:spcPct val="115000"/>
                        </a:lnSpc>
                        <a:spcAft>
                          <a:spcPts val="0"/>
                        </a:spcAft>
                        <a:buFont typeface="+mj-lt"/>
                        <a:buNone/>
                      </a:pPr>
                      <a:r>
                        <a:rPr lang="ru-RU" sz="1100" dirty="0" smtClean="0">
                          <a:latin typeface="Times New Roman"/>
                          <a:ea typeface="Times New Roman"/>
                          <a:cs typeface="Times New Roman"/>
                        </a:rPr>
                        <a:t>16.</a:t>
                      </a:r>
                      <a:endParaRPr lang="ru-RU" sz="11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Городской конкурс плакатов «Береги школьный учебник!»</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Городской</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Сидоркина Анастасия, 11 «А» класс</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Сертификат участника</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3775">
                <a:tc>
                  <a:txBody>
                    <a:bodyPr/>
                    <a:lstStyle/>
                    <a:p>
                      <a:pPr marL="342900" lvl="0" indent="-342900">
                        <a:lnSpc>
                          <a:spcPct val="115000"/>
                        </a:lnSpc>
                        <a:spcAft>
                          <a:spcPts val="0"/>
                        </a:spcAft>
                        <a:buFont typeface="+mj-lt"/>
                        <a:buNone/>
                      </a:pPr>
                      <a:r>
                        <a:rPr lang="ru-RU" sz="1100" dirty="0" smtClean="0">
                          <a:latin typeface="Times New Roman"/>
                          <a:ea typeface="Times New Roman"/>
                          <a:cs typeface="Times New Roman"/>
                        </a:rPr>
                        <a:t>17.</a:t>
                      </a:r>
                      <a:endParaRPr lang="ru-RU" sz="11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Городская открытая научно-практическая конференция биологов «Ученые будущего»</a:t>
                      </a:r>
                      <a:endParaRPr lang="ru-RU" sz="110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Городской</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Ситникова Елена, 11 «А» класс</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Диплом Е.А. Нинбурга за фундаментальный подход в проведении научно-исследовательской работы в области биологии</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5905">
                <a:tc>
                  <a:txBody>
                    <a:bodyPr/>
                    <a:lstStyle/>
                    <a:p>
                      <a:pPr marL="342900" lvl="0" indent="-342900">
                        <a:lnSpc>
                          <a:spcPct val="115000"/>
                        </a:lnSpc>
                        <a:spcAft>
                          <a:spcPts val="0"/>
                        </a:spcAft>
                        <a:buFont typeface="+mj-lt"/>
                        <a:buNone/>
                      </a:pPr>
                      <a:r>
                        <a:rPr lang="ru-RU" sz="1100" dirty="0" smtClean="0">
                          <a:latin typeface="Times New Roman"/>
                          <a:ea typeface="Times New Roman"/>
                          <a:cs typeface="Times New Roman"/>
                        </a:rPr>
                        <a:t>18.</a:t>
                      </a:r>
                      <a:endParaRPr lang="ru-RU" sz="11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Городская открытая научно-практическая конференция биологов «Ученые будущего»</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Городской</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Ситникова Елена, 11 «А» класс</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Сертификат за выступление с докладом</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936">
                <a:tc>
                  <a:txBody>
                    <a:bodyPr/>
                    <a:lstStyle/>
                    <a:p>
                      <a:pPr marL="342900" lvl="0" indent="-342900">
                        <a:lnSpc>
                          <a:spcPct val="115000"/>
                        </a:lnSpc>
                        <a:spcAft>
                          <a:spcPts val="0"/>
                        </a:spcAft>
                        <a:buFont typeface="+mj-lt"/>
                        <a:buNone/>
                      </a:pPr>
                      <a:r>
                        <a:rPr lang="ru-RU" sz="1100" dirty="0" smtClean="0">
                          <a:latin typeface="Times New Roman"/>
                          <a:ea typeface="Times New Roman"/>
                          <a:cs typeface="Times New Roman"/>
                        </a:rPr>
                        <a:t>19.</a:t>
                      </a:r>
                      <a:endParaRPr lang="ru-RU" sz="11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Городская открытая научно-практическая конференция биологов «Ученые будущего»</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Городской</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Ситникова Елена, 11 «А» класс</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Диплом лауреата</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936">
                <a:tc>
                  <a:txBody>
                    <a:bodyPr/>
                    <a:lstStyle/>
                    <a:p>
                      <a:pPr marL="342900" lvl="0" indent="-342900">
                        <a:lnSpc>
                          <a:spcPct val="115000"/>
                        </a:lnSpc>
                        <a:spcAft>
                          <a:spcPts val="0"/>
                        </a:spcAft>
                        <a:buFont typeface="+mj-lt"/>
                        <a:buNone/>
                      </a:pPr>
                      <a:r>
                        <a:rPr lang="ru-RU" sz="1100" dirty="0" smtClean="0">
                          <a:latin typeface="Times New Roman"/>
                          <a:ea typeface="Times New Roman"/>
                          <a:cs typeface="Times New Roman"/>
                        </a:rPr>
                        <a:t>20.</a:t>
                      </a:r>
                      <a:endParaRPr lang="ru-RU" sz="11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50-я Городская олимпиада школьников Санкт-Петербурга по биологии</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Городской</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Ситникова Елена, 11 «А» класс</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Диплом II степени</a:t>
                      </a:r>
                      <a:endParaRPr lang="ru-RU" sz="110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3D1431AC-03AB-448F-836F-E7C33655EE09}" type="slidenum">
              <a:rPr lang="ru-RU" smtClean="0"/>
              <a:pPr>
                <a:defRPr/>
              </a:pPr>
              <a:t>76</a:t>
            </a:fld>
            <a:endParaRPr lang="ru-RU"/>
          </a:p>
        </p:txBody>
      </p:sp>
      <p:graphicFrame>
        <p:nvGraphicFramePr>
          <p:cNvPr id="4" name="Таблица 3"/>
          <p:cNvGraphicFramePr>
            <a:graphicFrameLocks noGrp="1"/>
          </p:cNvGraphicFramePr>
          <p:nvPr/>
        </p:nvGraphicFramePr>
        <p:xfrm>
          <a:off x="214280" y="142852"/>
          <a:ext cx="8643999" cy="6688307"/>
        </p:xfrm>
        <a:graphic>
          <a:graphicData uri="http://schemas.openxmlformats.org/drawingml/2006/table">
            <a:tbl>
              <a:tblPr/>
              <a:tblGrid>
                <a:gridCol w="463858"/>
                <a:gridCol w="2700944"/>
                <a:gridCol w="1080159"/>
                <a:gridCol w="2912729"/>
                <a:gridCol w="1486309"/>
              </a:tblGrid>
              <a:tr h="460378">
                <a:tc>
                  <a:txBody>
                    <a:bodyPr/>
                    <a:lstStyle/>
                    <a:p>
                      <a:pPr algn="ctr">
                        <a:lnSpc>
                          <a:spcPct val="115000"/>
                        </a:lnSpc>
                        <a:spcAft>
                          <a:spcPts val="0"/>
                        </a:spcAft>
                      </a:pPr>
                      <a:r>
                        <a:rPr lang="ru-RU" sz="1100" dirty="0">
                          <a:latin typeface="Times New Roman"/>
                          <a:ea typeface="Times New Roman"/>
                          <a:cs typeface="Times New Roman"/>
                        </a:rPr>
                        <a:t>№ </a:t>
                      </a:r>
                      <a:r>
                        <a:rPr lang="ru-RU" sz="1100" dirty="0" err="1">
                          <a:latin typeface="Times New Roman"/>
                          <a:ea typeface="Times New Roman"/>
                          <a:cs typeface="Times New Roman"/>
                        </a:rPr>
                        <a:t>п\п</a:t>
                      </a:r>
                      <a:endParaRPr lang="ru-RU" sz="110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Наименование мероприятия, конкурса, проекта</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Уровень </a:t>
                      </a:r>
                      <a:endParaRPr lang="ru-RU" sz="1100">
                        <a:latin typeface="Calibri"/>
                        <a:ea typeface="Times New Roman"/>
                        <a:cs typeface="Times New Roman"/>
                      </a:endParaRPr>
                    </a:p>
                    <a:p>
                      <a:pPr algn="ctr">
                        <a:lnSpc>
                          <a:spcPct val="115000"/>
                        </a:lnSpc>
                        <a:spcAft>
                          <a:spcPts val="0"/>
                        </a:spcAft>
                      </a:pPr>
                      <a:r>
                        <a:rPr lang="ru-RU" sz="1100">
                          <a:latin typeface="Times New Roman"/>
                          <a:ea typeface="Times New Roman"/>
                          <a:cs typeface="Times New Roman"/>
                        </a:rPr>
                        <a:t>проведения</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Участники конкурса</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Times New Roman"/>
                          <a:cs typeface="Times New Roman"/>
                        </a:rPr>
                        <a:t> Результаты участия в конкурсе</a:t>
                      </a:r>
                      <a:endParaRPr lang="ru-RU" sz="110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378">
                <a:tc>
                  <a:txBody>
                    <a:bodyPr/>
                    <a:lstStyle/>
                    <a:p>
                      <a:pPr marL="342900" lvl="0" indent="-342900">
                        <a:lnSpc>
                          <a:spcPct val="115000"/>
                        </a:lnSpc>
                        <a:spcAft>
                          <a:spcPts val="0"/>
                        </a:spcAft>
                        <a:buFont typeface="+mj-lt"/>
                        <a:buNone/>
                      </a:pPr>
                      <a:r>
                        <a:rPr lang="ru-RU" sz="900" dirty="0" smtClean="0">
                          <a:latin typeface="Times New Roman"/>
                          <a:ea typeface="Times New Roman"/>
                          <a:cs typeface="Times New Roman"/>
                        </a:rPr>
                        <a:t>21.</a:t>
                      </a:r>
                      <a:endParaRPr lang="ru-RU" sz="9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latin typeface="Times New Roman"/>
                          <a:ea typeface="Times New Roman"/>
                          <a:cs typeface="Times New Roman"/>
                        </a:rPr>
                        <a:t>Городская конференция по поведению животных и человека</a:t>
                      </a:r>
                      <a:endParaRPr lang="ru-RU" sz="90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Городской</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Ситникова Елена, 11 «А» класс</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latin typeface="Times New Roman"/>
                          <a:ea typeface="Times New Roman"/>
                          <a:cs typeface="Times New Roman"/>
                        </a:rPr>
                        <a:t>Диплом победителя</a:t>
                      </a:r>
                      <a:endParaRPr lang="ru-RU" sz="90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378">
                <a:tc>
                  <a:txBody>
                    <a:bodyPr/>
                    <a:lstStyle/>
                    <a:p>
                      <a:pPr marL="342900" lvl="0" indent="-342900">
                        <a:lnSpc>
                          <a:spcPct val="115000"/>
                        </a:lnSpc>
                        <a:spcAft>
                          <a:spcPts val="0"/>
                        </a:spcAft>
                        <a:buFont typeface="+mj-lt"/>
                        <a:buNone/>
                      </a:pPr>
                      <a:r>
                        <a:rPr lang="ru-RU" sz="900" dirty="0" smtClean="0">
                          <a:latin typeface="Times New Roman"/>
                          <a:ea typeface="Times New Roman"/>
                          <a:cs typeface="Times New Roman"/>
                        </a:rPr>
                        <a:t>22.</a:t>
                      </a:r>
                      <a:endParaRPr lang="ru-RU" sz="9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latin typeface="Times New Roman"/>
                          <a:ea typeface="Times New Roman"/>
                          <a:cs typeface="Times New Roman"/>
                        </a:rPr>
                        <a:t>XV</a:t>
                      </a:r>
                      <a:r>
                        <a:rPr lang="ru-RU" sz="900" dirty="0">
                          <a:latin typeface="Times New Roman"/>
                          <a:ea typeface="Times New Roman"/>
                          <a:cs typeface="Times New Roman"/>
                        </a:rPr>
                        <a:t> городская этологическая конференция школьников</a:t>
                      </a:r>
                      <a:endParaRPr lang="ru-RU" sz="90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Городской</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Ситникова Елена, 11 «А» класс</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Сертификат участника</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378">
                <a:tc>
                  <a:txBody>
                    <a:bodyPr/>
                    <a:lstStyle/>
                    <a:p>
                      <a:pPr marL="342900" lvl="0" indent="-342900">
                        <a:lnSpc>
                          <a:spcPct val="115000"/>
                        </a:lnSpc>
                        <a:spcAft>
                          <a:spcPts val="0"/>
                        </a:spcAft>
                        <a:buFont typeface="+mj-lt"/>
                        <a:buNone/>
                      </a:pPr>
                      <a:r>
                        <a:rPr lang="ru-RU" sz="900" dirty="0" smtClean="0">
                          <a:latin typeface="Times New Roman"/>
                          <a:ea typeface="Times New Roman"/>
                          <a:cs typeface="Times New Roman"/>
                        </a:rPr>
                        <a:t>23.</a:t>
                      </a:r>
                      <a:endParaRPr lang="ru-RU" sz="9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latin typeface="Times New Roman"/>
                          <a:ea typeface="Times New Roman"/>
                          <a:cs typeface="Times New Roman"/>
                        </a:rPr>
                        <a:t>Городской конкурс исследовательских работ школьников по истории</a:t>
                      </a:r>
                      <a:endParaRPr lang="ru-RU" sz="90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Городской</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latin typeface="Times New Roman"/>
                          <a:ea typeface="Times New Roman"/>
                          <a:cs typeface="Times New Roman"/>
                        </a:rPr>
                        <a:t>Федянина Александра, 6 «А» </a:t>
                      </a:r>
                      <a:r>
                        <a:rPr lang="ru-RU" sz="900" dirty="0" smtClean="0">
                          <a:latin typeface="Times New Roman"/>
                          <a:ea typeface="Times New Roman"/>
                          <a:cs typeface="Times New Roman"/>
                        </a:rPr>
                        <a:t>класс</a:t>
                      </a:r>
                    </a:p>
                    <a:p>
                      <a:pPr>
                        <a:lnSpc>
                          <a:spcPct val="115000"/>
                        </a:lnSpc>
                        <a:spcAft>
                          <a:spcPts val="0"/>
                        </a:spcAft>
                      </a:pPr>
                      <a:r>
                        <a:rPr lang="ru-RU" sz="900" dirty="0" smtClean="0">
                          <a:latin typeface="Times New Roman"/>
                          <a:ea typeface="Times New Roman"/>
                          <a:cs typeface="Times New Roman"/>
                        </a:rPr>
                        <a:t>учитель</a:t>
                      </a:r>
                      <a:r>
                        <a:rPr lang="ru-RU" sz="900" baseline="0" dirty="0" smtClean="0">
                          <a:latin typeface="Times New Roman"/>
                          <a:ea typeface="Times New Roman"/>
                          <a:cs typeface="Times New Roman"/>
                        </a:rPr>
                        <a:t> Петкевич Е.М.</a:t>
                      </a:r>
                      <a:endParaRPr lang="ru-RU" sz="90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Грамота победителя</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378">
                <a:tc>
                  <a:txBody>
                    <a:bodyPr/>
                    <a:lstStyle/>
                    <a:p>
                      <a:pPr marL="342900" lvl="0" indent="-342900">
                        <a:lnSpc>
                          <a:spcPct val="115000"/>
                        </a:lnSpc>
                        <a:spcAft>
                          <a:spcPts val="0"/>
                        </a:spcAft>
                        <a:buFont typeface="+mj-lt"/>
                        <a:buNone/>
                      </a:pPr>
                      <a:r>
                        <a:rPr lang="ru-RU" sz="900" dirty="0" smtClean="0">
                          <a:latin typeface="Times New Roman"/>
                          <a:ea typeface="Times New Roman"/>
                          <a:cs typeface="Times New Roman"/>
                        </a:rPr>
                        <a:t>24.</a:t>
                      </a:r>
                      <a:endParaRPr lang="ru-RU" sz="9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latin typeface="Times New Roman"/>
                          <a:ea typeface="Times New Roman"/>
                          <a:cs typeface="Times New Roman"/>
                        </a:rPr>
                        <a:t>Городская открытая научно-практическая конференция биологов «Ученые будущего»</a:t>
                      </a:r>
                      <a:endParaRPr lang="ru-RU" sz="90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latin typeface="Times New Roman"/>
                          <a:ea typeface="Times New Roman"/>
                          <a:cs typeface="Times New Roman"/>
                        </a:rPr>
                        <a:t>Городской</a:t>
                      </a:r>
                      <a:endParaRPr lang="ru-RU" sz="90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Якимович Денис, 9 «Б» класс</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Сертификат участника</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378">
                <a:tc>
                  <a:txBody>
                    <a:bodyPr/>
                    <a:lstStyle/>
                    <a:p>
                      <a:pPr marL="342900" lvl="0" indent="-342900">
                        <a:lnSpc>
                          <a:spcPct val="115000"/>
                        </a:lnSpc>
                        <a:spcAft>
                          <a:spcPts val="0"/>
                        </a:spcAft>
                        <a:buFont typeface="+mj-lt"/>
                        <a:buNone/>
                      </a:pPr>
                      <a:r>
                        <a:rPr lang="ru-RU" sz="900" dirty="0" smtClean="0">
                          <a:latin typeface="Times New Roman"/>
                          <a:ea typeface="Times New Roman"/>
                          <a:cs typeface="Times New Roman"/>
                        </a:rPr>
                        <a:t>25.</a:t>
                      </a:r>
                      <a:endParaRPr lang="ru-RU" sz="9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50-я Городская олимпиада школьников Санкт-Петербурга по биологии</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Городской</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latin typeface="Times New Roman"/>
                          <a:ea typeface="Times New Roman"/>
                          <a:cs typeface="Times New Roman"/>
                        </a:rPr>
                        <a:t>Якимович Денис, 9 «Б» класс</a:t>
                      </a:r>
                      <a:endParaRPr lang="ru-RU" sz="90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Диплом III степени</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190">
                <a:tc>
                  <a:txBody>
                    <a:bodyPr/>
                    <a:lstStyle/>
                    <a:p>
                      <a:pPr marL="342900" lvl="0" indent="-342900">
                        <a:lnSpc>
                          <a:spcPct val="115000"/>
                        </a:lnSpc>
                        <a:spcAft>
                          <a:spcPts val="0"/>
                        </a:spcAft>
                        <a:buFont typeface="+mj-lt"/>
                        <a:buNone/>
                      </a:pPr>
                      <a:r>
                        <a:rPr lang="ru-RU" sz="900" dirty="0" smtClean="0">
                          <a:latin typeface="Times New Roman"/>
                          <a:ea typeface="Times New Roman"/>
                          <a:cs typeface="Times New Roman"/>
                        </a:rPr>
                        <a:t>26.</a:t>
                      </a:r>
                      <a:endParaRPr lang="ru-RU" sz="9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Районные соревнования «Юный стрелок»</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Районный</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latin typeface="Times New Roman"/>
                          <a:ea typeface="Times New Roman"/>
                          <a:cs typeface="Times New Roman"/>
                        </a:rPr>
                        <a:t>Бабаев Эмиль, 10 «А» класс</a:t>
                      </a:r>
                      <a:endParaRPr lang="ru-RU" sz="90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Сертификат участника</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378">
                <a:tc>
                  <a:txBody>
                    <a:bodyPr/>
                    <a:lstStyle/>
                    <a:p>
                      <a:pPr marL="342900" lvl="0" indent="-342900">
                        <a:lnSpc>
                          <a:spcPct val="115000"/>
                        </a:lnSpc>
                        <a:spcAft>
                          <a:spcPts val="0"/>
                        </a:spcAft>
                        <a:buFont typeface="+mj-lt"/>
                        <a:buNone/>
                      </a:pPr>
                      <a:r>
                        <a:rPr lang="ru-RU" sz="900" dirty="0" smtClean="0">
                          <a:latin typeface="Times New Roman"/>
                          <a:ea typeface="Times New Roman"/>
                          <a:cs typeface="Times New Roman"/>
                        </a:rPr>
                        <a:t>27.</a:t>
                      </a:r>
                      <a:endParaRPr lang="ru-RU" sz="9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Фестиваль знаний, посвященный 400-летию династии Романовых</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Районный</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latin typeface="Times New Roman"/>
                          <a:ea typeface="Times New Roman"/>
                          <a:cs typeface="Times New Roman"/>
                        </a:rPr>
                        <a:t>Жуковская Дарья, 9 «Б»</a:t>
                      </a:r>
                      <a:endParaRPr lang="ru-RU" sz="90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Лауреат</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378">
                <a:tc>
                  <a:txBody>
                    <a:bodyPr/>
                    <a:lstStyle/>
                    <a:p>
                      <a:pPr marL="342900" lvl="0" indent="-342900">
                        <a:lnSpc>
                          <a:spcPct val="115000"/>
                        </a:lnSpc>
                        <a:spcAft>
                          <a:spcPts val="0"/>
                        </a:spcAft>
                        <a:buFont typeface="+mj-lt"/>
                        <a:buNone/>
                      </a:pPr>
                      <a:r>
                        <a:rPr lang="ru-RU" sz="900" dirty="0" smtClean="0">
                          <a:latin typeface="Times New Roman"/>
                          <a:ea typeface="Times New Roman"/>
                          <a:cs typeface="Times New Roman"/>
                        </a:rPr>
                        <a:t>28.</a:t>
                      </a:r>
                      <a:endParaRPr lang="ru-RU" sz="9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Второй районный этап всероссийской олимпиады школьников по обществознанию</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Районный</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latin typeface="Times New Roman"/>
                          <a:ea typeface="Times New Roman"/>
                          <a:cs typeface="Times New Roman"/>
                        </a:rPr>
                        <a:t>Ким Нина, 11 «А» класс</a:t>
                      </a:r>
                      <a:endParaRPr lang="ru-RU" sz="90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Грамота призера</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378">
                <a:tc>
                  <a:txBody>
                    <a:bodyPr/>
                    <a:lstStyle/>
                    <a:p>
                      <a:pPr marL="342900" lvl="0" indent="-342900">
                        <a:lnSpc>
                          <a:spcPct val="115000"/>
                        </a:lnSpc>
                        <a:spcAft>
                          <a:spcPts val="0"/>
                        </a:spcAft>
                        <a:buFont typeface="+mj-lt"/>
                        <a:buNone/>
                      </a:pPr>
                      <a:r>
                        <a:rPr lang="ru-RU" sz="900" dirty="0" smtClean="0">
                          <a:latin typeface="Times New Roman"/>
                          <a:ea typeface="Times New Roman"/>
                          <a:cs typeface="Times New Roman"/>
                        </a:rPr>
                        <a:t>29.</a:t>
                      </a:r>
                      <a:endParaRPr lang="ru-RU" sz="9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Фестиваль знаний, посвященный 400-летию династии Романовых</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Районный</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latin typeface="Times New Roman"/>
                          <a:ea typeface="Times New Roman"/>
                          <a:cs typeface="Times New Roman"/>
                        </a:rPr>
                        <a:t>Коростылев Дмитрий, 9 «А</a:t>
                      </a:r>
                      <a:r>
                        <a:rPr lang="ru-RU" sz="900" dirty="0" smtClean="0">
                          <a:latin typeface="Times New Roman"/>
                          <a:ea typeface="Times New Roman"/>
                          <a:cs typeface="Times New Roman"/>
                        </a:rPr>
                        <a:t>»</a:t>
                      </a:r>
                    </a:p>
                    <a:p>
                      <a:pPr marL="0" marR="0" indent="0" algn="l" defTabSz="914400" rtl="0" eaLnBrk="1" fontAlgn="auto" latinLnBrk="0" hangingPunct="1">
                        <a:lnSpc>
                          <a:spcPct val="115000"/>
                        </a:lnSpc>
                        <a:spcBef>
                          <a:spcPts val="0"/>
                        </a:spcBef>
                        <a:spcAft>
                          <a:spcPts val="0"/>
                        </a:spcAft>
                        <a:buClrTx/>
                        <a:buSzTx/>
                        <a:buFontTx/>
                        <a:buNone/>
                        <a:tabLst/>
                        <a:defRPr/>
                      </a:pPr>
                      <a:r>
                        <a:rPr lang="ru-RU" sz="900" dirty="0" smtClean="0">
                          <a:latin typeface="Times New Roman"/>
                          <a:ea typeface="Times New Roman"/>
                          <a:cs typeface="Times New Roman"/>
                        </a:rPr>
                        <a:t>учитель</a:t>
                      </a:r>
                      <a:r>
                        <a:rPr lang="ru-RU" sz="900" baseline="0" dirty="0" smtClean="0">
                          <a:latin typeface="Times New Roman"/>
                          <a:ea typeface="Times New Roman"/>
                          <a:cs typeface="Times New Roman"/>
                        </a:rPr>
                        <a:t> Петкевич Е.М.</a:t>
                      </a:r>
                      <a:endParaRPr lang="ru-RU" sz="900" dirty="0" smtClean="0">
                        <a:latin typeface="+mn-lt"/>
                        <a:ea typeface="Times New Roman"/>
                        <a:cs typeface="Times New Roman"/>
                      </a:endParaRPr>
                    </a:p>
                    <a:p>
                      <a:pPr>
                        <a:lnSpc>
                          <a:spcPct val="115000"/>
                        </a:lnSpc>
                        <a:spcAft>
                          <a:spcPts val="0"/>
                        </a:spcAft>
                      </a:pPr>
                      <a:endParaRPr lang="ru-RU" sz="90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latin typeface="Times New Roman"/>
                          <a:ea typeface="Times New Roman"/>
                          <a:cs typeface="Times New Roman"/>
                        </a:rPr>
                        <a:t>Лауреат</a:t>
                      </a:r>
                      <a:endParaRPr lang="ru-RU" sz="90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0567">
                <a:tc>
                  <a:txBody>
                    <a:bodyPr/>
                    <a:lstStyle/>
                    <a:p>
                      <a:pPr marL="342900" lvl="0" indent="-342900">
                        <a:lnSpc>
                          <a:spcPct val="115000"/>
                        </a:lnSpc>
                        <a:spcAft>
                          <a:spcPts val="0"/>
                        </a:spcAft>
                        <a:buFont typeface="+mj-lt"/>
                        <a:buNone/>
                      </a:pPr>
                      <a:r>
                        <a:rPr lang="ru-RU" sz="900" dirty="0" smtClean="0">
                          <a:latin typeface="Times New Roman"/>
                          <a:ea typeface="Times New Roman"/>
                          <a:cs typeface="Times New Roman"/>
                        </a:rPr>
                        <a:t>30.</a:t>
                      </a:r>
                      <a:endParaRPr lang="ru-RU" sz="9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a:latin typeface="Times New Roman"/>
                          <a:ea typeface="Times New Roman"/>
                          <a:cs typeface="Times New Roman"/>
                        </a:rPr>
                        <a:t>V</a:t>
                      </a:r>
                      <a:r>
                        <a:rPr lang="ru-RU" sz="900">
                          <a:latin typeface="Times New Roman"/>
                          <a:ea typeface="Times New Roman"/>
                          <a:cs typeface="Times New Roman"/>
                        </a:rPr>
                        <a:t> районный фестиваль детских общественных объединений и органов ученического самоуправления</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Районный</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latin typeface="Times New Roman"/>
                          <a:ea typeface="Times New Roman"/>
                          <a:cs typeface="Times New Roman"/>
                        </a:rPr>
                        <a:t>Леонтьева Елизавета, 10 «А»</a:t>
                      </a:r>
                      <a:endParaRPr lang="ru-RU" sz="90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latin typeface="Times New Roman"/>
                          <a:ea typeface="Times New Roman"/>
                          <a:cs typeface="Times New Roman"/>
                        </a:rPr>
                        <a:t>Диплом I степени в номинации «Лучшее </a:t>
                      </a:r>
                      <a:r>
                        <a:rPr lang="ru-RU" sz="900" dirty="0" err="1">
                          <a:latin typeface="Times New Roman"/>
                          <a:ea typeface="Times New Roman"/>
                          <a:cs typeface="Times New Roman"/>
                        </a:rPr>
                        <a:t>портфолио</a:t>
                      </a:r>
                      <a:r>
                        <a:rPr lang="ru-RU" sz="900" dirty="0">
                          <a:latin typeface="Times New Roman"/>
                          <a:ea typeface="Times New Roman"/>
                          <a:cs typeface="Times New Roman"/>
                        </a:rPr>
                        <a:t> лидера»</a:t>
                      </a:r>
                      <a:endParaRPr lang="ru-RU" sz="90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190">
                <a:tc>
                  <a:txBody>
                    <a:bodyPr/>
                    <a:lstStyle/>
                    <a:p>
                      <a:pPr marL="342900" lvl="0" indent="-342900">
                        <a:lnSpc>
                          <a:spcPct val="115000"/>
                        </a:lnSpc>
                        <a:spcAft>
                          <a:spcPts val="0"/>
                        </a:spcAft>
                        <a:buFont typeface="+mj-lt"/>
                        <a:buNone/>
                      </a:pPr>
                      <a:r>
                        <a:rPr lang="ru-RU" sz="900" dirty="0" smtClean="0">
                          <a:latin typeface="Times New Roman"/>
                          <a:ea typeface="Times New Roman"/>
                          <a:cs typeface="Times New Roman"/>
                        </a:rPr>
                        <a:t>31.</a:t>
                      </a:r>
                      <a:endParaRPr lang="ru-RU" sz="9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Районные соревнования «Юный стрелок»</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Районный</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Орлов Владислав, 7 «А» класс</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latin typeface="Times New Roman"/>
                          <a:ea typeface="Times New Roman"/>
                          <a:cs typeface="Times New Roman"/>
                        </a:rPr>
                        <a:t>Сертификат участника</a:t>
                      </a:r>
                      <a:endParaRPr lang="ru-RU" sz="90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378">
                <a:tc>
                  <a:txBody>
                    <a:bodyPr/>
                    <a:lstStyle/>
                    <a:p>
                      <a:pPr marL="342900" lvl="0" indent="-342900">
                        <a:lnSpc>
                          <a:spcPct val="115000"/>
                        </a:lnSpc>
                        <a:spcAft>
                          <a:spcPts val="0"/>
                        </a:spcAft>
                        <a:buFont typeface="+mj-lt"/>
                        <a:buNone/>
                      </a:pPr>
                      <a:r>
                        <a:rPr lang="ru-RU" sz="900" dirty="0" smtClean="0">
                          <a:latin typeface="Times New Roman"/>
                          <a:ea typeface="Times New Roman"/>
                          <a:cs typeface="Times New Roman"/>
                        </a:rPr>
                        <a:t>32.</a:t>
                      </a:r>
                      <a:endParaRPr lang="ru-RU" sz="9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Исторический конкурс «Путешествие по странам Древнего мира»</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Районный</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Рейх Алина, 5 «А»</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latin typeface="Times New Roman"/>
                          <a:ea typeface="Times New Roman"/>
                          <a:cs typeface="Times New Roman"/>
                        </a:rPr>
                        <a:t>Дипломант</a:t>
                      </a:r>
                      <a:endParaRPr lang="ru-RU" sz="90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378">
                <a:tc>
                  <a:txBody>
                    <a:bodyPr/>
                    <a:lstStyle/>
                    <a:p>
                      <a:pPr marL="342900" lvl="0" indent="-342900">
                        <a:lnSpc>
                          <a:spcPct val="115000"/>
                        </a:lnSpc>
                        <a:spcAft>
                          <a:spcPts val="0"/>
                        </a:spcAft>
                        <a:buFont typeface="+mj-lt"/>
                        <a:buNone/>
                      </a:pPr>
                      <a:r>
                        <a:rPr lang="ru-RU" sz="900" dirty="0" smtClean="0">
                          <a:latin typeface="Times New Roman"/>
                          <a:ea typeface="Times New Roman"/>
                          <a:cs typeface="Times New Roman"/>
                        </a:rPr>
                        <a:t>33.</a:t>
                      </a:r>
                      <a:endParaRPr lang="ru-RU" sz="9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Второй районный этап всероссийской олимпиады школьников по обществознанию</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Районный</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Соколова Алина, 9 «А» класс</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latin typeface="Times New Roman"/>
                          <a:ea typeface="Times New Roman"/>
                          <a:cs typeface="Times New Roman"/>
                        </a:rPr>
                        <a:t>Грамота призера</a:t>
                      </a:r>
                      <a:endParaRPr lang="ru-RU" sz="90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378">
                <a:tc>
                  <a:txBody>
                    <a:bodyPr/>
                    <a:lstStyle/>
                    <a:p>
                      <a:pPr marL="342900" lvl="0" indent="-342900">
                        <a:lnSpc>
                          <a:spcPct val="115000"/>
                        </a:lnSpc>
                        <a:spcAft>
                          <a:spcPts val="0"/>
                        </a:spcAft>
                        <a:buFont typeface="+mj-lt"/>
                        <a:buNone/>
                      </a:pPr>
                      <a:r>
                        <a:rPr lang="ru-RU" sz="900" dirty="0" smtClean="0">
                          <a:latin typeface="Times New Roman"/>
                          <a:ea typeface="Times New Roman"/>
                          <a:cs typeface="Times New Roman"/>
                        </a:rPr>
                        <a:t>34.</a:t>
                      </a:r>
                      <a:endParaRPr lang="ru-RU" sz="9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Исторический конкурс «Путешествие по странам Древнего мира»</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Районный</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Цехановская Елена, 5 «А»</a:t>
                      </a:r>
                      <a:endParaRPr lang="ru-RU" sz="9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latin typeface="Times New Roman"/>
                          <a:ea typeface="Times New Roman"/>
                          <a:cs typeface="Times New Roman"/>
                        </a:rPr>
                        <a:t>Дипломант</a:t>
                      </a:r>
                      <a:endParaRPr lang="ru-RU" sz="90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42852"/>
            <a:ext cx="8001000" cy="623870"/>
          </a:xfrm>
        </p:spPr>
        <p:txBody>
          <a:bodyPr>
            <a:normAutofit/>
          </a:bodyPr>
          <a:lstStyle/>
          <a:p>
            <a:pPr algn="ctr"/>
            <a:r>
              <a:rPr lang="ru-RU" sz="2400" b="1" i="1" dirty="0" smtClean="0">
                <a:latin typeface="Times New Roman" pitchFamily="18" charset="0"/>
                <a:cs typeface="Times New Roman" pitchFamily="18" charset="0"/>
              </a:rPr>
              <a:t>Достижения работников образовательного учреждения </a:t>
            </a:r>
            <a:endParaRPr lang="ru-RU" sz="2400" i="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01A93B6E-DB14-41AE-A5DC-6F006543DE6F}" type="slidenum">
              <a:rPr lang="ru-RU" smtClean="0"/>
              <a:pPr>
                <a:defRPr/>
              </a:pPr>
              <a:t>77</a:t>
            </a:fld>
            <a:endParaRPr lang="ru-RU"/>
          </a:p>
        </p:txBody>
      </p:sp>
      <p:graphicFrame>
        <p:nvGraphicFramePr>
          <p:cNvPr id="7" name="Таблица 6"/>
          <p:cNvGraphicFramePr>
            <a:graphicFrameLocks noGrp="1"/>
          </p:cNvGraphicFramePr>
          <p:nvPr/>
        </p:nvGraphicFramePr>
        <p:xfrm>
          <a:off x="428596" y="785794"/>
          <a:ext cx="8429683" cy="5572161"/>
        </p:xfrm>
        <a:graphic>
          <a:graphicData uri="http://schemas.openxmlformats.org/drawingml/2006/table">
            <a:tbl>
              <a:tblPr/>
              <a:tblGrid>
                <a:gridCol w="452357"/>
                <a:gridCol w="2633978"/>
                <a:gridCol w="1053378"/>
                <a:gridCol w="2840513"/>
                <a:gridCol w="1449457"/>
              </a:tblGrid>
              <a:tr h="384287">
                <a:tc>
                  <a:txBody>
                    <a:bodyPr/>
                    <a:lstStyle/>
                    <a:p>
                      <a:pPr algn="ctr">
                        <a:lnSpc>
                          <a:spcPct val="115000"/>
                        </a:lnSpc>
                        <a:spcAft>
                          <a:spcPts val="0"/>
                        </a:spcAft>
                      </a:pPr>
                      <a:r>
                        <a:rPr lang="ru-RU" sz="1050" dirty="0">
                          <a:latin typeface="Times New Roman"/>
                          <a:ea typeface="Times New Roman"/>
                          <a:cs typeface="Times New Roman"/>
                        </a:rPr>
                        <a:t>№ </a:t>
                      </a:r>
                      <a:r>
                        <a:rPr lang="ru-RU" sz="1050" dirty="0" err="1">
                          <a:latin typeface="Times New Roman"/>
                          <a:ea typeface="Times New Roman"/>
                          <a:cs typeface="Times New Roman"/>
                        </a:rPr>
                        <a:t>п\п</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dirty="0">
                          <a:latin typeface="Times New Roman"/>
                          <a:ea typeface="Times New Roman"/>
                          <a:cs typeface="Times New Roman"/>
                        </a:rPr>
                        <a:t>Наименование мероприятия, конкурса, проекта</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a:latin typeface="Times New Roman"/>
                          <a:ea typeface="Times New Roman"/>
                          <a:cs typeface="Times New Roman"/>
                        </a:rPr>
                        <a:t>Уровень </a:t>
                      </a:r>
                      <a:endParaRPr lang="ru-RU" sz="1050">
                        <a:latin typeface="Calibri"/>
                        <a:ea typeface="Times New Roman"/>
                        <a:cs typeface="Times New Roman"/>
                      </a:endParaRPr>
                    </a:p>
                    <a:p>
                      <a:pPr algn="ctr">
                        <a:lnSpc>
                          <a:spcPct val="115000"/>
                        </a:lnSpc>
                        <a:spcAft>
                          <a:spcPts val="0"/>
                        </a:spcAft>
                      </a:pPr>
                      <a:r>
                        <a:rPr lang="ru-RU" sz="1050">
                          <a:latin typeface="Times New Roman"/>
                          <a:ea typeface="Times New Roman"/>
                          <a:cs typeface="Times New Roman"/>
                        </a:rPr>
                        <a:t>проведения</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a:latin typeface="Times New Roman"/>
                          <a:ea typeface="Times New Roman"/>
                          <a:cs typeface="Times New Roman"/>
                        </a:rPr>
                        <a:t>Участники конкурса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dirty="0">
                          <a:latin typeface="Times New Roman"/>
                          <a:ea typeface="Times New Roman"/>
                          <a:cs typeface="Times New Roman"/>
                        </a:rPr>
                        <a:t> Результаты участия в конкурсе</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8573">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1.</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dirty="0">
                          <a:latin typeface="Times New Roman"/>
                          <a:ea typeface="Times New Roman"/>
                          <a:cs typeface="Times New Roman"/>
                        </a:rPr>
                        <a:t>Международный фестиваль некоммерческого мультипликационного и компьютерного фильма</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Международный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Клюкина Надежда Анатольевна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Благодарственный диплом за помощь в организации проведении фестиваля</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431">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2.</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Конкурс «Новый урок»</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dirty="0">
                          <a:latin typeface="Times New Roman"/>
                          <a:ea typeface="Times New Roman"/>
                          <a:cs typeface="Times New Roman"/>
                        </a:rPr>
                        <a:t>Международный</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dirty="0">
                          <a:latin typeface="Times New Roman"/>
                          <a:ea typeface="Times New Roman"/>
                          <a:cs typeface="Times New Roman"/>
                        </a:rPr>
                        <a:t>Ушанов Станислав Валентинович</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Благодарность за помощь в организации и проведении конкурса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431">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3.</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Конкурс «Новый урок»</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Международный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dirty="0">
                          <a:latin typeface="Times New Roman"/>
                          <a:ea typeface="Times New Roman"/>
                          <a:cs typeface="Times New Roman"/>
                        </a:rPr>
                        <a:t>Ушанов Станислав Валентинович</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Свидетельство о подготовке учащихся к участию в конкурсе</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431">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4.</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Конкурс «Новый урок»</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Международный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dirty="0">
                          <a:latin typeface="Times New Roman"/>
                          <a:ea typeface="Times New Roman"/>
                          <a:cs typeface="Times New Roman"/>
                        </a:rPr>
                        <a:t>Ушанов Станислав Валентинович</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Свидетельство о подготовке, занявших 2 место</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8573">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5.</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dirty="0">
                          <a:latin typeface="Times New Roman"/>
                          <a:ea typeface="Times New Roman"/>
                          <a:cs typeface="Times New Roman"/>
                        </a:rPr>
                        <a:t>Международный математический конкурс-игра «Кенгуру»</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Международный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dirty="0">
                          <a:latin typeface="Times New Roman"/>
                          <a:ea typeface="Times New Roman"/>
                          <a:cs typeface="Times New Roman"/>
                        </a:rPr>
                        <a:t>Чернышева Елена Александровна</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dirty="0">
                          <a:latin typeface="Times New Roman"/>
                          <a:ea typeface="Times New Roman"/>
                          <a:cs typeface="Times New Roman"/>
                        </a:rPr>
                        <a:t>Сертификат участника и благодарность за помощь в организации конкурса</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8573">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6.</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Times New Roman"/>
                          <a:ea typeface="Times New Roman"/>
                          <a:cs typeface="Times New Roman"/>
                        </a:rPr>
                        <a:t>V </a:t>
                      </a:r>
                      <a:r>
                        <a:rPr lang="ru-RU" sz="1050">
                          <a:latin typeface="Times New Roman"/>
                          <a:ea typeface="Times New Roman"/>
                          <a:cs typeface="Times New Roman"/>
                        </a:rPr>
                        <a:t>межрегиональная научно-практическая конференция «Школа нового поколения: образовательная сеть как ресурс развития. Школа на ладони»</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Всероссийский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Богданчук Татьяна Ивановна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dirty="0">
                          <a:latin typeface="Times New Roman"/>
                          <a:ea typeface="Times New Roman"/>
                          <a:cs typeface="Times New Roman"/>
                        </a:rPr>
                        <a:t>Сертификат участника</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431">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7.</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Всероссийский фестиваль педагогических идей «Открытый урок»</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Всероссийский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Гнедич Ольга Николаевна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dirty="0">
                          <a:latin typeface="Times New Roman"/>
                          <a:ea typeface="Times New Roman"/>
                          <a:cs typeface="Times New Roman"/>
                        </a:rPr>
                        <a:t>Диплом за представление своего педагогического опыта </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431">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8.</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Всероссийский фестиваль педагогических идей «Открытый урок»</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Всероссийский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Елькина Екатерина Сергеевна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dirty="0">
                          <a:latin typeface="Times New Roman"/>
                          <a:ea typeface="Times New Roman"/>
                          <a:cs typeface="Times New Roman"/>
                        </a:rPr>
                        <a:t>Диплом за представление своего педагогического опыта </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01A93B6E-DB14-41AE-A5DC-6F006543DE6F}" type="slidenum">
              <a:rPr lang="ru-RU" smtClean="0"/>
              <a:pPr>
                <a:defRPr/>
              </a:pPr>
              <a:t>78</a:t>
            </a:fld>
            <a:endParaRPr lang="ru-RU"/>
          </a:p>
        </p:txBody>
      </p:sp>
      <p:graphicFrame>
        <p:nvGraphicFramePr>
          <p:cNvPr id="5" name="Таблица 4"/>
          <p:cNvGraphicFramePr>
            <a:graphicFrameLocks noGrp="1"/>
          </p:cNvGraphicFramePr>
          <p:nvPr/>
        </p:nvGraphicFramePr>
        <p:xfrm>
          <a:off x="214280" y="214292"/>
          <a:ext cx="8715437" cy="6133339"/>
        </p:xfrm>
        <a:graphic>
          <a:graphicData uri="http://schemas.openxmlformats.org/drawingml/2006/table">
            <a:tbl>
              <a:tblPr/>
              <a:tblGrid>
                <a:gridCol w="467692"/>
                <a:gridCol w="2723266"/>
                <a:gridCol w="1089086"/>
                <a:gridCol w="2936801"/>
                <a:gridCol w="1498592"/>
              </a:tblGrid>
              <a:tr h="428626">
                <a:tc>
                  <a:txBody>
                    <a:bodyPr/>
                    <a:lstStyle/>
                    <a:p>
                      <a:pPr algn="ctr">
                        <a:lnSpc>
                          <a:spcPct val="115000"/>
                        </a:lnSpc>
                        <a:spcAft>
                          <a:spcPts val="0"/>
                        </a:spcAft>
                      </a:pPr>
                      <a:r>
                        <a:rPr lang="ru-RU" sz="1050" dirty="0">
                          <a:latin typeface="Times New Roman"/>
                          <a:ea typeface="Times New Roman"/>
                          <a:cs typeface="Times New Roman"/>
                        </a:rPr>
                        <a:t>№ </a:t>
                      </a:r>
                      <a:r>
                        <a:rPr lang="ru-RU" sz="1050" dirty="0" err="1">
                          <a:latin typeface="Times New Roman"/>
                          <a:ea typeface="Times New Roman"/>
                          <a:cs typeface="Times New Roman"/>
                        </a:rPr>
                        <a:t>п\п</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dirty="0">
                          <a:latin typeface="Times New Roman"/>
                          <a:ea typeface="Times New Roman"/>
                          <a:cs typeface="Times New Roman"/>
                        </a:rPr>
                        <a:t>Наименование мероприятия, конкурса, проекта</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a:latin typeface="Times New Roman"/>
                          <a:ea typeface="Times New Roman"/>
                          <a:cs typeface="Times New Roman"/>
                        </a:rPr>
                        <a:t>Уровень </a:t>
                      </a:r>
                      <a:endParaRPr lang="ru-RU" sz="1050">
                        <a:latin typeface="Calibri"/>
                        <a:ea typeface="Times New Roman"/>
                        <a:cs typeface="Times New Roman"/>
                      </a:endParaRPr>
                    </a:p>
                    <a:p>
                      <a:pPr algn="ctr">
                        <a:lnSpc>
                          <a:spcPct val="115000"/>
                        </a:lnSpc>
                        <a:spcAft>
                          <a:spcPts val="0"/>
                        </a:spcAft>
                      </a:pPr>
                      <a:r>
                        <a:rPr lang="ru-RU" sz="1050">
                          <a:latin typeface="Times New Roman"/>
                          <a:ea typeface="Times New Roman"/>
                          <a:cs typeface="Times New Roman"/>
                        </a:rPr>
                        <a:t>проведения</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a:latin typeface="Times New Roman"/>
                          <a:ea typeface="Times New Roman"/>
                          <a:cs typeface="Times New Roman"/>
                        </a:rPr>
                        <a:t>Участники конкурса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dirty="0">
                          <a:latin typeface="Times New Roman"/>
                          <a:ea typeface="Times New Roman"/>
                          <a:cs typeface="Times New Roman"/>
                        </a:rPr>
                        <a:t> Результаты участия в конкурсе</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5388">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9.</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Times New Roman"/>
                          <a:ea typeface="Times New Roman"/>
                          <a:cs typeface="Times New Roman"/>
                        </a:rPr>
                        <a:t>V </a:t>
                      </a:r>
                      <a:r>
                        <a:rPr lang="ru-RU" sz="1050">
                          <a:latin typeface="Times New Roman"/>
                          <a:ea typeface="Times New Roman"/>
                          <a:cs typeface="Times New Roman"/>
                        </a:rPr>
                        <a:t>межрегиональная научно-практическая конференция «Школа нового поколения: образовательная сеть как ресурс развития. Школа на ладони»</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Всероссийский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Елькина Екатерина Сергеевна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dirty="0">
                          <a:latin typeface="Times New Roman"/>
                          <a:ea typeface="Times New Roman"/>
                          <a:cs typeface="Times New Roman"/>
                        </a:rPr>
                        <a:t>Сертификат участника</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5388">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10.</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Всероссийский фестиваль «Искатели своих корней»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Всероссийский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Клюкина Надежда Анатольевна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Благодарственное письмо за активное участие в работе жюри и проведении фестиваля</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5388">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11.</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Times New Roman"/>
                          <a:ea typeface="Times New Roman"/>
                          <a:cs typeface="Times New Roman"/>
                        </a:rPr>
                        <a:t>V </a:t>
                      </a:r>
                      <a:r>
                        <a:rPr lang="ru-RU" sz="1050">
                          <a:latin typeface="Times New Roman"/>
                          <a:ea typeface="Times New Roman"/>
                          <a:cs typeface="Times New Roman"/>
                        </a:rPr>
                        <a:t>межрегиональная научно-практическая конференция «Школа нового поколения: образовательная сеть как ресурс развития. Школа на ладони»</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Всероссийский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Клюкина Надежда Анатольевна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Сертификат участника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543">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12.</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Всероссийский фестиваль педагогических идей «Открытый урок»</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Всероссийский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Левитская Татьяна Владимировна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Диплом за представление своего педагогического опыта </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695">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13.</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Times New Roman"/>
                          <a:ea typeface="Times New Roman"/>
                          <a:cs typeface="Times New Roman"/>
                        </a:rPr>
                        <a:t>II</a:t>
                      </a:r>
                      <a:r>
                        <a:rPr lang="ru-RU" sz="1050">
                          <a:latin typeface="Times New Roman"/>
                          <a:ea typeface="Times New Roman"/>
                          <a:cs typeface="Times New Roman"/>
                        </a:rPr>
                        <a:t> Всероссийский фестиваль методических разработок “Конспект урока»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Всероссийский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Остова Тамара Анатольевна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Свидетельство участника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695">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14.</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dirty="0">
                          <a:latin typeface="Times New Roman"/>
                          <a:ea typeface="Times New Roman"/>
                          <a:cs typeface="Times New Roman"/>
                        </a:rPr>
                        <a:t>II</a:t>
                      </a:r>
                      <a:r>
                        <a:rPr lang="ru-RU" sz="1050" dirty="0">
                          <a:latin typeface="Times New Roman"/>
                          <a:ea typeface="Times New Roman"/>
                          <a:cs typeface="Times New Roman"/>
                        </a:rPr>
                        <a:t> Всероссийский фестиваль методических разработок “Конспект урока»</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Всероссийский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Судоргина Мираслава Владимировна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Свидетельство участника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5388">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15.</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Times New Roman"/>
                          <a:ea typeface="Times New Roman"/>
                          <a:cs typeface="Times New Roman"/>
                        </a:rPr>
                        <a:t>V </a:t>
                      </a:r>
                      <a:r>
                        <a:rPr lang="ru-RU" sz="1050">
                          <a:latin typeface="Times New Roman"/>
                          <a:ea typeface="Times New Roman"/>
                          <a:cs typeface="Times New Roman"/>
                        </a:rPr>
                        <a:t>межрегиональная научно-практическая конференция «Школа нового поколения: образовательная сеть как ресурс развития. Школа на ладони»</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Всероссийский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Судоргина Мираслава Владимировна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Сертификат участника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9236">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16.</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Статья в социальной сети работников образования «Школьное научное общество – форма развития исследовательской деятельности учащихся в образовательном учреждении»</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Всероссийский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Чепелкина Людмила Петровна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Свидетельство о публикации</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543">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17.</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Статья в социальной сети работников образования «</a:t>
                      </a:r>
                      <a:r>
                        <a:rPr lang="en-US" sz="1050">
                          <a:latin typeface="Times New Roman"/>
                          <a:ea typeface="Times New Roman"/>
                          <a:cs typeface="Times New Roman"/>
                        </a:rPr>
                        <a:t>IV</a:t>
                      </a:r>
                      <a:r>
                        <a:rPr lang="ru-RU" sz="1050">
                          <a:latin typeface="Times New Roman"/>
                          <a:ea typeface="Times New Roman"/>
                          <a:cs typeface="Times New Roman"/>
                        </a:rPr>
                        <a:t> Школьная научно-практическая конференция ШНО»</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Всероссийский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Чепелкина Людмила Петровна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dirty="0">
                          <a:latin typeface="Times New Roman"/>
                          <a:ea typeface="Times New Roman"/>
                          <a:cs typeface="Times New Roman"/>
                        </a:rPr>
                        <a:t>Свидетельство о публикации</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01A93B6E-DB14-41AE-A5DC-6F006543DE6F}" type="slidenum">
              <a:rPr lang="ru-RU" smtClean="0"/>
              <a:pPr>
                <a:defRPr/>
              </a:pPr>
              <a:t>79</a:t>
            </a:fld>
            <a:endParaRPr lang="ru-RU"/>
          </a:p>
        </p:txBody>
      </p:sp>
      <p:graphicFrame>
        <p:nvGraphicFramePr>
          <p:cNvPr id="6" name="Таблица 5"/>
          <p:cNvGraphicFramePr>
            <a:graphicFrameLocks noGrp="1"/>
          </p:cNvGraphicFramePr>
          <p:nvPr/>
        </p:nvGraphicFramePr>
        <p:xfrm>
          <a:off x="214280" y="214291"/>
          <a:ext cx="8643999" cy="6204778"/>
        </p:xfrm>
        <a:graphic>
          <a:graphicData uri="http://schemas.openxmlformats.org/drawingml/2006/table">
            <a:tbl>
              <a:tblPr/>
              <a:tblGrid>
                <a:gridCol w="463858"/>
                <a:gridCol w="2700944"/>
                <a:gridCol w="1080159"/>
                <a:gridCol w="2912729"/>
                <a:gridCol w="1486309"/>
              </a:tblGrid>
              <a:tr h="500065">
                <a:tc>
                  <a:txBody>
                    <a:bodyPr/>
                    <a:lstStyle/>
                    <a:p>
                      <a:pPr algn="ctr">
                        <a:lnSpc>
                          <a:spcPct val="115000"/>
                        </a:lnSpc>
                        <a:spcAft>
                          <a:spcPts val="0"/>
                        </a:spcAft>
                      </a:pPr>
                      <a:r>
                        <a:rPr lang="ru-RU" sz="1050" dirty="0">
                          <a:latin typeface="Times New Roman"/>
                          <a:ea typeface="Times New Roman"/>
                          <a:cs typeface="Times New Roman"/>
                        </a:rPr>
                        <a:t>№ </a:t>
                      </a:r>
                      <a:r>
                        <a:rPr lang="ru-RU" sz="1050" dirty="0" err="1">
                          <a:latin typeface="Times New Roman"/>
                          <a:ea typeface="Times New Roman"/>
                          <a:cs typeface="Times New Roman"/>
                        </a:rPr>
                        <a:t>п\п</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dirty="0">
                          <a:latin typeface="Times New Roman"/>
                          <a:ea typeface="Times New Roman"/>
                          <a:cs typeface="Times New Roman"/>
                        </a:rPr>
                        <a:t>Наименование мероприятия, конкурса, проекта</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a:latin typeface="Times New Roman"/>
                          <a:ea typeface="Times New Roman"/>
                          <a:cs typeface="Times New Roman"/>
                        </a:rPr>
                        <a:t>Уровень </a:t>
                      </a:r>
                      <a:endParaRPr lang="ru-RU" sz="1050">
                        <a:latin typeface="Calibri"/>
                        <a:ea typeface="Times New Roman"/>
                        <a:cs typeface="Times New Roman"/>
                      </a:endParaRPr>
                    </a:p>
                    <a:p>
                      <a:pPr algn="ctr">
                        <a:lnSpc>
                          <a:spcPct val="115000"/>
                        </a:lnSpc>
                        <a:spcAft>
                          <a:spcPts val="0"/>
                        </a:spcAft>
                      </a:pPr>
                      <a:r>
                        <a:rPr lang="ru-RU" sz="1050">
                          <a:latin typeface="Times New Roman"/>
                          <a:ea typeface="Times New Roman"/>
                          <a:cs typeface="Times New Roman"/>
                        </a:rPr>
                        <a:t>проведения</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a:latin typeface="Times New Roman"/>
                          <a:ea typeface="Times New Roman"/>
                          <a:cs typeface="Times New Roman"/>
                        </a:rPr>
                        <a:t>Участники конкурса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dirty="0">
                          <a:latin typeface="Times New Roman"/>
                          <a:ea typeface="Times New Roman"/>
                          <a:cs typeface="Times New Roman"/>
                        </a:rPr>
                        <a:t> Результаты участия в конкурсе</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3365">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18.</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Международная заочная научно-практическая конференция «Инновационные педагогические технологии в учебно-воспитательном процессе современного образовательного учреждения»</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Всероссийский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Чепелкина Людмила Петровна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dirty="0">
                          <a:latin typeface="Times New Roman"/>
                          <a:ea typeface="Times New Roman"/>
                          <a:cs typeface="Times New Roman"/>
                        </a:rPr>
                        <a:t>Сертификат о публикации</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020">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19.</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dirty="0">
                          <a:latin typeface="Times New Roman"/>
                          <a:ea typeface="Times New Roman"/>
                          <a:cs typeface="Times New Roman"/>
                        </a:rPr>
                        <a:t>Межрегиональный турнир по волейболу «Золотая осень»</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всероссийский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Чепелкина Людмила Петровна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Благодарность за отличную организацию турнира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020">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20.</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dirty="0">
                          <a:latin typeface="Times New Roman"/>
                          <a:ea typeface="Times New Roman"/>
                          <a:cs typeface="Times New Roman"/>
                        </a:rPr>
                        <a:t>III</a:t>
                      </a:r>
                      <a:r>
                        <a:rPr lang="ru-RU" sz="1050" dirty="0">
                          <a:latin typeface="Times New Roman"/>
                          <a:ea typeface="Times New Roman"/>
                          <a:cs typeface="Times New Roman"/>
                        </a:rPr>
                        <a:t> Всероссийский математический конкурс «Ребус» - 2013</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Всероссийский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Чернышева Елена Александровна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Благодарственное письмо за активное участие</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4691">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21.</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dirty="0">
                          <a:latin typeface="Times New Roman"/>
                          <a:ea typeface="Times New Roman"/>
                          <a:cs typeface="Times New Roman"/>
                        </a:rPr>
                        <a:t>Всероссийский интернет-конкурс педагогического творчества </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dirty="0">
                          <a:latin typeface="Times New Roman"/>
                          <a:ea typeface="Times New Roman"/>
                          <a:cs typeface="Times New Roman"/>
                        </a:rPr>
                        <a:t>Всероссийский</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Чернышева Елена Александровна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Диплом за представление своего педагогического опыта в рамках номинации</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020">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22.</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dirty="0">
                          <a:latin typeface="Times New Roman"/>
                          <a:ea typeface="Times New Roman"/>
                          <a:cs typeface="Times New Roman"/>
                        </a:rPr>
                        <a:t>Всероссийский фестиваль педагогических идей «Открытый урок»</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Всероссийский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Чернышева Елена Александровна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Диплом за представление своего педагогического опыта </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4691">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23.</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dirty="0">
                          <a:latin typeface="Times New Roman"/>
                          <a:ea typeface="Times New Roman"/>
                          <a:cs typeface="Times New Roman"/>
                        </a:rPr>
                        <a:t>V </a:t>
                      </a:r>
                      <a:r>
                        <a:rPr lang="ru-RU" sz="1050" dirty="0">
                          <a:latin typeface="Times New Roman"/>
                          <a:ea typeface="Times New Roman"/>
                          <a:cs typeface="Times New Roman"/>
                        </a:rPr>
                        <a:t>межрегиональная научно-практическая конференция «Школа нового поколения: образовательная сеть как ресурс развития. Школа на ладони»</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Всероссийский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Шуваева Татьяна Васильевна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Сертификат участника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4691">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24.</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Научно практическая конференция «Общественное участие в обеспечении реализации Государственной программы РФ «Развитие образования» на 2013-2020 годы</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Городской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Кабакова Дина Васильевна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Сертификат участника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3365">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25.</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ЗЦ ДЮТ «Зеркальный» Смена «Классная команда»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Городской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Клюкина Надежда Анатольевна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dirty="0">
                          <a:latin typeface="Times New Roman"/>
                          <a:ea typeface="Times New Roman"/>
                          <a:cs typeface="Times New Roman"/>
                        </a:rPr>
                        <a:t>Благодарность за творческий вклад в реализацию программы смены «Классная команда»</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857248"/>
          </a:xfrm>
        </p:spPr>
        <p:txBody>
          <a:bodyPr>
            <a:normAutofit/>
          </a:bodyPr>
          <a:lstStyle/>
          <a:p>
            <a:pPr algn="ctr"/>
            <a:r>
              <a:rPr lang="ru-RU" sz="2400" i="1" dirty="0" smtClean="0">
                <a:effectLst/>
                <a:latin typeface="Times New Roman" pitchFamily="18" charset="0"/>
                <a:cs typeface="Times New Roman" pitchFamily="18" charset="0"/>
              </a:rPr>
              <a:t>Приёмные дни администрации ОУ</a:t>
            </a:r>
            <a:endParaRPr lang="ru-RU" sz="2400" i="1" dirty="0">
              <a:effectLst/>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8</a:t>
            </a:fld>
            <a:endParaRPr lang="ru-RU"/>
          </a:p>
        </p:txBody>
      </p:sp>
      <p:graphicFrame>
        <p:nvGraphicFramePr>
          <p:cNvPr id="4" name="Таблица 3"/>
          <p:cNvGraphicFramePr>
            <a:graphicFrameLocks noGrp="1"/>
          </p:cNvGraphicFramePr>
          <p:nvPr/>
        </p:nvGraphicFramePr>
        <p:xfrm>
          <a:off x="357158" y="785794"/>
          <a:ext cx="8355775" cy="5567098"/>
        </p:xfrm>
        <a:graphic>
          <a:graphicData uri="http://schemas.openxmlformats.org/drawingml/2006/table">
            <a:tbl>
              <a:tblPr firstRow="1" bandRow="1">
                <a:tableStyleId>{00A15C55-8517-42AA-B614-E9B94910E393}</a:tableStyleId>
              </a:tblPr>
              <a:tblGrid>
                <a:gridCol w="1671155"/>
                <a:gridCol w="1671155"/>
                <a:gridCol w="1729788"/>
                <a:gridCol w="1612522"/>
                <a:gridCol w="1671155"/>
              </a:tblGrid>
              <a:tr h="628465">
                <a:tc>
                  <a:txBody>
                    <a:bodyPr/>
                    <a:lstStyle/>
                    <a:p>
                      <a:r>
                        <a:rPr lang="ru-RU" dirty="0">
                          <a:latin typeface="Times New Roman" pitchFamily="18" charset="0"/>
                          <a:cs typeface="Times New Roman" pitchFamily="18" charset="0"/>
                        </a:rPr>
                        <a:t>Ф.И.О.</a:t>
                      </a:r>
                    </a:p>
                  </a:txBody>
                  <a:tcPr anchor="ctr"/>
                </a:tc>
                <a:tc>
                  <a:txBody>
                    <a:bodyPr/>
                    <a:lstStyle/>
                    <a:p>
                      <a:r>
                        <a:rPr lang="ru-RU" dirty="0">
                          <a:latin typeface="Times New Roman" pitchFamily="18" charset="0"/>
                          <a:cs typeface="Times New Roman" pitchFamily="18" charset="0"/>
                        </a:rPr>
                        <a:t>Должность</a:t>
                      </a:r>
                    </a:p>
                  </a:txBody>
                  <a:tcPr anchor="ctr"/>
                </a:tc>
                <a:tc>
                  <a:txBody>
                    <a:bodyPr/>
                    <a:lstStyle/>
                    <a:p>
                      <a:r>
                        <a:rPr lang="ru-RU" dirty="0">
                          <a:latin typeface="Times New Roman" pitchFamily="18" charset="0"/>
                          <a:cs typeface="Times New Roman" pitchFamily="18" charset="0"/>
                        </a:rPr>
                        <a:t>День приёма</a:t>
                      </a:r>
                    </a:p>
                  </a:txBody>
                  <a:tcPr anchor="ctr"/>
                </a:tc>
                <a:tc>
                  <a:txBody>
                    <a:bodyPr/>
                    <a:lstStyle/>
                    <a:p>
                      <a:r>
                        <a:rPr lang="ru-RU">
                          <a:latin typeface="Times New Roman" pitchFamily="18" charset="0"/>
                          <a:cs typeface="Times New Roman" pitchFamily="18" charset="0"/>
                        </a:rPr>
                        <a:t>Часы приёма</a:t>
                      </a:r>
                    </a:p>
                  </a:txBody>
                  <a:tcPr anchor="ctr"/>
                </a:tc>
                <a:tc>
                  <a:txBody>
                    <a:bodyPr/>
                    <a:lstStyle/>
                    <a:p>
                      <a:r>
                        <a:rPr lang="ru-RU" dirty="0">
                          <a:latin typeface="Times New Roman" pitchFamily="18" charset="0"/>
                          <a:cs typeface="Times New Roman" pitchFamily="18" charset="0"/>
                        </a:rPr>
                        <a:t>Запись на приём</a:t>
                      </a:r>
                    </a:p>
                  </a:txBody>
                  <a:tcPr anchor="ctr"/>
                </a:tc>
              </a:tr>
              <a:tr h="897807">
                <a:tc>
                  <a:txBody>
                    <a:bodyPr/>
                    <a:lstStyle/>
                    <a:p>
                      <a:r>
                        <a:rPr lang="ru-RU">
                          <a:latin typeface="Times New Roman" pitchFamily="18" charset="0"/>
                          <a:cs typeface="Times New Roman" pitchFamily="18" charset="0"/>
                        </a:rPr>
                        <a:t>Чепёлкина Людмила Петровна</a:t>
                      </a:r>
                    </a:p>
                  </a:txBody>
                  <a:tcPr anchor="ctr"/>
                </a:tc>
                <a:tc>
                  <a:txBody>
                    <a:bodyPr/>
                    <a:lstStyle/>
                    <a:p>
                      <a:r>
                        <a:rPr lang="ru-RU" dirty="0" smtClean="0">
                          <a:latin typeface="Times New Roman" pitchFamily="18" charset="0"/>
                          <a:cs typeface="Times New Roman" pitchFamily="18" charset="0"/>
                        </a:rPr>
                        <a:t>Директор </a:t>
                      </a:r>
                      <a:r>
                        <a:rPr lang="ru-RU" dirty="0">
                          <a:latin typeface="Times New Roman" pitchFamily="18" charset="0"/>
                          <a:cs typeface="Times New Roman" pitchFamily="18" charset="0"/>
                        </a:rPr>
                        <a:t>школы</a:t>
                      </a:r>
                    </a:p>
                  </a:txBody>
                  <a:tcPr anchor="ctr"/>
                </a:tc>
                <a:tc>
                  <a:txBody>
                    <a:bodyPr/>
                    <a:lstStyle/>
                    <a:p>
                      <a:r>
                        <a:rPr lang="ru-RU" dirty="0">
                          <a:latin typeface="Times New Roman" pitchFamily="18" charset="0"/>
                          <a:cs typeface="Times New Roman" pitchFamily="18" charset="0"/>
                        </a:rPr>
                        <a:t>Вторник</a:t>
                      </a:r>
                    </a:p>
                  </a:txBody>
                  <a:tcPr anchor="ctr"/>
                </a:tc>
                <a:tc>
                  <a:txBody>
                    <a:bodyPr/>
                    <a:lstStyle/>
                    <a:p>
                      <a:r>
                        <a:rPr lang="ru-RU" dirty="0" smtClean="0">
                          <a:latin typeface="Times New Roman" pitchFamily="18" charset="0"/>
                          <a:cs typeface="Times New Roman" pitchFamily="18" charset="0"/>
                        </a:rPr>
                        <a:t>15.00-17.30</a:t>
                      </a:r>
                      <a:endParaRPr lang="ru-RU" dirty="0">
                        <a:latin typeface="Times New Roman" pitchFamily="18" charset="0"/>
                        <a:cs typeface="Times New Roman" pitchFamily="18" charset="0"/>
                      </a:endParaRPr>
                    </a:p>
                  </a:txBody>
                  <a:tcPr anchor="ctr"/>
                </a:tc>
                <a:tc>
                  <a:txBody>
                    <a:bodyPr/>
                    <a:lstStyle/>
                    <a:p>
                      <a:r>
                        <a:rPr lang="ru-RU" dirty="0">
                          <a:latin typeface="Times New Roman" pitchFamily="18" charset="0"/>
                          <a:cs typeface="Times New Roman" pitchFamily="18" charset="0"/>
                        </a:rPr>
                        <a:t>585-11-02</a:t>
                      </a:r>
                    </a:p>
                  </a:txBody>
                  <a:tcPr anchor="ctr"/>
                </a:tc>
              </a:tr>
              <a:tr h="897807">
                <a:tc>
                  <a:txBody>
                    <a:bodyPr/>
                    <a:lstStyle/>
                    <a:p>
                      <a:r>
                        <a:rPr lang="ru-RU">
                          <a:latin typeface="Times New Roman" pitchFamily="18" charset="0"/>
                          <a:cs typeface="Times New Roman" pitchFamily="18" charset="0"/>
                        </a:rPr>
                        <a:t>Богданчук Татьяна Ивановна</a:t>
                      </a:r>
                    </a:p>
                  </a:txBody>
                  <a:tcPr anchor="ctr"/>
                </a:tc>
                <a:tc>
                  <a:txBody>
                    <a:bodyPr/>
                    <a:lstStyle/>
                    <a:p>
                      <a:r>
                        <a:rPr lang="ru-RU" dirty="0">
                          <a:latin typeface="Times New Roman" pitchFamily="18" charset="0"/>
                          <a:cs typeface="Times New Roman" pitchFamily="18" charset="0"/>
                        </a:rPr>
                        <a:t>Заместитель директора по УВР</a:t>
                      </a:r>
                    </a:p>
                  </a:txBody>
                  <a:tcPr anchor="ctr"/>
                </a:tc>
                <a:tc>
                  <a:txBody>
                    <a:bodyPr/>
                    <a:lstStyle/>
                    <a:p>
                      <a:r>
                        <a:rPr lang="ru-RU" dirty="0">
                          <a:latin typeface="Times New Roman" pitchFamily="18" charset="0"/>
                          <a:cs typeface="Times New Roman" pitchFamily="18" charset="0"/>
                        </a:rPr>
                        <a:t>Понедельник</a:t>
                      </a:r>
                    </a:p>
                  </a:txBody>
                  <a:tcPr anchor="ctr"/>
                </a:tc>
                <a:tc>
                  <a:txBody>
                    <a:bodyPr/>
                    <a:lstStyle/>
                    <a:p>
                      <a:r>
                        <a:rPr lang="ru-RU" dirty="0" smtClean="0">
                          <a:latin typeface="Times New Roman" pitchFamily="18" charset="0"/>
                          <a:cs typeface="Times New Roman" pitchFamily="18" charset="0"/>
                        </a:rPr>
                        <a:t>15.00-17.30</a:t>
                      </a:r>
                      <a:endParaRPr lang="ru-RU" dirty="0">
                        <a:latin typeface="Times New Roman" pitchFamily="18" charset="0"/>
                        <a:cs typeface="Times New Roman" pitchFamily="18" charset="0"/>
                      </a:endParaRPr>
                    </a:p>
                  </a:txBody>
                  <a:tcPr anchor="ctr"/>
                </a:tc>
                <a:tc>
                  <a:txBody>
                    <a:bodyPr/>
                    <a:lstStyle/>
                    <a:p>
                      <a:r>
                        <a:rPr lang="ru-RU" dirty="0" smtClean="0">
                          <a:latin typeface="Times New Roman" pitchFamily="18" charset="0"/>
                          <a:cs typeface="Times New Roman" pitchFamily="18" charset="0"/>
                        </a:rPr>
                        <a:t>585-26-91</a:t>
                      </a:r>
                      <a:endParaRPr lang="ru-RU" dirty="0">
                        <a:latin typeface="Times New Roman" pitchFamily="18" charset="0"/>
                        <a:cs typeface="Times New Roman" pitchFamily="18" charset="0"/>
                      </a:endParaRPr>
                    </a:p>
                  </a:txBody>
                  <a:tcPr anchor="ctr"/>
                </a:tc>
              </a:tr>
              <a:tr h="1167149">
                <a:tc>
                  <a:txBody>
                    <a:bodyPr/>
                    <a:lstStyle/>
                    <a:p>
                      <a:r>
                        <a:rPr lang="ru-RU" dirty="0" err="1">
                          <a:latin typeface="Times New Roman" pitchFamily="18" charset="0"/>
                          <a:cs typeface="Times New Roman" pitchFamily="18" charset="0"/>
                        </a:rPr>
                        <a:t>Постнова</a:t>
                      </a:r>
                      <a:r>
                        <a:rPr lang="ru-RU" dirty="0">
                          <a:latin typeface="Times New Roman" pitchFamily="18" charset="0"/>
                          <a:cs typeface="Times New Roman" pitchFamily="18" charset="0"/>
                        </a:rPr>
                        <a:t> Наталия Александровна</a:t>
                      </a:r>
                    </a:p>
                  </a:txBody>
                  <a:tcPr anchor="ctr"/>
                </a:tc>
                <a:tc>
                  <a:txBody>
                    <a:bodyPr/>
                    <a:lstStyle/>
                    <a:p>
                      <a:r>
                        <a:rPr lang="ru-RU">
                          <a:latin typeface="Times New Roman" pitchFamily="18" charset="0"/>
                          <a:cs typeface="Times New Roman" pitchFamily="18" charset="0"/>
                        </a:rPr>
                        <a:t>Заместитель директора по УВР</a:t>
                      </a:r>
                    </a:p>
                  </a:txBody>
                  <a:tcPr anchor="ctr"/>
                </a:tc>
                <a:tc>
                  <a:txBody>
                    <a:bodyPr/>
                    <a:lstStyle/>
                    <a:p>
                      <a:r>
                        <a:rPr lang="ru-RU">
                          <a:latin typeface="Times New Roman" pitchFamily="18" charset="0"/>
                          <a:cs typeface="Times New Roman" pitchFamily="18" charset="0"/>
                        </a:rPr>
                        <a:t>Четверг</a:t>
                      </a:r>
                    </a:p>
                  </a:txBody>
                  <a:tcPr anchor="ctr"/>
                </a:tc>
                <a:tc>
                  <a:txBody>
                    <a:bodyPr/>
                    <a:lstStyle/>
                    <a:p>
                      <a:r>
                        <a:rPr lang="ru-RU" dirty="0" smtClean="0">
                          <a:latin typeface="Times New Roman" pitchFamily="18" charset="0"/>
                          <a:cs typeface="Times New Roman" pitchFamily="18" charset="0"/>
                        </a:rPr>
                        <a:t>15.00-17.30</a:t>
                      </a:r>
                      <a:endParaRPr lang="ru-RU" dirty="0">
                        <a:latin typeface="Times New Roman" pitchFamily="18" charset="0"/>
                        <a:cs typeface="Times New Roman" pitchFamily="18" charset="0"/>
                      </a:endParaRPr>
                    </a:p>
                  </a:txBody>
                  <a:tcPr anchor="ctr"/>
                </a:tc>
                <a:tc>
                  <a:txBody>
                    <a:bodyPr/>
                    <a:lstStyle/>
                    <a:p>
                      <a:r>
                        <a:rPr lang="ru-RU" dirty="0">
                          <a:latin typeface="Times New Roman" pitchFamily="18" charset="0"/>
                          <a:cs typeface="Times New Roman" pitchFamily="18" charset="0"/>
                        </a:rPr>
                        <a:t>589-71-50</a:t>
                      </a:r>
                    </a:p>
                  </a:txBody>
                  <a:tcPr anchor="ctr"/>
                </a:tc>
              </a:tr>
              <a:tr h="954749">
                <a:tc>
                  <a:txBody>
                    <a:bodyPr/>
                    <a:lstStyle/>
                    <a:p>
                      <a:r>
                        <a:rPr lang="ru-RU" dirty="0" err="1">
                          <a:latin typeface="Times New Roman" pitchFamily="18" charset="0"/>
                          <a:cs typeface="Times New Roman" pitchFamily="18" charset="0"/>
                        </a:rPr>
                        <a:t>Шумратова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Нонна</a:t>
                      </a:r>
                      <a:r>
                        <a:rPr lang="ru-RU" dirty="0">
                          <a:latin typeface="Times New Roman" pitchFamily="18" charset="0"/>
                          <a:cs typeface="Times New Roman" pitchFamily="18" charset="0"/>
                        </a:rPr>
                        <a:t> Георгиевна</a:t>
                      </a:r>
                    </a:p>
                  </a:txBody>
                  <a:tcPr anchor="ctr"/>
                </a:tc>
                <a:tc>
                  <a:txBody>
                    <a:bodyPr/>
                    <a:lstStyle/>
                    <a:p>
                      <a:r>
                        <a:rPr lang="ru-RU" dirty="0">
                          <a:latin typeface="Times New Roman" pitchFamily="18" charset="0"/>
                          <a:cs typeface="Times New Roman" pitchFamily="18" charset="0"/>
                        </a:rPr>
                        <a:t>Заместитель директора по УВР</a:t>
                      </a:r>
                    </a:p>
                  </a:txBody>
                  <a:tcPr anchor="ctr"/>
                </a:tc>
                <a:tc>
                  <a:txBody>
                    <a:bodyPr/>
                    <a:lstStyle/>
                    <a:p>
                      <a:r>
                        <a:rPr lang="ru-RU">
                          <a:latin typeface="Times New Roman" pitchFamily="18" charset="0"/>
                          <a:cs typeface="Times New Roman" pitchFamily="18" charset="0"/>
                        </a:rPr>
                        <a:t>Среда</a:t>
                      </a:r>
                    </a:p>
                  </a:txBody>
                  <a:tcPr anchor="ctr"/>
                </a:tc>
                <a:tc>
                  <a:txBody>
                    <a:bodyPr/>
                    <a:lstStyle/>
                    <a:p>
                      <a:r>
                        <a:rPr lang="ru-RU" dirty="0" smtClean="0">
                          <a:latin typeface="Times New Roman" pitchFamily="18" charset="0"/>
                          <a:cs typeface="Times New Roman" pitchFamily="18" charset="0"/>
                        </a:rPr>
                        <a:t>15.00-17.30</a:t>
                      </a:r>
                      <a:endParaRPr lang="ru-RU" dirty="0">
                        <a:latin typeface="Times New Roman" pitchFamily="18" charset="0"/>
                        <a:cs typeface="Times New Roman" pitchFamily="18" charset="0"/>
                      </a:endParaRPr>
                    </a:p>
                  </a:txBody>
                  <a:tcPr anchor="ctr"/>
                </a:tc>
                <a:tc>
                  <a:txBody>
                    <a:bodyPr/>
                    <a:lstStyle/>
                    <a:p>
                      <a:r>
                        <a:rPr lang="ru-RU" dirty="0">
                          <a:latin typeface="Times New Roman" pitchFamily="18" charset="0"/>
                          <a:cs typeface="Times New Roman" pitchFamily="18" charset="0"/>
                        </a:rPr>
                        <a:t>585-26-91</a:t>
                      </a:r>
                    </a:p>
                  </a:txBody>
                  <a:tcPr anchor="ctr"/>
                </a:tc>
              </a:tr>
              <a:tr h="954749">
                <a:tc>
                  <a:txBody>
                    <a:bodyPr/>
                    <a:lstStyle/>
                    <a:p>
                      <a:r>
                        <a:rPr lang="ru-RU" dirty="0" err="1">
                          <a:latin typeface="Times New Roman" pitchFamily="18" charset="0"/>
                          <a:cs typeface="Times New Roman" pitchFamily="18" charset="0"/>
                        </a:rPr>
                        <a:t>Захватова</a:t>
                      </a:r>
                      <a:r>
                        <a:rPr lang="ru-RU" dirty="0">
                          <a:latin typeface="Times New Roman" pitchFamily="18" charset="0"/>
                          <a:cs typeface="Times New Roman" pitchFamily="18" charset="0"/>
                        </a:rPr>
                        <a:t> Марина Борисовна</a:t>
                      </a:r>
                    </a:p>
                  </a:txBody>
                  <a:tcPr anchor="ctr"/>
                </a:tc>
                <a:tc>
                  <a:txBody>
                    <a:bodyPr/>
                    <a:lstStyle/>
                    <a:p>
                      <a:r>
                        <a:rPr lang="ru-RU" dirty="0">
                          <a:latin typeface="Times New Roman" pitchFamily="18" charset="0"/>
                          <a:cs typeface="Times New Roman" pitchFamily="18" charset="0"/>
                        </a:rPr>
                        <a:t>Заместитель директора по </a:t>
                      </a:r>
                      <a:r>
                        <a:rPr lang="ru-RU" dirty="0" smtClean="0">
                          <a:latin typeface="Times New Roman" pitchFamily="18" charset="0"/>
                          <a:cs typeface="Times New Roman" pitchFamily="18" charset="0"/>
                        </a:rPr>
                        <a:t>АХР</a:t>
                      </a:r>
                      <a:endParaRPr lang="ru-RU" dirty="0">
                        <a:latin typeface="Times New Roman" pitchFamily="18" charset="0"/>
                        <a:cs typeface="Times New Roman" pitchFamily="18" charset="0"/>
                      </a:endParaRPr>
                    </a:p>
                  </a:txBody>
                  <a:tcPr anchor="ctr"/>
                </a:tc>
                <a:tc>
                  <a:txBody>
                    <a:bodyPr/>
                    <a:lstStyle/>
                    <a:p>
                      <a:r>
                        <a:rPr lang="ru-RU" dirty="0">
                          <a:latin typeface="Times New Roman" pitchFamily="18" charset="0"/>
                          <a:cs typeface="Times New Roman" pitchFamily="18" charset="0"/>
                        </a:rPr>
                        <a:t>Пятница</a:t>
                      </a:r>
                    </a:p>
                  </a:txBody>
                  <a:tcPr anchor="ctr"/>
                </a:tc>
                <a:tc>
                  <a:txBody>
                    <a:bodyPr/>
                    <a:lstStyle/>
                    <a:p>
                      <a:r>
                        <a:rPr lang="ru-RU" dirty="0" smtClean="0">
                          <a:latin typeface="Times New Roman" pitchFamily="18" charset="0"/>
                          <a:cs typeface="Times New Roman" pitchFamily="18" charset="0"/>
                        </a:rPr>
                        <a:t>15.00-17.30</a:t>
                      </a:r>
                      <a:endParaRPr lang="ru-RU" dirty="0">
                        <a:latin typeface="Times New Roman" pitchFamily="18" charset="0"/>
                        <a:cs typeface="Times New Roman" pitchFamily="18" charset="0"/>
                      </a:endParaRPr>
                    </a:p>
                  </a:txBody>
                  <a:tcPr anchor="ctr"/>
                </a:tc>
                <a:tc>
                  <a:txBody>
                    <a:bodyPr/>
                    <a:lstStyle/>
                    <a:p>
                      <a:r>
                        <a:rPr lang="ru-RU" dirty="0">
                          <a:latin typeface="Times New Roman" pitchFamily="18" charset="0"/>
                          <a:cs typeface="Times New Roman" pitchFamily="18" charset="0"/>
                        </a:rPr>
                        <a:t>589-71-57</a:t>
                      </a:r>
                    </a:p>
                  </a:txBody>
                  <a:tcPr anchor="ctr"/>
                </a:tc>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3D1431AC-03AB-448F-836F-E7C33655EE09}" type="slidenum">
              <a:rPr lang="ru-RU" smtClean="0"/>
              <a:pPr>
                <a:defRPr/>
              </a:pPr>
              <a:t>80</a:t>
            </a:fld>
            <a:endParaRPr lang="ru-RU"/>
          </a:p>
        </p:txBody>
      </p:sp>
      <p:graphicFrame>
        <p:nvGraphicFramePr>
          <p:cNvPr id="4" name="Таблица 3"/>
          <p:cNvGraphicFramePr>
            <a:graphicFrameLocks noGrp="1"/>
          </p:cNvGraphicFramePr>
          <p:nvPr/>
        </p:nvGraphicFramePr>
        <p:xfrm>
          <a:off x="285720" y="0"/>
          <a:ext cx="8572560" cy="6756850"/>
        </p:xfrm>
        <a:graphic>
          <a:graphicData uri="http://schemas.openxmlformats.org/drawingml/2006/table">
            <a:tbl>
              <a:tblPr/>
              <a:tblGrid>
                <a:gridCol w="460025"/>
                <a:gridCol w="2678621"/>
                <a:gridCol w="1071232"/>
                <a:gridCol w="2888657"/>
                <a:gridCol w="1474025"/>
              </a:tblGrid>
              <a:tr h="500068">
                <a:tc>
                  <a:txBody>
                    <a:bodyPr/>
                    <a:lstStyle/>
                    <a:p>
                      <a:pPr algn="ctr">
                        <a:lnSpc>
                          <a:spcPct val="115000"/>
                        </a:lnSpc>
                        <a:spcAft>
                          <a:spcPts val="0"/>
                        </a:spcAft>
                      </a:pPr>
                      <a:r>
                        <a:rPr lang="ru-RU" sz="1050" dirty="0">
                          <a:latin typeface="Times New Roman"/>
                          <a:ea typeface="Times New Roman"/>
                          <a:cs typeface="Times New Roman"/>
                        </a:rPr>
                        <a:t>№ </a:t>
                      </a:r>
                      <a:r>
                        <a:rPr lang="ru-RU" sz="1050" dirty="0" err="1">
                          <a:latin typeface="Times New Roman"/>
                          <a:ea typeface="Times New Roman"/>
                          <a:cs typeface="Times New Roman"/>
                        </a:rPr>
                        <a:t>п\п</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dirty="0">
                          <a:latin typeface="Times New Roman"/>
                          <a:ea typeface="Times New Roman"/>
                          <a:cs typeface="Times New Roman"/>
                        </a:rPr>
                        <a:t>Наименование мероприятия, конкурса, проекта</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a:latin typeface="Times New Roman"/>
                          <a:ea typeface="Times New Roman"/>
                          <a:cs typeface="Times New Roman"/>
                        </a:rPr>
                        <a:t>Уровень </a:t>
                      </a:r>
                      <a:endParaRPr lang="ru-RU" sz="1050">
                        <a:latin typeface="Calibri"/>
                        <a:ea typeface="Times New Roman"/>
                        <a:cs typeface="Times New Roman"/>
                      </a:endParaRPr>
                    </a:p>
                    <a:p>
                      <a:pPr algn="ctr">
                        <a:lnSpc>
                          <a:spcPct val="115000"/>
                        </a:lnSpc>
                        <a:spcAft>
                          <a:spcPts val="0"/>
                        </a:spcAft>
                      </a:pPr>
                      <a:r>
                        <a:rPr lang="ru-RU" sz="1050">
                          <a:latin typeface="Times New Roman"/>
                          <a:ea typeface="Times New Roman"/>
                          <a:cs typeface="Times New Roman"/>
                        </a:rPr>
                        <a:t>проведения</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a:latin typeface="Times New Roman"/>
                          <a:ea typeface="Times New Roman"/>
                          <a:cs typeface="Times New Roman"/>
                        </a:rPr>
                        <a:t>Участники конкурса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dirty="0">
                          <a:latin typeface="Times New Roman"/>
                          <a:ea typeface="Times New Roman"/>
                          <a:cs typeface="Times New Roman"/>
                        </a:rPr>
                        <a:t> Результаты участия в конкурсе</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5116">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26.</a:t>
                      </a:r>
                      <a:endParaRPr lang="ru-RU" sz="1050" dirty="0">
                        <a:latin typeface="Times New Roman"/>
                        <a:ea typeface="Times New Roman"/>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dirty="0">
                          <a:latin typeface="Times New Roman"/>
                          <a:ea typeface="Times New Roman"/>
                          <a:cs typeface="Times New Roman"/>
                        </a:rPr>
                        <a:t>VII</a:t>
                      </a:r>
                      <a:r>
                        <a:rPr lang="ru-RU" sz="1050" dirty="0">
                          <a:latin typeface="Times New Roman"/>
                          <a:ea typeface="Times New Roman"/>
                          <a:cs typeface="Times New Roman"/>
                        </a:rPr>
                        <a:t> городские открытые чтения школьных исследовательских работ “У Крюкова канала»</a:t>
                      </a:r>
                      <a:endParaRPr lang="ru-RU" sz="1050" dirty="0">
                        <a:latin typeface="Calibri"/>
                        <a:ea typeface="Times New Roman"/>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Городской</a:t>
                      </a:r>
                      <a:endParaRPr lang="ru-RU" sz="1050">
                        <a:latin typeface="Calibri"/>
                        <a:ea typeface="Times New Roman"/>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Клюкина Надежда Анатольевна</a:t>
                      </a:r>
                      <a:endParaRPr lang="ru-RU" sz="1050">
                        <a:latin typeface="Calibri"/>
                        <a:ea typeface="Times New Roman"/>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dirty="0">
                          <a:latin typeface="Times New Roman"/>
                          <a:ea typeface="Times New Roman"/>
                          <a:cs typeface="Times New Roman"/>
                        </a:rPr>
                        <a:t>Сертификат эксперта заочного тура за профессиональную заочную оценку исследований школьников</a:t>
                      </a:r>
                      <a:endParaRPr lang="ru-RU" sz="1050" dirty="0">
                        <a:latin typeface="Calibri"/>
                        <a:ea typeface="Times New Roman"/>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745">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27.</a:t>
                      </a:r>
                      <a:endParaRPr lang="ru-RU" sz="1050" dirty="0">
                        <a:latin typeface="Times New Roman"/>
                        <a:ea typeface="Times New Roman"/>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dirty="0">
                          <a:latin typeface="Times New Roman"/>
                          <a:ea typeface="Times New Roman"/>
                          <a:cs typeface="Times New Roman"/>
                        </a:rPr>
                        <a:t>VII</a:t>
                      </a:r>
                      <a:r>
                        <a:rPr lang="ru-RU" sz="1050" dirty="0">
                          <a:latin typeface="Times New Roman"/>
                          <a:ea typeface="Times New Roman"/>
                          <a:cs typeface="Times New Roman"/>
                        </a:rPr>
                        <a:t> городские открытые чтения школьных исследовательских работ “У Крюкова канала»</a:t>
                      </a:r>
                      <a:endParaRPr lang="ru-RU" sz="1050" dirty="0">
                        <a:latin typeface="Calibri"/>
                        <a:ea typeface="Times New Roman"/>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Городской</a:t>
                      </a:r>
                      <a:endParaRPr lang="ru-RU" sz="1050">
                        <a:latin typeface="Calibri"/>
                        <a:ea typeface="Times New Roman"/>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Клюкина Надежда Анатольевна</a:t>
                      </a:r>
                      <a:endParaRPr lang="ru-RU" sz="1050">
                        <a:latin typeface="Calibri"/>
                        <a:ea typeface="Times New Roman"/>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Благодарность за высокий научный уровень знаний учеников</a:t>
                      </a:r>
                      <a:endParaRPr lang="ru-RU" sz="1050">
                        <a:latin typeface="Calibri"/>
                        <a:ea typeface="Times New Roman"/>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372">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28.</a:t>
                      </a:r>
                      <a:endParaRPr lang="ru-RU" sz="1050" dirty="0">
                        <a:latin typeface="Times New Roman"/>
                        <a:ea typeface="Times New Roman"/>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Times New Roman"/>
                          <a:ea typeface="Times New Roman"/>
                          <a:cs typeface="Times New Roman"/>
                        </a:rPr>
                        <a:t>XI </a:t>
                      </a:r>
                      <a:r>
                        <a:rPr lang="ru-RU" sz="1050">
                          <a:latin typeface="Times New Roman"/>
                          <a:ea typeface="Times New Roman"/>
                          <a:cs typeface="Times New Roman"/>
                        </a:rPr>
                        <a:t>Городской выставочно-конкурсный проект «Грани прекрасного»</a:t>
                      </a:r>
                      <a:endParaRPr lang="ru-RU" sz="1050">
                        <a:latin typeface="Calibri"/>
                        <a:ea typeface="Times New Roman"/>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Городской</a:t>
                      </a:r>
                      <a:endParaRPr lang="ru-RU" sz="1050">
                        <a:latin typeface="Calibri"/>
                        <a:ea typeface="Times New Roman"/>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Остова Тамара Анатольевна</a:t>
                      </a:r>
                      <a:endParaRPr lang="ru-RU" sz="1050">
                        <a:latin typeface="Calibri"/>
                        <a:ea typeface="Times New Roman"/>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Диплом I степени</a:t>
                      </a:r>
                      <a:endParaRPr lang="ru-RU" sz="1050">
                        <a:latin typeface="Calibri"/>
                        <a:ea typeface="Times New Roman"/>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0931">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29.</a:t>
                      </a:r>
                      <a:endParaRPr lang="ru-RU" sz="1050" dirty="0">
                        <a:latin typeface="Times New Roman"/>
                        <a:ea typeface="Times New Roman"/>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ЗЦ ДЮТ «Зеркальный» Смена «Классная команда»</a:t>
                      </a:r>
                      <a:endParaRPr lang="ru-RU" sz="1050">
                        <a:latin typeface="Calibri"/>
                        <a:ea typeface="Times New Roman"/>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Городской</a:t>
                      </a:r>
                      <a:endParaRPr lang="ru-RU" sz="1050">
                        <a:latin typeface="Calibri"/>
                        <a:ea typeface="Times New Roman"/>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Петкевич Елена Михайловна</a:t>
                      </a:r>
                      <a:endParaRPr lang="ru-RU" sz="1050">
                        <a:latin typeface="Calibri"/>
                        <a:ea typeface="Times New Roman"/>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Благодарность за творческий вклад в реализацию программы смены «Классная команда»</a:t>
                      </a:r>
                      <a:endParaRPr lang="ru-RU" sz="1050">
                        <a:latin typeface="Calibri"/>
                        <a:ea typeface="Times New Roman"/>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3488">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30.</a:t>
                      </a:r>
                      <a:endParaRPr lang="ru-RU" sz="1050" dirty="0">
                        <a:latin typeface="Times New Roman"/>
                        <a:ea typeface="Times New Roman"/>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Почетная грамота Комитета по образованию</a:t>
                      </a:r>
                      <a:endParaRPr lang="ru-RU" sz="1050">
                        <a:latin typeface="Calibri"/>
                        <a:ea typeface="Times New Roman"/>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Городской</a:t>
                      </a:r>
                      <a:endParaRPr lang="ru-RU" sz="1050">
                        <a:latin typeface="Calibri"/>
                        <a:ea typeface="Times New Roman"/>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Синицына Наталия Михайловна</a:t>
                      </a:r>
                      <a:endParaRPr lang="ru-RU" sz="1050">
                        <a:latin typeface="Calibri"/>
                        <a:ea typeface="Times New Roman"/>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Почетная грамота за многолетний плодтворный труд в системе образования по обучению и воспитанию подрастающего поколения</a:t>
                      </a:r>
                      <a:endParaRPr lang="ru-RU" sz="1050">
                        <a:latin typeface="Calibri"/>
                        <a:ea typeface="Times New Roman"/>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0931">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31.</a:t>
                      </a:r>
                      <a:endParaRPr lang="ru-RU" sz="1050" dirty="0">
                        <a:latin typeface="Times New Roman"/>
                        <a:ea typeface="Times New Roman"/>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ЗЦ ДЮТ «Зеркальный» Смена «Классная команда»</a:t>
                      </a:r>
                      <a:endParaRPr lang="ru-RU" sz="1050">
                        <a:latin typeface="Calibri"/>
                        <a:ea typeface="Times New Roman"/>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Городской</a:t>
                      </a:r>
                      <a:endParaRPr lang="ru-RU" sz="1050">
                        <a:latin typeface="Calibri"/>
                        <a:ea typeface="Times New Roman"/>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Сычева Александра Владимировна</a:t>
                      </a:r>
                      <a:endParaRPr lang="ru-RU" sz="1050">
                        <a:latin typeface="Calibri"/>
                        <a:ea typeface="Times New Roman"/>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Благодарность за творческий вклад в реализацию программы смены «Классная команда»</a:t>
                      </a:r>
                      <a:endParaRPr lang="ru-RU" sz="1050">
                        <a:latin typeface="Calibri"/>
                        <a:ea typeface="Times New Roman"/>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745">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32.</a:t>
                      </a:r>
                      <a:endParaRPr lang="ru-RU" sz="1050" dirty="0">
                        <a:latin typeface="Times New Roman"/>
                        <a:ea typeface="Times New Roman"/>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Городской научно-практический семинар «формы работы классного руководителя в рамках реализации ФГОС начального общего образования»</a:t>
                      </a:r>
                      <a:endParaRPr lang="ru-RU" sz="1050">
                        <a:latin typeface="Calibri"/>
                        <a:ea typeface="Times New Roman"/>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Городской</a:t>
                      </a:r>
                      <a:endParaRPr lang="ru-RU" sz="1050">
                        <a:latin typeface="Calibri"/>
                        <a:ea typeface="Times New Roman"/>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Чайковская Татьяна Геннадьевна</a:t>
                      </a:r>
                      <a:endParaRPr lang="ru-RU" sz="1050">
                        <a:latin typeface="Calibri"/>
                        <a:ea typeface="Times New Roman"/>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dirty="0">
                          <a:latin typeface="Times New Roman"/>
                          <a:ea typeface="Times New Roman"/>
                          <a:cs typeface="Times New Roman"/>
                        </a:rPr>
                        <a:t>Благодарность за активное участие</a:t>
                      </a:r>
                      <a:endParaRPr lang="ru-RU" sz="1050" dirty="0">
                        <a:latin typeface="Calibri"/>
                        <a:ea typeface="Times New Roman"/>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3D1431AC-03AB-448F-836F-E7C33655EE09}" type="slidenum">
              <a:rPr lang="ru-RU" smtClean="0"/>
              <a:pPr>
                <a:defRPr/>
              </a:pPr>
              <a:t>81</a:t>
            </a:fld>
            <a:endParaRPr lang="ru-RU"/>
          </a:p>
        </p:txBody>
      </p:sp>
      <p:graphicFrame>
        <p:nvGraphicFramePr>
          <p:cNvPr id="5" name="Таблица 4"/>
          <p:cNvGraphicFramePr>
            <a:graphicFrameLocks noGrp="1"/>
          </p:cNvGraphicFramePr>
          <p:nvPr/>
        </p:nvGraphicFramePr>
        <p:xfrm>
          <a:off x="214280" y="142850"/>
          <a:ext cx="8715437" cy="6156155"/>
        </p:xfrm>
        <a:graphic>
          <a:graphicData uri="http://schemas.openxmlformats.org/drawingml/2006/table">
            <a:tbl>
              <a:tblPr/>
              <a:tblGrid>
                <a:gridCol w="467692"/>
                <a:gridCol w="2723266"/>
                <a:gridCol w="1089086"/>
                <a:gridCol w="2936801"/>
                <a:gridCol w="1498592"/>
              </a:tblGrid>
              <a:tr h="500068">
                <a:tc>
                  <a:txBody>
                    <a:bodyPr/>
                    <a:lstStyle/>
                    <a:p>
                      <a:pPr algn="ctr">
                        <a:lnSpc>
                          <a:spcPct val="115000"/>
                        </a:lnSpc>
                        <a:spcAft>
                          <a:spcPts val="0"/>
                        </a:spcAft>
                      </a:pPr>
                      <a:r>
                        <a:rPr lang="ru-RU" sz="1050" dirty="0">
                          <a:latin typeface="Times New Roman"/>
                          <a:ea typeface="Times New Roman"/>
                          <a:cs typeface="Times New Roman"/>
                        </a:rPr>
                        <a:t>№ </a:t>
                      </a:r>
                      <a:r>
                        <a:rPr lang="ru-RU" sz="1050" dirty="0" err="1">
                          <a:latin typeface="Times New Roman"/>
                          <a:ea typeface="Times New Roman"/>
                          <a:cs typeface="Times New Roman"/>
                        </a:rPr>
                        <a:t>п\п</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dirty="0">
                          <a:latin typeface="Times New Roman"/>
                          <a:ea typeface="Times New Roman"/>
                          <a:cs typeface="Times New Roman"/>
                        </a:rPr>
                        <a:t>Наименование мероприятия, конкурса, проекта</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a:latin typeface="Times New Roman"/>
                          <a:ea typeface="Times New Roman"/>
                          <a:cs typeface="Times New Roman"/>
                        </a:rPr>
                        <a:t>Уровень </a:t>
                      </a:r>
                      <a:endParaRPr lang="ru-RU" sz="1050">
                        <a:latin typeface="Calibri"/>
                        <a:ea typeface="Times New Roman"/>
                        <a:cs typeface="Times New Roman"/>
                      </a:endParaRPr>
                    </a:p>
                    <a:p>
                      <a:pPr algn="ctr">
                        <a:lnSpc>
                          <a:spcPct val="115000"/>
                        </a:lnSpc>
                        <a:spcAft>
                          <a:spcPts val="0"/>
                        </a:spcAft>
                      </a:pPr>
                      <a:r>
                        <a:rPr lang="ru-RU" sz="1050">
                          <a:latin typeface="Times New Roman"/>
                          <a:ea typeface="Times New Roman"/>
                          <a:cs typeface="Times New Roman"/>
                        </a:rPr>
                        <a:t>проведения</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a:latin typeface="Times New Roman"/>
                          <a:ea typeface="Times New Roman"/>
                          <a:cs typeface="Times New Roman"/>
                        </a:rPr>
                        <a:t>Участники конкурса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dirty="0">
                          <a:latin typeface="Times New Roman"/>
                          <a:ea typeface="Times New Roman"/>
                          <a:cs typeface="Times New Roman"/>
                        </a:rPr>
                        <a:t> Результаты участия в конкурсе</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7191">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33.</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Районная конференция учителей русского языка и литературы Невского района Санкт-Петербурга «Петербургская школа: создаем будущее вместе»</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Районный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Кайгародова Елена Евгеньевна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dirty="0">
                          <a:latin typeface="Times New Roman"/>
                          <a:ea typeface="Times New Roman"/>
                          <a:cs typeface="Times New Roman"/>
                        </a:rPr>
                        <a:t>Сертификат участника</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1489">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34.</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Фестиваль знаний, посвященный 400-летию династии Романовых</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Районный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Новикович Елена Валерьевна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Грамота оргкомитета фестиваля за подготовку обучающихся, лауреатов фестиваля</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894">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35.</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Исторический конкурс «Путешествие по странам Древнего мира»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Районный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Новикович Елена Валерьевна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Грамота за подготовку обучающихся 5-х классов</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894">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36.</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Районное методическое объединение учителей истории Невского района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Районный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Петкевич Елена Михайловна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Благодарность за активное участие в работе районного МО</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894">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37.</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Times New Roman"/>
                          <a:ea typeface="Times New Roman"/>
                          <a:cs typeface="Times New Roman"/>
                        </a:rPr>
                        <a:t>V</a:t>
                      </a:r>
                      <a:r>
                        <a:rPr lang="ru-RU" sz="1050">
                          <a:latin typeface="Times New Roman"/>
                          <a:ea typeface="Times New Roman"/>
                          <a:cs typeface="Times New Roman"/>
                        </a:rPr>
                        <a:t> районный фестиваль детских общественных объединений и органов ученического самоуправления</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Районный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Сычева Александра Владимировна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Благодарность за профессионализм и подготовку команды</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894">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38.</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dirty="0">
                          <a:latin typeface="Times New Roman"/>
                          <a:ea typeface="Times New Roman"/>
                          <a:cs typeface="Times New Roman"/>
                        </a:rPr>
                        <a:t>Диспут для старшеклассников «Права и обязанности Гражданина», посвященный 20-летию принятия Конституции РФ</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Районный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Сычева Александра Владимировна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Благодарность за подготовку и участие</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7191">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39.</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Районный диспут для старшеклассников «Права и обязанности Гражданина», посвященный 20-летию принятия Конституции РФ</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Районный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Сычева Александра Владимировна, педагог-организатор</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Благодарность за подготовку и участие</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5787">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40.</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Летняя кампания 2014 года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Районный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Сычева Александра Владимировна, педагог-организатор, начальник городского лагеря</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dirty="0">
                          <a:latin typeface="Times New Roman"/>
                          <a:ea typeface="Times New Roman"/>
                          <a:cs typeface="Times New Roman"/>
                        </a:rPr>
                        <a:t>Благодарность за большой личный вклад в реализацию программы отдыха и оздоровления детей и молодежи</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3D1431AC-03AB-448F-836F-E7C33655EE09}" type="slidenum">
              <a:rPr lang="ru-RU" smtClean="0"/>
              <a:pPr>
                <a:defRPr/>
              </a:pPr>
              <a:t>82</a:t>
            </a:fld>
            <a:endParaRPr lang="ru-RU"/>
          </a:p>
        </p:txBody>
      </p:sp>
      <p:graphicFrame>
        <p:nvGraphicFramePr>
          <p:cNvPr id="3" name="Таблица 2"/>
          <p:cNvGraphicFramePr>
            <a:graphicFrameLocks noGrp="1"/>
          </p:cNvGraphicFramePr>
          <p:nvPr/>
        </p:nvGraphicFramePr>
        <p:xfrm>
          <a:off x="285720" y="785794"/>
          <a:ext cx="8643998" cy="3786214"/>
        </p:xfrm>
        <a:graphic>
          <a:graphicData uri="http://schemas.openxmlformats.org/drawingml/2006/table">
            <a:tbl>
              <a:tblPr/>
              <a:tblGrid>
                <a:gridCol w="463858"/>
                <a:gridCol w="2700944"/>
                <a:gridCol w="1080159"/>
                <a:gridCol w="2912729"/>
                <a:gridCol w="1486308"/>
              </a:tblGrid>
              <a:tr h="571504">
                <a:tc>
                  <a:txBody>
                    <a:bodyPr/>
                    <a:lstStyle/>
                    <a:p>
                      <a:pPr algn="ctr">
                        <a:lnSpc>
                          <a:spcPct val="115000"/>
                        </a:lnSpc>
                        <a:spcAft>
                          <a:spcPts val="0"/>
                        </a:spcAft>
                      </a:pPr>
                      <a:r>
                        <a:rPr lang="ru-RU" sz="1050" dirty="0">
                          <a:latin typeface="Times New Roman"/>
                          <a:ea typeface="Times New Roman"/>
                          <a:cs typeface="Times New Roman"/>
                        </a:rPr>
                        <a:t>№ </a:t>
                      </a:r>
                      <a:r>
                        <a:rPr lang="ru-RU" sz="1050" dirty="0" err="1">
                          <a:latin typeface="Times New Roman"/>
                          <a:ea typeface="Times New Roman"/>
                          <a:cs typeface="Times New Roman"/>
                        </a:rPr>
                        <a:t>п\п</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dirty="0">
                          <a:latin typeface="Times New Roman"/>
                          <a:ea typeface="Times New Roman"/>
                          <a:cs typeface="Times New Roman"/>
                        </a:rPr>
                        <a:t>Наименование мероприятия, конкурса, проекта</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a:latin typeface="Times New Roman"/>
                          <a:ea typeface="Times New Roman"/>
                          <a:cs typeface="Times New Roman"/>
                        </a:rPr>
                        <a:t>Уровень </a:t>
                      </a:r>
                      <a:endParaRPr lang="ru-RU" sz="1050">
                        <a:latin typeface="Calibri"/>
                        <a:ea typeface="Times New Roman"/>
                        <a:cs typeface="Times New Roman"/>
                      </a:endParaRPr>
                    </a:p>
                    <a:p>
                      <a:pPr algn="ctr">
                        <a:lnSpc>
                          <a:spcPct val="115000"/>
                        </a:lnSpc>
                        <a:spcAft>
                          <a:spcPts val="0"/>
                        </a:spcAft>
                      </a:pPr>
                      <a:r>
                        <a:rPr lang="ru-RU" sz="1050">
                          <a:latin typeface="Times New Roman"/>
                          <a:ea typeface="Times New Roman"/>
                          <a:cs typeface="Times New Roman"/>
                        </a:rPr>
                        <a:t>проведения</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a:latin typeface="Times New Roman"/>
                          <a:ea typeface="Times New Roman"/>
                          <a:cs typeface="Times New Roman"/>
                        </a:rPr>
                        <a:t>Участники конкурса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dirty="0">
                          <a:latin typeface="Times New Roman"/>
                          <a:ea typeface="Times New Roman"/>
                          <a:cs typeface="Times New Roman"/>
                        </a:rPr>
                        <a:t> Результаты участия в конкурсе</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5818">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41.</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Районный соревнования «Юный стрелок»</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Районный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Ушанов Станислав Валентинович</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dirty="0">
                          <a:latin typeface="Times New Roman"/>
                          <a:ea typeface="Times New Roman"/>
                          <a:cs typeface="Times New Roman"/>
                        </a:rPr>
                        <a:t>Грамота за подготовку победителя районных соревнований «Юный стрелок»</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8694">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42.</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Подготовка и проведение семинара для заместителей директоров по ВР «Организация работы ученического самоуправления (средний и старший уровень обучения»</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Районный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Чепелкина Людмила Петровна, директор школы</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Грамота за подготовку и проведение семинара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942">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43.</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Подготовка и проведение семинара для директоров «Эффективное управление ресурсами»</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dirty="0">
                          <a:latin typeface="Times New Roman"/>
                          <a:ea typeface="Times New Roman"/>
                          <a:cs typeface="Times New Roman"/>
                        </a:rPr>
                        <a:t>Районный</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Чепелкина Людмила Петровна, директор школы</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Грамота за подготовку и проведение семинара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256">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44.</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Районная программа гражданско-патриотического воспитания учащихся ОУ Невского района «Юные патриоты Невской заставы» в 2013-2014 учебном году</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Районный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Чепелкина Людмила Петровна, директор школы</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dirty="0">
                          <a:latin typeface="Times New Roman"/>
                          <a:ea typeface="Times New Roman"/>
                          <a:cs typeface="Times New Roman"/>
                        </a:rPr>
                        <a:t>Грамота за участие</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i="1" dirty="0" smtClean="0">
                <a:latin typeface="Times New Roman" pitchFamily="18" charset="0"/>
                <a:cs typeface="Times New Roman" pitchFamily="18" charset="0"/>
              </a:rPr>
              <a:t>Организация государственно-общественного управления и самоуправления</a:t>
            </a:r>
            <a:endParaRPr lang="ru-RU" sz="2400" i="1" dirty="0">
              <a:latin typeface="Times New Roman" pitchFamily="18" charset="0"/>
              <a:cs typeface="Times New Roman" pitchFamily="18" charset="0"/>
            </a:endParaRPr>
          </a:p>
        </p:txBody>
      </p:sp>
      <p:sp>
        <p:nvSpPr>
          <p:cNvPr id="4" name="Содержимое 3"/>
          <p:cNvSpPr>
            <a:spLocks noGrp="1"/>
          </p:cNvSpPr>
          <p:nvPr>
            <p:ph idx="1"/>
          </p:nvPr>
        </p:nvSpPr>
        <p:spPr>
          <a:xfrm>
            <a:off x="566738" y="1752600"/>
            <a:ext cx="8001000" cy="1892424"/>
          </a:xfrm>
        </p:spPr>
        <p:txBody>
          <a:bodyPr>
            <a:normAutofit fontScale="77500" lnSpcReduction="20000"/>
          </a:bodyPr>
          <a:lstStyle/>
          <a:p>
            <a:pPr algn="just">
              <a:buFont typeface="Wingdings" pitchFamily="2" charset="2"/>
              <a:buChar char="v"/>
            </a:pPr>
            <a:r>
              <a:rPr lang="ru-RU" sz="2600" dirty="0" smtClean="0">
                <a:latin typeface="Times New Roman" pitchFamily="18" charset="0"/>
                <a:cs typeface="Times New Roman" pitchFamily="18" charset="0"/>
              </a:rPr>
              <a:t>С 2008 года одним из приоритетных направлений воспитательной деятельности стала организация дифференцированной работы с обучающимися, в том числе развитие ученического самоуправления и создание детских общественных объединений.</a:t>
            </a:r>
          </a:p>
          <a:p>
            <a:pPr algn="just">
              <a:buFont typeface="Wingdings" pitchFamily="2" charset="2"/>
              <a:buChar char="v"/>
            </a:pPr>
            <a:r>
              <a:rPr lang="ru-RU" sz="2600" dirty="0" smtClean="0">
                <a:latin typeface="Times New Roman" pitchFamily="18" charset="0"/>
                <a:cs typeface="Times New Roman" pitchFamily="18" charset="0"/>
              </a:rPr>
              <a:t>На сегодняшний день структура организации ученического самоуправления ГБОУ СОШ № 591 выглядит следующим образом:</a:t>
            </a:r>
          </a:p>
          <a:p>
            <a:endParaRPr lang="ru-RU" dirty="0"/>
          </a:p>
        </p:txBody>
      </p:sp>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83</a:t>
            </a:fld>
            <a:endParaRPr lang="ru-RU"/>
          </a:p>
        </p:txBody>
      </p:sp>
      <p:graphicFrame>
        <p:nvGraphicFramePr>
          <p:cNvPr id="86018" name="Organization Chart 2"/>
          <p:cNvGraphicFramePr>
            <a:graphicFrameLocks/>
          </p:cNvGraphicFramePr>
          <p:nvPr/>
        </p:nvGraphicFramePr>
        <p:xfrm>
          <a:off x="1357290" y="3643314"/>
          <a:ext cx="6552728" cy="3645024"/>
        </p:xfrm>
        <a:graphic>
          <a:graphicData uri="http://schemas.openxmlformats.org/drawingml/2006/compatibility">
            <com:legacyDrawing xmlns:com="http://schemas.openxmlformats.org/drawingml/2006/compatibility" spid="_x0000_s86018"/>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rmAutofit/>
          </a:bodyPr>
          <a:lstStyle/>
          <a:p>
            <a:pPr algn="ctr"/>
            <a:r>
              <a:rPr lang="ru-RU" sz="2400" b="1" i="1" dirty="0" smtClean="0">
                <a:latin typeface="Times New Roman" pitchFamily="18" charset="0"/>
                <a:cs typeface="Times New Roman" pitchFamily="18" charset="0"/>
              </a:rPr>
              <a:t>Цели создания организации Совета старшеклассников</a:t>
            </a:r>
            <a:r>
              <a:rPr lang="ru-RU" sz="2400" i="1" dirty="0" smtClean="0">
                <a:latin typeface="Times New Roman" pitchFamily="18" charset="0"/>
                <a:cs typeface="Times New Roman" pitchFamily="18" charset="0"/>
              </a:rPr>
              <a:t>:</a:t>
            </a:r>
            <a:endParaRPr lang="ru-RU" sz="2400" i="1" dirty="0">
              <a:latin typeface="Times New Roman" pitchFamily="18" charset="0"/>
              <a:cs typeface="Times New Roman" pitchFamily="18" charset="0"/>
            </a:endParaRPr>
          </a:p>
        </p:txBody>
      </p:sp>
      <p:sp>
        <p:nvSpPr>
          <p:cNvPr id="3" name="Содержимое 2"/>
          <p:cNvSpPr>
            <a:spLocks noGrp="1"/>
          </p:cNvSpPr>
          <p:nvPr>
            <p:ph idx="1"/>
          </p:nvPr>
        </p:nvSpPr>
        <p:spPr>
          <a:xfrm>
            <a:off x="571472" y="928670"/>
            <a:ext cx="8229600" cy="4525963"/>
          </a:xfrm>
        </p:spPr>
        <p:txBody>
          <a:bodyPr/>
          <a:lstStyle/>
          <a:p>
            <a:pPr lvl="0"/>
            <a:r>
              <a:rPr lang="ru-RU" sz="1800" dirty="0" smtClean="0">
                <a:latin typeface="Times New Roman" pitchFamily="18" charset="0"/>
                <a:cs typeface="Times New Roman" pitchFamily="18" charset="0"/>
              </a:rPr>
              <a:t>активизация воспитательной работы;</a:t>
            </a:r>
          </a:p>
          <a:p>
            <a:pPr lvl="0"/>
            <a:r>
              <a:rPr lang="ru-RU" sz="1800" dirty="0" smtClean="0">
                <a:latin typeface="Times New Roman" pitchFamily="18" charset="0"/>
                <a:cs typeface="Times New Roman" pitchFamily="18" charset="0"/>
              </a:rPr>
              <a:t>развитие государственно-общественных форм управления, </a:t>
            </a:r>
          </a:p>
          <a:p>
            <a:pPr lvl="0"/>
            <a:r>
              <a:rPr lang="ru-RU" sz="1800" dirty="0" smtClean="0">
                <a:latin typeface="Times New Roman" pitchFamily="18" charset="0"/>
                <a:cs typeface="Times New Roman" pitchFamily="18" charset="0"/>
              </a:rPr>
              <a:t>поддержка инициатив обучающихся при формировании современных традиций;</a:t>
            </a:r>
          </a:p>
          <a:p>
            <a:pPr lvl="0"/>
            <a:r>
              <a:rPr lang="ru-RU" sz="1800" dirty="0" smtClean="0">
                <a:latin typeface="Times New Roman" pitchFamily="18" charset="0"/>
                <a:cs typeface="Times New Roman" pitchFamily="18" charset="0"/>
              </a:rPr>
              <a:t>формирование актива обучающихся;</a:t>
            </a:r>
          </a:p>
          <a:p>
            <a:pPr lvl="0"/>
            <a:r>
              <a:rPr lang="ru-RU" sz="1800" dirty="0" smtClean="0">
                <a:latin typeface="Times New Roman" pitchFamily="18" charset="0"/>
                <a:cs typeface="Times New Roman" pitchFamily="18" charset="0"/>
              </a:rPr>
              <a:t>приобщение обучающихся к получению организационных и управленческих навыков, </a:t>
            </a:r>
          </a:p>
          <a:p>
            <a:endParaRPr lang="ru-RU" dirty="0"/>
          </a:p>
        </p:txBody>
      </p:sp>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84</a:t>
            </a:fld>
            <a:endParaRPr lang="ru-RU"/>
          </a:p>
        </p:txBody>
      </p:sp>
      <p:sp>
        <p:nvSpPr>
          <p:cNvPr id="5" name="Заголовок 1"/>
          <p:cNvSpPr txBox="1">
            <a:spLocks/>
          </p:cNvSpPr>
          <p:nvPr/>
        </p:nvSpPr>
        <p:spPr>
          <a:xfrm>
            <a:off x="428596" y="314324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1"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Основные направления работы</a:t>
            </a:r>
            <a:r>
              <a:rPr kumimoji="0" lang="ru-RU" sz="2400" b="0" i="1"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 Совета старшеклассников и ДОО «Сентябрята»</a:t>
            </a:r>
            <a:endParaRPr kumimoji="0" lang="ru-RU" sz="2400" b="0" i="1"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6" name="Содержимое 2"/>
          <p:cNvSpPr txBox="1">
            <a:spLocks/>
          </p:cNvSpPr>
          <p:nvPr/>
        </p:nvSpPr>
        <p:spPr>
          <a:xfrm>
            <a:off x="428596" y="4071942"/>
            <a:ext cx="8229600" cy="255428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ru-RU" sz="18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мероприятия, посвященные международным и государственным праздникам;</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ru-RU" sz="18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спектакли, концерты, литературно-музыкальные композиции, линейки;</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ru-RU" sz="18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конкурсы, выставки, игры, викторины;</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ru-RU" sz="18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познавательные презентации;</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ru-RU" sz="18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социально-активная работа;</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ru-RU" sz="18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информационное освещение событий.</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55FFFF87-47F9-4AE3-8C97-3A4F2DC666DE}" type="slidenum">
              <a:rPr lang="ru-RU" smtClean="0"/>
              <a:pPr>
                <a:defRPr/>
              </a:pPr>
              <a:t>85</a:t>
            </a:fld>
            <a:endParaRPr lang="ru-RU"/>
          </a:p>
        </p:txBody>
      </p:sp>
      <p:sp>
        <p:nvSpPr>
          <p:cNvPr id="8" name="TextBox 7"/>
          <p:cNvSpPr txBox="1"/>
          <p:nvPr/>
        </p:nvSpPr>
        <p:spPr>
          <a:xfrm>
            <a:off x="357158" y="285728"/>
            <a:ext cx="8501122" cy="3416320"/>
          </a:xfrm>
          <a:prstGeom prst="rect">
            <a:avLst/>
          </a:prstGeom>
          <a:noFill/>
        </p:spPr>
        <p:txBody>
          <a:bodyPr wrap="square" rtlCol="0">
            <a:spAutoFit/>
          </a:bodyPr>
          <a:lstStyle/>
          <a:p>
            <a:r>
              <a:rPr lang="ru-RU" dirty="0" smtClean="0">
                <a:latin typeface="Times New Roman" pitchFamily="18" charset="0"/>
                <a:cs typeface="Times New Roman" pitchFamily="18" charset="0"/>
              </a:rPr>
              <a:t>	В сентябре 2013 года Совет старшеклассников отметил своё пятилетие, были подведены итоги работы за этот период, а также намечены новые направления работы.</a:t>
            </a:r>
          </a:p>
          <a:p>
            <a:r>
              <a:rPr lang="ru-RU" dirty="0" smtClean="0">
                <a:latin typeface="Times New Roman" pitchFamily="18" charset="0"/>
                <a:cs typeface="Times New Roman" pitchFamily="18" charset="0"/>
              </a:rPr>
              <a:t>	В течение учебного года участники Совета старшеклассников и ДОО «</a:t>
            </a:r>
            <a:r>
              <a:rPr lang="ru-RU" dirty="0" err="1" smtClean="0">
                <a:latin typeface="Times New Roman" pitchFamily="18" charset="0"/>
                <a:cs typeface="Times New Roman" pitchFamily="18" charset="0"/>
              </a:rPr>
              <a:t>Сентябрята</a:t>
            </a:r>
            <a:r>
              <a:rPr lang="ru-RU" dirty="0" smtClean="0">
                <a:latin typeface="Times New Roman" pitchFamily="18" charset="0"/>
                <a:cs typeface="Times New Roman" pitchFamily="18" charset="0"/>
              </a:rPr>
              <a:t>» провели множество мероприятий, ставших уже традиционными для нашей школы. Кроме литературно-музыкальных композиций, лекций-презентаций и игр по станциям в этом году участники Совета старшеклассников и ДОО «</a:t>
            </a:r>
            <a:r>
              <a:rPr lang="ru-RU" dirty="0" err="1" smtClean="0">
                <a:latin typeface="Times New Roman" pitchFamily="18" charset="0"/>
                <a:cs typeface="Times New Roman" pitchFamily="18" charset="0"/>
              </a:rPr>
              <a:t>Сентябрята</a:t>
            </a:r>
            <a:r>
              <a:rPr lang="ru-RU" dirty="0" smtClean="0">
                <a:latin typeface="Times New Roman" pitchFamily="18" charset="0"/>
                <a:cs typeface="Times New Roman" pitchFamily="18" charset="0"/>
              </a:rPr>
              <a:t>» стали проводить интерактивные игровые программы. 	</a:t>
            </a:r>
          </a:p>
          <a:p>
            <a:r>
              <a:rPr lang="ru-RU" dirty="0" smtClean="0">
                <a:latin typeface="Times New Roman" pitchFamily="18" charset="0"/>
                <a:cs typeface="Times New Roman" pitchFamily="18" charset="0"/>
              </a:rPr>
              <a:t>	Стоит отметить, что подавляющее большинство мероприятий в этом году были инициированы, подготовлены и проведены участниками Совета старшеклассников и ДОО «</a:t>
            </a:r>
            <a:r>
              <a:rPr lang="ru-RU" dirty="0" err="1" smtClean="0">
                <a:latin typeface="Times New Roman" pitchFamily="18" charset="0"/>
                <a:cs typeface="Times New Roman" pitchFamily="18" charset="0"/>
              </a:rPr>
              <a:t>Сентябрята</a:t>
            </a:r>
            <a:r>
              <a:rPr lang="ru-RU" dirty="0" smtClean="0">
                <a:latin typeface="Times New Roman" pitchFamily="18" charset="0"/>
                <a:cs typeface="Times New Roman" pitchFamily="18" charset="0"/>
              </a:rPr>
              <a:t>» самостоятельно.</a:t>
            </a:r>
          </a:p>
          <a:p>
            <a:endParaRPr lang="ru-RU" dirty="0">
              <a:latin typeface="Times New Roman" pitchFamily="18" charset="0"/>
              <a:cs typeface="Times New Roman" pitchFamily="18" charset="0"/>
            </a:endParaRPr>
          </a:p>
        </p:txBody>
      </p:sp>
      <p:sp>
        <p:nvSpPr>
          <p:cNvPr id="4" name="Rectangle 1"/>
          <p:cNvSpPr>
            <a:spLocks noChangeArrowheads="1"/>
          </p:cNvSpPr>
          <p:nvPr/>
        </p:nvSpPr>
        <p:spPr bwMode="auto">
          <a:xfrm>
            <a:off x="357158" y="3429000"/>
            <a:ext cx="800105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2013-2014 учебном году в подготовке и проведении мероприятий ДОО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Сентябрята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Совета старшеклассников активное участие принимали обучающиеся начальной школы, что является положительным результатом подготовительного этапа по развитию ученического самоуправления на начальном уровне обучения.</a:t>
            </a:r>
          </a:p>
        </p:txBody>
      </p:sp>
      <p:sp>
        <p:nvSpPr>
          <p:cNvPr id="5" name="TextBox 4"/>
          <p:cNvSpPr txBox="1"/>
          <p:nvPr/>
        </p:nvSpPr>
        <p:spPr>
          <a:xfrm>
            <a:off x="357158" y="4857760"/>
            <a:ext cx="7929618" cy="1754326"/>
          </a:xfrm>
          <a:prstGeom prst="rect">
            <a:avLst/>
          </a:prstGeom>
          <a:noFill/>
        </p:spPr>
        <p:txBody>
          <a:bodyPr wrap="square" rtlCol="0">
            <a:spAutoFit/>
          </a:bodyPr>
          <a:lstStyle/>
          <a:p>
            <a:r>
              <a:rPr lang="ru-RU" dirty="0" smtClean="0">
                <a:latin typeface="Times New Roman" pitchFamily="18" charset="0"/>
                <a:cs typeface="Times New Roman" pitchFamily="18" charset="0"/>
              </a:rPr>
              <a:t>	В этом учебном году активно продолжилась работа по укреплению социального партнерства между участниками самоуправления ГБОУ СОШ № 591 и РДЮГПОД «Союзом юных петербуржцев», ДЮОО «</a:t>
            </a:r>
            <a:r>
              <a:rPr lang="ru-RU" dirty="0" err="1" smtClean="0">
                <a:latin typeface="Times New Roman" pitchFamily="18" charset="0"/>
                <a:cs typeface="Times New Roman" pitchFamily="18" charset="0"/>
              </a:rPr>
              <a:t>ПРОдвижение</a:t>
            </a:r>
            <a:r>
              <a:rPr lang="ru-RU" dirty="0" smtClean="0">
                <a:latin typeface="Times New Roman" pitchFamily="18" charset="0"/>
                <a:cs typeface="Times New Roman" pitchFamily="18" charset="0"/>
              </a:rPr>
              <a:t>», участниками ученического самоуправления ГБОУ СОШ № 327 и ГБОУ СОШ № 572 и участниками </a:t>
            </a:r>
            <a:r>
              <a:rPr lang="ru-RU" dirty="0" err="1" smtClean="0">
                <a:latin typeface="Times New Roman" pitchFamily="18" charset="0"/>
                <a:cs typeface="Times New Roman" pitchFamily="18" charset="0"/>
              </a:rPr>
              <a:t>пресс-клуба</a:t>
            </a:r>
            <a:r>
              <a:rPr lang="ru-RU" dirty="0" smtClean="0">
                <a:latin typeface="Times New Roman" pitchFamily="18" charset="0"/>
                <a:cs typeface="Times New Roman" pitchFamily="18" charset="0"/>
              </a:rPr>
              <a:t> ОДОД при ГБОУ СОШ № 362. </a:t>
            </a: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86</a:t>
            </a:fld>
            <a:endParaRPr lang="ru-RU"/>
          </a:p>
        </p:txBody>
      </p:sp>
      <p:sp>
        <p:nvSpPr>
          <p:cNvPr id="7" name="TextBox 6"/>
          <p:cNvSpPr txBox="1"/>
          <p:nvPr/>
        </p:nvSpPr>
        <p:spPr>
          <a:xfrm>
            <a:off x="285720" y="214290"/>
            <a:ext cx="8643998" cy="5755422"/>
          </a:xfrm>
          <a:prstGeom prst="rect">
            <a:avLst/>
          </a:prstGeom>
          <a:noFill/>
        </p:spPr>
        <p:txBody>
          <a:bodyPr wrap="square" rtlCol="0">
            <a:spAutoFit/>
          </a:bodyPr>
          <a:lstStyle/>
          <a:p>
            <a:r>
              <a:rPr lang="ru-RU" sz="1600" dirty="0" smtClean="0">
                <a:latin typeface="Times New Roman" pitchFamily="18" charset="0"/>
                <a:cs typeface="Times New Roman" pitchFamily="18" charset="0"/>
              </a:rPr>
              <a:t>	Кроме того в ноябре 2013 года на базе нашей школы прошел семинар заместителей директора по воспитательной работе по теме: «Развитие системы школьного ученического самоуправления, основанной на принципах преемственности».</a:t>
            </a: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Во время семинара все участники смогли познакомиться с теорией и практикой работы школьного ученического самоуправления.</a:t>
            </a: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На семинаре с докладами выступили педагог-организатор, координатор деятельности детских общественных объединений, ГБОУ ДОД Дом детского творчества Невского района Санкт-Петербурга «Левобережный» Оксана Викторовна Сикорская; кандидат педагогических наук, заместитель директора по воспитательной работе ГБОУ СОШ № 527, Ковшов Роман Валентинович и классный руководитель 9 «Б» и 6 «А» классов, победитель районного конкурса педагогических достижений в номинации «Гармония, благополучие, поддержка», обладатель премии Правительства Санкт-Петербурга в номинации «Лучший классный руководитель» 2012 года </a:t>
            </a:r>
            <a:r>
              <a:rPr lang="ru-RU" sz="1600" dirty="0" err="1" smtClean="0">
                <a:latin typeface="Times New Roman" pitchFamily="18" charset="0"/>
                <a:cs typeface="Times New Roman" pitchFamily="18" charset="0"/>
              </a:rPr>
              <a:t>Мираслава</a:t>
            </a:r>
            <a:r>
              <a:rPr lang="ru-RU" sz="1600" dirty="0" smtClean="0">
                <a:latin typeface="Times New Roman" pitchFamily="18" charset="0"/>
                <a:cs typeface="Times New Roman" pitchFamily="18" charset="0"/>
              </a:rPr>
              <a:t> Владимировна </a:t>
            </a:r>
            <a:r>
              <a:rPr lang="ru-RU" sz="1600" dirty="0" err="1" smtClean="0">
                <a:latin typeface="Times New Roman" pitchFamily="18" charset="0"/>
                <a:cs typeface="Times New Roman" pitchFamily="18" charset="0"/>
              </a:rPr>
              <a:t>Судоргина</a:t>
            </a:r>
            <a:r>
              <a:rPr lang="ru-RU" sz="1600" dirty="0" smtClean="0">
                <a:latin typeface="Times New Roman" pitchFamily="18" charset="0"/>
                <a:cs typeface="Times New Roman" pitchFamily="18" charset="0"/>
              </a:rPr>
              <a:t>. </a:t>
            </a: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Во время практической части участники Совета старшеклассников провели для заместителей директора по воспитательной работе игру по станциям, на каждом этапе которой представили направления своей работы: игровое, познавательное, творческое и спортивное.</a:t>
            </a:r>
          </a:p>
          <a:p>
            <a:r>
              <a:rPr lang="ru-RU" sz="1600" dirty="0" smtClean="0">
                <a:latin typeface="Times New Roman" pitchFamily="18" charset="0"/>
                <a:cs typeface="Times New Roman" pitchFamily="18" charset="0"/>
              </a:rPr>
              <a:t>	</a:t>
            </a:r>
          </a:p>
          <a:p>
            <a:r>
              <a:rPr lang="ru-RU" sz="1600" dirty="0" smtClean="0">
                <a:latin typeface="Times New Roman" pitchFamily="18" charset="0"/>
                <a:cs typeface="Times New Roman" pitchFamily="18" charset="0"/>
              </a:rPr>
              <a:t>	Завершился семинар творческим подарком-выступлением участников ДОО «</a:t>
            </a:r>
            <a:r>
              <a:rPr lang="ru-RU" sz="1600" dirty="0" err="1" smtClean="0">
                <a:latin typeface="Times New Roman" pitchFamily="18" charset="0"/>
                <a:cs typeface="Times New Roman" pitchFamily="18" charset="0"/>
              </a:rPr>
              <a:t>Сентябрята</a:t>
            </a:r>
            <a:r>
              <a:rPr lang="ru-RU" sz="1600" dirty="0" smtClean="0">
                <a:latin typeface="Times New Roman" pitchFamily="18" charset="0"/>
                <a:cs typeface="Times New Roman" pitchFamily="18" charset="0"/>
              </a:rPr>
              <a:t> и Совета старшеклассников».</a:t>
            </a:r>
          </a:p>
          <a:p>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87</a:t>
            </a:fld>
            <a:endParaRPr lang="ru-RU"/>
          </a:p>
        </p:txBody>
      </p:sp>
      <p:sp>
        <p:nvSpPr>
          <p:cNvPr id="6" name="TextBox 5"/>
          <p:cNvSpPr txBox="1"/>
          <p:nvPr/>
        </p:nvSpPr>
        <p:spPr>
          <a:xfrm>
            <a:off x="214282" y="214290"/>
            <a:ext cx="8715436" cy="3293209"/>
          </a:xfrm>
          <a:prstGeom prst="rect">
            <a:avLst/>
          </a:prstGeom>
          <a:noFill/>
        </p:spPr>
        <p:txBody>
          <a:bodyPr wrap="square" rtlCol="0">
            <a:spAutoFit/>
          </a:bodyPr>
          <a:lstStyle/>
          <a:p>
            <a:pPr>
              <a:lnSpc>
                <a:spcPct val="150000"/>
              </a:lnSpc>
            </a:pPr>
            <a:r>
              <a:rPr lang="ru-RU" sz="1600" dirty="0" smtClean="0">
                <a:latin typeface="Times New Roman" pitchFamily="18" charset="0"/>
                <a:cs typeface="Times New Roman" pitchFamily="18" charset="0"/>
              </a:rPr>
              <a:t>	В 2013-2014 году участники Совета старшеклассников и ДОО «</a:t>
            </a:r>
            <a:r>
              <a:rPr lang="ru-RU" sz="1600" dirty="0" err="1" smtClean="0">
                <a:latin typeface="Times New Roman" pitchFamily="18" charset="0"/>
                <a:cs typeface="Times New Roman" pitchFamily="18" charset="0"/>
              </a:rPr>
              <a:t>Сентябрята</a:t>
            </a:r>
            <a:r>
              <a:rPr lang="ru-RU" sz="1600" dirty="0" smtClean="0">
                <a:latin typeface="Times New Roman" pitchFamily="18" charset="0"/>
                <a:cs typeface="Times New Roman" pitchFamily="18" charset="0"/>
              </a:rPr>
              <a:t>» показывали высокие результаты на районном уровне: победитель районного этапа и участник городского этапа конкурса лидеров детских общественных объединений (Елизавета Леонтьева, 10 «А» класс); диплом I степени и кубок победителя в номинации «</a:t>
            </a:r>
            <a:r>
              <a:rPr lang="ru-RU" sz="1600" dirty="0" err="1" smtClean="0">
                <a:latin typeface="Times New Roman" pitchFamily="18" charset="0"/>
                <a:cs typeface="Times New Roman" pitchFamily="18" charset="0"/>
              </a:rPr>
              <a:t>Портфолио</a:t>
            </a:r>
            <a:r>
              <a:rPr lang="ru-RU" sz="1600" dirty="0" smtClean="0">
                <a:latin typeface="Times New Roman" pitchFamily="18" charset="0"/>
                <a:cs typeface="Times New Roman" pitchFamily="18" charset="0"/>
              </a:rPr>
              <a:t> лидера» (Елизавета Леонтьева, 10 «А» класс), диплом III степени в общем зачете Фестиваля-смотра; благодарность Отдела образования руководителю Совета старшеклассников и ДОО «</a:t>
            </a:r>
            <a:r>
              <a:rPr lang="ru-RU" sz="1600" dirty="0" err="1" smtClean="0">
                <a:latin typeface="Times New Roman" pitchFamily="18" charset="0"/>
                <a:cs typeface="Times New Roman" pitchFamily="18" charset="0"/>
              </a:rPr>
              <a:t>Сентябрята</a:t>
            </a:r>
            <a:r>
              <a:rPr lang="ru-RU" sz="1600" dirty="0" smtClean="0">
                <a:latin typeface="Times New Roman" pitchFamily="18" charset="0"/>
                <a:cs typeface="Times New Roman" pitchFamily="18" charset="0"/>
              </a:rPr>
              <a:t>», Александре Владимировне Сычевой, за подготовку команды на V районном фестивале детских общественных объединений и органов ученического самоуправления.</a:t>
            </a:r>
          </a:p>
          <a:p>
            <a:endParaRPr lang="ru-RU" sz="1600" dirty="0">
              <a:latin typeface="Times New Roman" pitchFamily="18" charset="0"/>
              <a:cs typeface="Times New Roman" pitchFamily="18" charset="0"/>
            </a:endParaRPr>
          </a:p>
        </p:txBody>
      </p:sp>
      <p:pic>
        <p:nvPicPr>
          <p:cNvPr id="5" name="Picture 4" descr="http://shkola591.tunev.gov.spb.ru/1_NOVOSTI2013/nov/28/08.jpg"/>
          <p:cNvPicPr>
            <a:picLocks noChangeAspect="1" noChangeArrowheads="1"/>
          </p:cNvPicPr>
          <p:nvPr/>
        </p:nvPicPr>
        <p:blipFill>
          <a:blip r:embed="rId2" cstate="screen"/>
          <a:srcRect/>
          <a:stretch>
            <a:fillRect/>
          </a:stretch>
        </p:blipFill>
        <p:spPr bwMode="auto">
          <a:xfrm>
            <a:off x="428596" y="3857628"/>
            <a:ext cx="4008252" cy="2657256"/>
          </a:xfrm>
          <a:prstGeom prst="rect">
            <a:avLst/>
          </a:prstGeom>
          <a:noFill/>
        </p:spPr>
      </p:pic>
      <p:pic>
        <p:nvPicPr>
          <p:cNvPr id="7" name="Picture 6" descr="http://shkola591.tunev.gov.spb.ru/1_NOVOSTI2013/sent/03/03.jpg"/>
          <p:cNvPicPr>
            <a:picLocks noChangeAspect="1" noChangeArrowheads="1"/>
          </p:cNvPicPr>
          <p:nvPr/>
        </p:nvPicPr>
        <p:blipFill>
          <a:blip r:embed="rId3" cstate="screen"/>
          <a:srcRect/>
          <a:stretch>
            <a:fillRect/>
          </a:stretch>
        </p:blipFill>
        <p:spPr bwMode="auto">
          <a:xfrm>
            <a:off x="4714876" y="3357562"/>
            <a:ext cx="3900494" cy="2585818"/>
          </a:xfrm>
          <a:prstGeom prst="rect">
            <a:avLst/>
          </a:prstGeo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857232"/>
          </a:xfrm>
        </p:spPr>
        <p:txBody>
          <a:bodyPr>
            <a:normAutofit/>
          </a:bodyPr>
          <a:lstStyle/>
          <a:p>
            <a:pPr algn="ctr"/>
            <a:r>
              <a:rPr lang="ru-RU" sz="2400" i="1" dirty="0" smtClean="0">
                <a:latin typeface="Times New Roman" pitchFamily="18" charset="0"/>
                <a:cs typeface="Times New Roman" pitchFamily="18" charset="0"/>
              </a:rPr>
              <a:t>Направления воспитательной деятельности</a:t>
            </a:r>
            <a:endParaRPr lang="ru-RU" sz="2400" i="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88</a:t>
            </a:fld>
            <a:endParaRPr lang="ru-RU"/>
          </a:p>
        </p:txBody>
      </p:sp>
      <p:sp>
        <p:nvSpPr>
          <p:cNvPr id="7" name="TextBox 6"/>
          <p:cNvSpPr txBox="1"/>
          <p:nvPr/>
        </p:nvSpPr>
        <p:spPr>
          <a:xfrm>
            <a:off x="214282" y="1000108"/>
            <a:ext cx="8715436" cy="369332"/>
          </a:xfrm>
          <a:prstGeom prst="rect">
            <a:avLst/>
          </a:prstGeom>
          <a:noFill/>
        </p:spPr>
        <p:txBody>
          <a:bodyPr wrap="square" rtlCol="0">
            <a:spAutoFit/>
          </a:bodyPr>
          <a:lstStyle/>
          <a:p>
            <a:endParaRPr lang="ru-RU" dirty="0"/>
          </a:p>
        </p:txBody>
      </p:sp>
      <p:sp>
        <p:nvSpPr>
          <p:cNvPr id="8" name="TextBox 7"/>
          <p:cNvSpPr txBox="1"/>
          <p:nvPr/>
        </p:nvSpPr>
        <p:spPr>
          <a:xfrm>
            <a:off x="285720" y="857232"/>
            <a:ext cx="8715436" cy="4031873"/>
          </a:xfrm>
          <a:prstGeom prst="rect">
            <a:avLst/>
          </a:prstGeom>
          <a:noFill/>
        </p:spPr>
        <p:txBody>
          <a:bodyPr wrap="square" rtlCol="0">
            <a:spAutoFit/>
          </a:bodyPr>
          <a:lstStyle/>
          <a:p>
            <a:r>
              <a:rPr lang="ru-RU" sz="1600" dirty="0" smtClean="0">
                <a:latin typeface="Times New Roman" pitchFamily="18" charset="0"/>
                <a:cs typeface="Times New Roman" pitchFamily="18" charset="0"/>
              </a:rPr>
              <a:t>	В 2013-2014 учебном году воспитательная работа в ГБОУ СОШ № 591 Невского района </a:t>
            </a:r>
            <a:r>
              <a:rPr lang="ru-RU" sz="1600" dirty="0" err="1" smtClean="0">
                <a:latin typeface="Times New Roman" pitchFamily="18" charset="0"/>
                <a:cs typeface="Times New Roman" pitchFamily="18" charset="0"/>
              </a:rPr>
              <a:t>Санкт-Петерубрга</a:t>
            </a:r>
            <a:r>
              <a:rPr lang="ru-RU" sz="1600" dirty="0" smtClean="0">
                <a:latin typeface="Times New Roman" pitchFamily="18" charset="0"/>
                <a:cs typeface="Times New Roman" pitchFamily="18" charset="0"/>
              </a:rPr>
              <a:t> строилась в соответствии с планом воспитательной работы.</a:t>
            </a: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Концепция воспитательной системы образовательного учреждения выстраивается с ориентацией на модель выпускника как гражданина-патриота, образованного человека, личность свободную, культурную, гуманную, способную к саморазвитию. Такой системный подход позволяет сделать педагогический процесс целесообразным, управляемыми и  эффективным. </a:t>
            </a: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Школа использует свою стратегию и тактику в воспитании, основанную на </a:t>
            </a:r>
            <a:r>
              <a:rPr lang="ru-RU" sz="1600" dirty="0" err="1" smtClean="0">
                <a:latin typeface="Times New Roman" pitchFamily="18" charset="0"/>
                <a:cs typeface="Times New Roman" pitchFamily="18" charset="0"/>
              </a:rPr>
              <a:t>компетентностном</a:t>
            </a:r>
            <a:r>
              <a:rPr lang="ru-RU" sz="1600" dirty="0" smtClean="0">
                <a:latin typeface="Times New Roman" pitchFamily="18" charset="0"/>
                <a:cs typeface="Times New Roman" pitchFamily="18" charset="0"/>
              </a:rPr>
              <a:t> подходе. </a:t>
            </a: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Исходя из этого, главной целью воспитательной работы школы является: </a:t>
            </a:r>
          </a:p>
          <a:p>
            <a:r>
              <a:rPr lang="ru-RU" sz="1600" dirty="0" smtClean="0">
                <a:latin typeface="Times New Roman" pitchFamily="18" charset="0"/>
                <a:cs typeface="Times New Roman" pitchFamily="18" charset="0"/>
              </a:rPr>
              <a:t>воспитание личности и создание условий для активной жизнедеятельности обучающихся,  для гражданского самоопределения и самореализации, интеллектуального, культурного, физического и нравственного развития.</a:t>
            </a:r>
          </a:p>
          <a:p>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89</a:t>
            </a:fld>
            <a:endParaRPr lang="ru-RU"/>
          </a:p>
        </p:txBody>
      </p:sp>
      <p:sp>
        <p:nvSpPr>
          <p:cNvPr id="5" name="TextBox 4"/>
          <p:cNvSpPr txBox="1"/>
          <p:nvPr/>
        </p:nvSpPr>
        <p:spPr>
          <a:xfrm>
            <a:off x="214282" y="214290"/>
            <a:ext cx="8715436" cy="6247864"/>
          </a:xfrm>
          <a:prstGeom prst="rect">
            <a:avLst/>
          </a:prstGeom>
          <a:noFill/>
        </p:spPr>
        <p:txBody>
          <a:bodyPr wrap="square" rtlCol="0">
            <a:spAutoFit/>
          </a:bodyPr>
          <a:lstStyle/>
          <a:p>
            <a:pPr>
              <a:lnSpc>
                <a:spcPct val="150000"/>
              </a:lnSpc>
            </a:pPr>
            <a:r>
              <a:rPr lang="ru-RU" sz="1600" dirty="0" smtClean="0">
                <a:latin typeface="Times New Roman" pitchFamily="18" charset="0"/>
                <a:cs typeface="Times New Roman" pitchFamily="18" charset="0"/>
              </a:rPr>
              <a:t>	Для осуществления этой цели перед воспитательной службой и педагогическим коллективом стояли следующие задачи воспитательной работы: </a:t>
            </a:r>
          </a:p>
          <a:p>
            <a:pPr>
              <a:lnSpc>
                <a:spcPct val="150000"/>
              </a:lnSpc>
            </a:pPr>
            <a:endParaRPr lang="ru-RU" sz="1600" dirty="0" smtClean="0">
              <a:latin typeface="Times New Roman" pitchFamily="18" charset="0"/>
              <a:cs typeface="Times New Roman" pitchFamily="18" charset="0"/>
            </a:endParaRPr>
          </a:p>
          <a:p>
            <a:pPr lvl="0">
              <a:lnSpc>
                <a:spcPct val="150000"/>
              </a:lnSpc>
              <a:buFont typeface="Arial" pitchFamily="34" charset="0"/>
              <a:buChar char="•"/>
            </a:pPr>
            <a:r>
              <a:rPr lang="ru-RU" sz="1600" dirty="0" smtClean="0">
                <a:latin typeface="Times New Roman" pitchFamily="18" charset="0"/>
                <a:cs typeface="Times New Roman" pitchFamily="18" charset="0"/>
              </a:rPr>
              <a:t>организация инновационной работы в области воспитания и дополнительного образования;</a:t>
            </a:r>
          </a:p>
          <a:p>
            <a:pPr lvl="0">
              <a:lnSpc>
                <a:spcPct val="150000"/>
              </a:lnSpc>
              <a:buFont typeface="Arial" pitchFamily="34" charset="0"/>
              <a:buChar char="•"/>
            </a:pPr>
            <a:r>
              <a:rPr lang="ru-RU" sz="1600" dirty="0" smtClean="0">
                <a:latin typeface="Times New Roman" pitchFamily="18" charset="0"/>
                <a:cs typeface="Times New Roman" pitchFamily="18" charset="0"/>
              </a:rPr>
              <a:t>соблюдение организационно-правовых мер по развитию воспитания и дополнительного образования;</a:t>
            </a:r>
          </a:p>
          <a:p>
            <a:pPr lvl="0">
              <a:lnSpc>
                <a:spcPct val="150000"/>
              </a:lnSpc>
              <a:buFont typeface="Arial" pitchFamily="34" charset="0"/>
              <a:buChar char="•"/>
            </a:pPr>
            <a:r>
              <a:rPr lang="ru-RU" sz="1600" dirty="0" smtClean="0">
                <a:latin typeface="Times New Roman" pitchFamily="18" charset="0"/>
                <a:cs typeface="Times New Roman" pitchFamily="18" charset="0"/>
              </a:rPr>
              <a:t>формирование мировоззрения и системы базовых ценностей личности;</a:t>
            </a:r>
          </a:p>
          <a:p>
            <a:pPr lvl="0">
              <a:lnSpc>
                <a:spcPct val="150000"/>
              </a:lnSpc>
              <a:buFont typeface="Arial" pitchFamily="34" charset="0"/>
              <a:buChar char="•"/>
            </a:pPr>
            <a:r>
              <a:rPr lang="ru-RU" sz="1600" dirty="0" smtClean="0">
                <a:latin typeface="Times New Roman" pitchFamily="18" charset="0"/>
                <a:cs typeface="Times New Roman" pitchFamily="18" charset="0"/>
              </a:rPr>
              <a:t>обеспечение развития личности и ее социально-психологической поддержки;</a:t>
            </a:r>
          </a:p>
          <a:p>
            <a:pPr lvl="0">
              <a:lnSpc>
                <a:spcPct val="150000"/>
              </a:lnSpc>
              <a:buFont typeface="Arial" pitchFamily="34" charset="0"/>
              <a:buChar char="•"/>
            </a:pPr>
            <a:r>
              <a:rPr lang="ru-RU" sz="1600" dirty="0" smtClean="0">
                <a:latin typeface="Times New Roman" pitchFamily="18" charset="0"/>
                <a:cs typeface="Times New Roman" pitchFamily="18" charset="0"/>
              </a:rPr>
              <a:t>приобщение к общечеловеческим нормам морали, национальным устоям и традициям образовательного учреждения;</a:t>
            </a:r>
          </a:p>
          <a:p>
            <a:pPr lvl="0">
              <a:lnSpc>
                <a:spcPct val="150000"/>
              </a:lnSpc>
              <a:buFont typeface="Arial" pitchFamily="34" charset="0"/>
              <a:buChar char="•"/>
            </a:pPr>
            <a:r>
              <a:rPr lang="ru-RU" sz="1600" dirty="0" smtClean="0">
                <a:latin typeface="Times New Roman" pitchFamily="18" charset="0"/>
                <a:cs typeface="Times New Roman" pitchFamily="18" charset="0"/>
              </a:rPr>
              <a:t>воспитание внутренней потребности в здоровом образе жизни, ответственного отношения к природной и </a:t>
            </a:r>
            <a:r>
              <a:rPr lang="ru-RU" sz="1600" dirty="0" err="1" smtClean="0">
                <a:latin typeface="Times New Roman" pitchFamily="18" charset="0"/>
                <a:cs typeface="Times New Roman" pitchFamily="18" charset="0"/>
              </a:rPr>
              <a:t>социокультурной</a:t>
            </a:r>
            <a:r>
              <a:rPr lang="ru-RU" sz="1600" dirty="0" smtClean="0">
                <a:latin typeface="Times New Roman" pitchFamily="18" charset="0"/>
                <a:cs typeface="Times New Roman" pitchFamily="18" charset="0"/>
              </a:rPr>
              <a:t> среде обитания;</a:t>
            </a:r>
          </a:p>
          <a:p>
            <a:pPr lvl="0">
              <a:lnSpc>
                <a:spcPct val="150000"/>
              </a:lnSpc>
              <a:buFont typeface="Arial" pitchFamily="34" charset="0"/>
              <a:buChar char="•"/>
            </a:pPr>
            <a:r>
              <a:rPr lang="ru-RU" sz="1600" dirty="0" smtClean="0">
                <a:latin typeface="Times New Roman" pitchFamily="18" charset="0"/>
                <a:cs typeface="Times New Roman" pitchFamily="18" charset="0"/>
              </a:rPr>
              <a:t>формирование активной гражданской позиции и самосознания гражданина РФ;</a:t>
            </a:r>
          </a:p>
          <a:p>
            <a:pPr lvl="0">
              <a:lnSpc>
                <a:spcPct val="150000"/>
              </a:lnSpc>
              <a:buFont typeface="Arial" pitchFamily="34" charset="0"/>
              <a:buChar char="•"/>
            </a:pPr>
            <a:r>
              <a:rPr lang="ru-RU" sz="1600" dirty="0" smtClean="0">
                <a:latin typeface="Times New Roman" pitchFamily="18" charset="0"/>
                <a:cs typeface="Times New Roman" pitchFamily="18" charset="0"/>
              </a:rPr>
              <a:t>поддержка социальных инициатив и достижений обучающихся;</a:t>
            </a:r>
          </a:p>
          <a:p>
            <a:pPr lvl="0">
              <a:lnSpc>
                <a:spcPct val="150000"/>
              </a:lnSpc>
              <a:buFont typeface="Arial" pitchFamily="34" charset="0"/>
              <a:buChar char="•"/>
            </a:pPr>
            <a:r>
              <a:rPr lang="ru-RU" sz="1600" dirty="0" smtClean="0">
                <a:latin typeface="Times New Roman" pitchFamily="18" charset="0"/>
                <a:cs typeface="Times New Roman" pitchFamily="18" charset="0"/>
              </a:rPr>
              <a:t>развитию ученического самоуправления;</a:t>
            </a:r>
          </a:p>
          <a:p>
            <a:pPr lvl="0">
              <a:lnSpc>
                <a:spcPct val="150000"/>
              </a:lnSpc>
              <a:buFont typeface="Arial" pitchFamily="34" charset="0"/>
              <a:buChar char="•"/>
            </a:pPr>
            <a:r>
              <a:rPr lang="ru-RU" sz="1600" dirty="0" smtClean="0">
                <a:latin typeface="Times New Roman" pitchFamily="18" charset="0"/>
                <a:cs typeface="Times New Roman" pitchFamily="18" charset="0"/>
              </a:rPr>
              <a:t>развитие воспитательного потенциала семьи.</a:t>
            </a:r>
          </a:p>
          <a:p>
            <a:pPr>
              <a:buFont typeface="Arial" pitchFamily="34" charset="0"/>
              <a:buChar char="•"/>
            </a:pPr>
            <a:endParaRPr lang="ru-RU" sz="16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одержимое 2"/>
          <p:cNvSpPr>
            <a:spLocks noGrp="1"/>
          </p:cNvSpPr>
          <p:nvPr>
            <p:ph idx="1"/>
          </p:nvPr>
        </p:nvSpPr>
        <p:spPr>
          <a:xfrm>
            <a:off x="467544" y="260648"/>
            <a:ext cx="8229600" cy="4525963"/>
          </a:xfrm>
        </p:spPr>
        <p:txBody>
          <a:bodyPr>
            <a:normAutofit fontScale="92500" lnSpcReduction="10000"/>
          </a:bodyPr>
          <a:lstStyle/>
          <a:p>
            <a:pPr>
              <a:lnSpc>
                <a:spcPct val="90000"/>
              </a:lnSpc>
              <a:buNone/>
            </a:pPr>
            <a:r>
              <a:rPr lang="ru-RU" sz="1800" dirty="0" smtClean="0">
                <a:latin typeface="Times New Roman" pitchFamily="18" charset="0"/>
                <a:cs typeface="Times New Roman" pitchFamily="18" charset="0"/>
              </a:rPr>
              <a:t>Количество обучающихся: 	554 чел.</a:t>
            </a:r>
          </a:p>
          <a:p>
            <a:pPr>
              <a:lnSpc>
                <a:spcPct val="90000"/>
              </a:lnSpc>
              <a:buNone/>
            </a:pPr>
            <a:r>
              <a:rPr lang="ru-RU" sz="1800" dirty="0" smtClean="0">
                <a:latin typeface="Times New Roman" pitchFamily="18" charset="0"/>
                <a:cs typeface="Times New Roman" pitchFamily="18" charset="0"/>
              </a:rPr>
              <a:t>Количество классов: 	         21	</a:t>
            </a:r>
          </a:p>
          <a:p>
            <a:pPr>
              <a:lnSpc>
                <a:spcPct val="90000"/>
              </a:lnSpc>
              <a:buNone/>
            </a:pPr>
            <a:r>
              <a:rPr lang="ru-RU" sz="1800" b="1" dirty="0" smtClean="0">
                <a:latin typeface="Times New Roman" pitchFamily="18" charset="0"/>
                <a:cs typeface="Times New Roman" pitchFamily="18" charset="0"/>
              </a:rPr>
              <a:t>из них:</a:t>
            </a:r>
          </a:p>
          <a:p>
            <a:pPr>
              <a:lnSpc>
                <a:spcPct val="90000"/>
              </a:lnSpc>
              <a:buNone/>
            </a:pPr>
            <a:r>
              <a:rPr lang="ru-RU" sz="1800" dirty="0" smtClean="0">
                <a:latin typeface="Times New Roman" pitchFamily="18" charset="0"/>
                <a:cs typeface="Times New Roman" pitchFamily="18" charset="0"/>
              </a:rPr>
              <a:t>начальная школа: 		         9</a:t>
            </a:r>
          </a:p>
          <a:p>
            <a:pPr>
              <a:lnSpc>
                <a:spcPct val="90000"/>
              </a:lnSpc>
              <a:buNone/>
            </a:pPr>
            <a:r>
              <a:rPr lang="ru-RU" sz="1800" dirty="0" smtClean="0">
                <a:latin typeface="Times New Roman" pitchFamily="18" charset="0"/>
                <a:cs typeface="Times New Roman" pitchFamily="18" charset="0"/>
              </a:rPr>
              <a:t>основная школа: 		         10</a:t>
            </a:r>
          </a:p>
          <a:p>
            <a:pPr>
              <a:lnSpc>
                <a:spcPct val="90000"/>
              </a:lnSpc>
              <a:buNone/>
            </a:pPr>
            <a:r>
              <a:rPr lang="ru-RU" sz="1800" dirty="0" smtClean="0">
                <a:latin typeface="Times New Roman" pitchFamily="18" charset="0"/>
                <a:cs typeface="Times New Roman" pitchFamily="18" charset="0"/>
              </a:rPr>
              <a:t>старшая школа: 		         2</a:t>
            </a:r>
          </a:p>
          <a:p>
            <a:pPr>
              <a:lnSpc>
                <a:spcPct val="90000"/>
              </a:lnSpc>
              <a:buNone/>
            </a:pPr>
            <a:r>
              <a:rPr lang="ru-RU" sz="1800" dirty="0" smtClean="0">
                <a:latin typeface="Times New Roman" pitchFamily="18" charset="0"/>
                <a:cs typeface="Times New Roman" pitchFamily="18" charset="0"/>
              </a:rPr>
              <a:t>ГПД: 		                          13</a:t>
            </a:r>
          </a:p>
          <a:p>
            <a:pPr>
              <a:lnSpc>
                <a:spcPct val="90000"/>
              </a:lnSpc>
              <a:buNone/>
            </a:pPr>
            <a:r>
              <a:rPr lang="ru-RU" sz="1800" dirty="0" smtClean="0">
                <a:latin typeface="Times New Roman" pitchFamily="18" charset="0"/>
                <a:cs typeface="Times New Roman" pitchFamily="18" charset="0"/>
              </a:rPr>
              <a:t>Кружков, секций: 		         19 </a:t>
            </a:r>
          </a:p>
          <a:p>
            <a:pPr algn="ctr">
              <a:buFont typeface="Wingdings" pitchFamily="2" charset="2"/>
              <a:buNone/>
            </a:pPr>
            <a:endParaRPr lang="ru-RU" sz="1800" dirty="0" smtClean="0">
              <a:latin typeface="Times New Roman" pitchFamily="18" charset="0"/>
              <a:cs typeface="Times New Roman" pitchFamily="18" charset="0"/>
            </a:endParaRPr>
          </a:p>
          <a:p>
            <a:pPr algn="ctr">
              <a:buFont typeface="Wingdings" pitchFamily="2" charset="2"/>
              <a:buNone/>
            </a:pPr>
            <a:endParaRPr lang="ru-RU" sz="1800" dirty="0" smtClean="0">
              <a:latin typeface="Times New Roman" pitchFamily="18" charset="0"/>
              <a:cs typeface="Times New Roman" pitchFamily="18" charset="0"/>
            </a:endParaRPr>
          </a:p>
          <a:p>
            <a:pPr algn="ctr">
              <a:buFont typeface="Wingdings" pitchFamily="2" charset="2"/>
              <a:buNone/>
            </a:pPr>
            <a:endParaRPr lang="ru-RU" sz="1800" dirty="0" smtClean="0">
              <a:latin typeface="Times New Roman" pitchFamily="18" charset="0"/>
              <a:cs typeface="Times New Roman" pitchFamily="18" charset="0"/>
            </a:endParaRPr>
          </a:p>
          <a:p>
            <a:pPr>
              <a:buFont typeface="Wingdings" pitchFamily="2" charset="2"/>
              <a:buNone/>
            </a:pPr>
            <a:r>
              <a:rPr lang="ru-RU" sz="1800" b="1" i="1" dirty="0" smtClean="0">
                <a:latin typeface="Times New Roman" pitchFamily="18" charset="0"/>
                <a:cs typeface="Times New Roman" pitchFamily="18" charset="0"/>
              </a:rPr>
              <a:t>Число обучающихся:</a:t>
            </a:r>
          </a:p>
          <a:p>
            <a:pPr>
              <a:buFont typeface="Wingdings" pitchFamily="2" charset="2"/>
              <a:buNone/>
            </a:pPr>
            <a:r>
              <a:rPr lang="ru-RU" sz="1800" dirty="0" smtClean="0">
                <a:latin typeface="Times New Roman" pitchFamily="18" charset="0"/>
                <a:cs typeface="Times New Roman" pitchFamily="18" charset="0"/>
              </a:rPr>
              <a:t>Начальная школа:     237 чел. </a:t>
            </a:r>
          </a:p>
          <a:p>
            <a:pPr>
              <a:buFont typeface="Wingdings" pitchFamily="2" charset="2"/>
              <a:buNone/>
            </a:pPr>
            <a:r>
              <a:rPr lang="ru-RU" sz="1800" dirty="0" smtClean="0">
                <a:latin typeface="Times New Roman" pitchFamily="18" charset="0"/>
                <a:cs typeface="Times New Roman" pitchFamily="18" charset="0"/>
              </a:rPr>
              <a:t>Основная школа:      267 чел. </a:t>
            </a:r>
          </a:p>
          <a:p>
            <a:pPr>
              <a:buFont typeface="Wingdings" pitchFamily="2" charset="2"/>
              <a:buNone/>
            </a:pPr>
            <a:r>
              <a:rPr lang="ru-RU" sz="1800" dirty="0" smtClean="0">
                <a:latin typeface="Times New Roman" pitchFamily="18" charset="0"/>
                <a:cs typeface="Times New Roman" pitchFamily="18" charset="0"/>
              </a:rPr>
              <a:t>Старшая школа:        40 чел.  </a:t>
            </a:r>
          </a:p>
          <a:p>
            <a:pPr>
              <a:buFont typeface="Wingdings" pitchFamily="2" charset="2"/>
              <a:buNone/>
            </a:pPr>
            <a:r>
              <a:rPr lang="ru-RU" sz="1800" dirty="0" smtClean="0">
                <a:latin typeface="Times New Roman" pitchFamily="18" charset="0"/>
                <a:cs typeface="Times New Roman" pitchFamily="18" charset="0"/>
              </a:rPr>
              <a:t>ГПД:	                    335 чел. </a:t>
            </a:r>
          </a:p>
        </p:txBody>
      </p:sp>
      <p:sp>
        <p:nvSpPr>
          <p:cNvPr id="7" name="Номер слайда 6"/>
          <p:cNvSpPr>
            <a:spLocks noGrp="1"/>
          </p:cNvSpPr>
          <p:nvPr>
            <p:ph type="sldNum" sz="quarter" idx="12"/>
          </p:nvPr>
        </p:nvSpPr>
        <p:spPr/>
        <p:txBody>
          <a:bodyPr/>
          <a:lstStyle/>
          <a:p>
            <a:pPr>
              <a:defRPr/>
            </a:pPr>
            <a:fld id="{55FFFF87-47F9-4AE3-8C97-3A4F2DC666DE}" type="slidenum">
              <a:rPr lang="ru-RU" smtClean="0"/>
              <a:pPr>
                <a:defRPr/>
              </a:pPr>
              <a:t>9</a:t>
            </a:fld>
            <a:endParaRPr lang="ru-RU"/>
          </a:p>
        </p:txBody>
      </p:sp>
      <p:pic>
        <p:nvPicPr>
          <p:cNvPr id="172034" name="Picture 2" descr="http://cs619229.vk.me/v619229070/1cd06/APe9LEeonnw.jpg"/>
          <p:cNvPicPr>
            <a:picLocks noChangeAspect="1" noChangeArrowheads="1"/>
          </p:cNvPicPr>
          <p:nvPr/>
        </p:nvPicPr>
        <p:blipFill>
          <a:blip r:embed="rId2" cstate="screen"/>
          <a:srcRect/>
          <a:stretch>
            <a:fillRect/>
          </a:stretch>
        </p:blipFill>
        <p:spPr bwMode="auto">
          <a:xfrm>
            <a:off x="4572000" y="3165478"/>
            <a:ext cx="4173515" cy="2763852"/>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90</a:t>
            </a:fld>
            <a:endParaRPr lang="ru-RU"/>
          </a:p>
        </p:txBody>
      </p:sp>
      <p:sp>
        <p:nvSpPr>
          <p:cNvPr id="5" name="Содержимое 2"/>
          <p:cNvSpPr>
            <a:spLocks noGrp="1"/>
          </p:cNvSpPr>
          <p:nvPr>
            <p:ph idx="1"/>
          </p:nvPr>
        </p:nvSpPr>
        <p:spPr>
          <a:xfrm>
            <a:off x="500034" y="428604"/>
            <a:ext cx="8358246" cy="4916760"/>
          </a:xfrm>
        </p:spPr>
        <p:txBody>
          <a:bodyPr>
            <a:normAutofit lnSpcReduction="10000"/>
          </a:bodyPr>
          <a:lstStyle/>
          <a:p>
            <a:pPr>
              <a:buNone/>
            </a:pPr>
            <a:r>
              <a:rPr lang="ru-RU" sz="1700" dirty="0" smtClean="0">
                <a:latin typeface="Times New Roman" pitchFamily="18" charset="0"/>
                <a:cs typeface="Times New Roman" pitchFamily="18" charset="0"/>
              </a:rPr>
              <a:t>		Успешное решение поставленных задач позволяет обеспечить условия для становления и самореализации обучающихся, обладающих мировоззренческим потенциалом, высокой культурой и гражданской ответственностью, интеллектуальным и социальным творчеством.</a:t>
            </a:r>
          </a:p>
          <a:p>
            <a:pPr>
              <a:buNone/>
            </a:pPr>
            <a:endParaRPr lang="ru-RU" sz="1700" dirty="0" smtClean="0">
              <a:latin typeface="Times New Roman" pitchFamily="18" charset="0"/>
              <a:cs typeface="Times New Roman" pitchFamily="18" charset="0"/>
            </a:endParaRPr>
          </a:p>
          <a:p>
            <a:pPr>
              <a:buNone/>
            </a:pPr>
            <a:r>
              <a:rPr lang="ru-RU" sz="1700" dirty="0" smtClean="0">
                <a:latin typeface="Times New Roman" pitchFamily="18" charset="0"/>
                <a:cs typeface="Times New Roman" pitchFamily="18" charset="0"/>
              </a:rPr>
              <a:t>		На основании поставленных целей и задач были разработаны программы, реализация которых осуществлялась через совместную деятельность администрации, классных руководителей, учителей-предметников, родительской общественности и участников ученического самоуправления.</a:t>
            </a:r>
          </a:p>
          <a:p>
            <a:pPr>
              <a:buNone/>
            </a:pPr>
            <a:endParaRPr lang="ru-RU" sz="1600" b="1" dirty="0" smtClean="0">
              <a:latin typeface="Times New Roman" pitchFamily="18" charset="0"/>
              <a:cs typeface="Times New Roman" pitchFamily="18" charset="0"/>
            </a:endParaRPr>
          </a:p>
          <a:p>
            <a:pPr>
              <a:buNone/>
            </a:pPr>
            <a:r>
              <a:rPr lang="ru-RU" sz="1600" dirty="0" smtClean="0">
                <a:latin typeface="Times New Roman" pitchFamily="18" charset="0"/>
                <a:cs typeface="Times New Roman" pitchFamily="18" charset="0"/>
              </a:rPr>
              <a:t>		В 2013-2014 учебном году была продолжена работа по следующим направлениям:</a:t>
            </a:r>
          </a:p>
          <a:p>
            <a:r>
              <a:rPr lang="ru-RU" sz="1600" dirty="0" smtClean="0">
                <a:latin typeface="Times New Roman" pitchFamily="18" charset="0"/>
                <a:cs typeface="Times New Roman" pitchFamily="18" charset="0"/>
              </a:rPr>
              <a:t>программа гражданско-патриотического воспитания «С чего начинается Родина»;</a:t>
            </a:r>
          </a:p>
          <a:p>
            <a:r>
              <a:rPr lang="ru-RU" sz="1600" dirty="0" smtClean="0">
                <a:latin typeface="Times New Roman" pitchFamily="18" charset="0"/>
                <a:cs typeface="Times New Roman" pitchFamily="18" charset="0"/>
              </a:rPr>
              <a:t>программа привития толерантности «Мы разные, но мы вместе»;</a:t>
            </a:r>
          </a:p>
          <a:p>
            <a:r>
              <a:rPr lang="ru-RU" sz="1600" dirty="0" smtClean="0">
                <a:latin typeface="Times New Roman" pitchFamily="18" charset="0"/>
                <a:cs typeface="Times New Roman" pitchFamily="18" charset="0"/>
              </a:rPr>
              <a:t>программа формирования здорового образа жизни обучающихся «Здоровье – залог успеха»;</a:t>
            </a:r>
          </a:p>
          <a:p>
            <a:r>
              <a:rPr lang="ru-RU" sz="1600" dirty="0" smtClean="0">
                <a:latin typeface="Times New Roman" pitchFamily="18" charset="0"/>
                <a:cs typeface="Times New Roman" pitchFamily="18" charset="0"/>
              </a:rPr>
              <a:t>программа формирования законопослушного поведения «Закон и порядок»;</a:t>
            </a:r>
          </a:p>
          <a:p>
            <a:r>
              <a:rPr lang="ru-RU" sz="1600" dirty="0" smtClean="0">
                <a:latin typeface="Times New Roman" pitchFamily="18" charset="0"/>
                <a:cs typeface="Times New Roman" pitchFamily="18" charset="0"/>
              </a:rPr>
              <a:t>программа духовно-нравственного воспитания обучающихся «Души высокие порывы»;</a:t>
            </a:r>
          </a:p>
          <a:p>
            <a:r>
              <a:rPr lang="ru-RU" sz="1600" dirty="0" smtClean="0">
                <a:latin typeface="Times New Roman" pitchFamily="18" charset="0"/>
                <a:cs typeface="Times New Roman" pitchFamily="18" charset="0"/>
              </a:rPr>
              <a:t>профессиональная ориентация и адаптация к рынку труда обучающихся и выпускников образовательных учреждений.</a:t>
            </a:r>
          </a:p>
          <a:p>
            <a:endParaRPr lang="ru-RU" sz="1500" dirty="0" smtClean="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00034" y="71414"/>
            <a:ext cx="8229600" cy="582594"/>
          </a:xfrm>
        </p:spPr>
        <p:txBody>
          <a:bodyPr>
            <a:normAutofit/>
          </a:bodyPr>
          <a:lstStyle/>
          <a:p>
            <a:pPr algn="ctr" eaLnBrk="1" hangingPunct="1"/>
            <a:r>
              <a:rPr lang="ru-RU" sz="2400" i="1" dirty="0" smtClean="0">
                <a:latin typeface="Times New Roman" pitchFamily="18" charset="0"/>
                <a:cs typeface="Times New Roman" pitchFamily="18" charset="0"/>
              </a:rPr>
              <a:t>5. Социальная активность и внешние связи учреждения</a:t>
            </a:r>
          </a:p>
        </p:txBody>
      </p:sp>
      <p:sp>
        <p:nvSpPr>
          <p:cNvPr id="64515" name="Rectangle 3"/>
          <p:cNvSpPr>
            <a:spLocks noGrp="1" noChangeArrowheads="1"/>
          </p:cNvSpPr>
          <p:nvPr>
            <p:ph idx="1"/>
          </p:nvPr>
        </p:nvSpPr>
        <p:spPr>
          <a:xfrm>
            <a:off x="500034" y="571480"/>
            <a:ext cx="8229600" cy="6286520"/>
          </a:xfrm>
        </p:spPr>
        <p:txBody>
          <a:bodyPr>
            <a:noAutofit/>
          </a:bodyPr>
          <a:lstStyle/>
          <a:p>
            <a:pPr>
              <a:lnSpc>
                <a:spcPct val="80000"/>
              </a:lnSpc>
              <a:buNone/>
            </a:pPr>
            <a:r>
              <a:rPr lang="ru-RU" sz="1600" dirty="0" smtClean="0">
                <a:latin typeface="Times New Roman" pitchFamily="18" charset="0"/>
                <a:cs typeface="Times New Roman" pitchFamily="18" charset="0"/>
              </a:rPr>
              <a:t>В 2013-2014 </a:t>
            </a:r>
            <a:r>
              <a:rPr lang="ru-RU" sz="1600" dirty="0" err="1" smtClean="0">
                <a:latin typeface="Times New Roman" pitchFamily="18" charset="0"/>
                <a:cs typeface="Times New Roman" pitchFamily="18" charset="0"/>
              </a:rPr>
              <a:t>уч</a:t>
            </a:r>
            <a:r>
              <a:rPr lang="ru-RU" sz="1600" dirty="0" smtClean="0">
                <a:latin typeface="Times New Roman" pitchFamily="18" charset="0"/>
                <a:cs typeface="Times New Roman" pitchFamily="18" charset="0"/>
              </a:rPr>
              <a:t>. году ГБОУ СОШ № 591 продолжило развитие социального взаимодействия и партнерства, как в образовательной отрасли, так и вне ее:</a:t>
            </a:r>
          </a:p>
          <a:p>
            <a:pPr lvl="0"/>
            <a:r>
              <a:rPr lang="ru-RU" sz="1600" dirty="0" smtClean="0">
                <a:latin typeface="Times New Roman" pitchFamily="18" charset="0"/>
                <a:cs typeface="Times New Roman" pitchFamily="18" charset="0"/>
              </a:rPr>
              <a:t>АППО</a:t>
            </a:r>
          </a:p>
          <a:p>
            <a:pPr lvl="0"/>
            <a:r>
              <a:rPr lang="ru-RU" sz="1600" dirty="0" smtClean="0">
                <a:latin typeface="Times New Roman" pitchFamily="18" charset="0"/>
                <a:cs typeface="Times New Roman" pitchFamily="18" charset="0"/>
              </a:rPr>
              <a:t>РГПУ им. А.И. Герцена</a:t>
            </a:r>
          </a:p>
          <a:p>
            <a:pPr lvl="0"/>
            <a:r>
              <a:rPr lang="ru-RU" sz="1600" dirty="0" smtClean="0">
                <a:latin typeface="Times New Roman" pitchFamily="18" charset="0"/>
                <a:cs typeface="Times New Roman" pitchFamily="18" charset="0"/>
              </a:rPr>
              <a:t>ИМЦ Невского района</a:t>
            </a:r>
          </a:p>
          <a:p>
            <a:pPr lvl="0"/>
            <a:r>
              <a:rPr lang="ru-RU" sz="1600" dirty="0" smtClean="0">
                <a:latin typeface="Times New Roman" pitchFamily="18" charset="0"/>
                <a:cs typeface="Times New Roman" pitchFamily="18" charset="0"/>
              </a:rPr>
              <a:t>Левобережный дом детского творчества</a:t>
            </a:r>
          </a:p>
          <a:p>
            <a:pPr lvl="0"/>
            <a:r>
              <a:rPr lang="ru-RU" sz="1600" dirty="0" smtClean="0">
                <a:latin typeface="Times New Roman" pitchFamily="18" charset="0"/>
                <a:cs typeface="Times New Roman" pitchFamily="18" charset="0"/>
              </a:rPr>
              <a:t>Правобережный дом детского творчества</a:t>
            </a:r>
          </a:p>
          <a:p>
            <a:pPr lvl="0"/>
            <a:r>
              <a:rPr lang="ru-RU" sz="1600" dirty="0" smtClean="0">
                <a:latin typeface="Times New Roman" pitchFamily="18" charset="0"/>
                <a:cs typeface="Times New Roman" pitchFamily="18" charset="0"/>
              </a:rPr>
              <a:t>ПМСЦ Невского района</a:t>
            </a:r>
          </a:p>
          <a:p>
            <a:pPr lvl="0"/>
            <a:r>
              <a:rPr lang="ru-RU" sz="1600" dirty="0" smtClean="0">
                <a:latin typeface="Times New Roman" pitchFamily="18" charset="0"/>
                <a:cs typeface="Times New Roman" pitchFamily="18" charset="0"/>
              </a:rPr>
              <a:t>Детские библиотеки Невского района </a:t>
            </a:r>
          </a:p>
          <a:p>
            <a:pPr lvl="0"/>
            <a:r>
              <a:rPr lang="ru-RU" sz="1600" dirty="0" smtClean="0">
                <a:latin typeface="Times New Roman" pitchFamily="18" charset="0"/>
                <a:cs typeface="Times New Roman" pitchFamily="18" charset="0"/>
              </a:rPr>
              <a:t>Педагогический колледж № 8</a:t>
            </a:r>
          </a:p>
          <a:p>
            <a:pPr lvl="0"/>
            <a:r>
              <a:rPr lang="ru-RU" sz="1600" dirty="0" smtClean="0">
                <a:latin typeface="Times New Roman" pitchFamily="18" charset="0"/>
                <a:cs typeface="Times New Roman" pitchFamily="18" charset="0"/>
              </a:rPr>
              <a:t>Детский сад № 64</a:t>
            </a:r>
          </a:p>
          <a:p>
            <a:pPr lvl="0"/>
            <a:r>
              <a:rPr lang="ru-RU" sz="1600" dirty="0" smtClean="0">
                <a:latin typeface="Times New Roman" pitchFamily="18" charset="0"/>
                <a:cs typeface="Times New Roman" pitchFamily="18" charset="0"/>
              </a:rPr>
              <a:t>Муниципальное образование № 54</a:t>
            </a:r>
          </a:p>
          <a:p>
            <a:pPr lvl="0"/>
            <a:r>
              <a:rPr lang="ru-RU" sz="1600" dirty="0" smtClean="0">
                <a:latin typeface="Times New Roman" pitchFamily="18" charset="0"/>
                <a:cs typeface="Times New Roman" pitchFamily="18" charset="0"/>
              </a:rPr>
              <a:t>ОАО «Комбинат социального питания «Волна»</a:t>
            </a:r>
          </a:p>
          <a:p>
            <a:pPr lvl="0"/>
            <a:r>
              <a:rPr lang="ru-RU" sz="1600" dirty="0" smtClean="0">
                <a:latin typeface="Times New Roman" pitchFamily="18" charset="0"/>
                <a:cs typeface="Times New Roman" pitchFamily="18" charset="0"/>
              </a:rPr>
              <a:t>Санкт-Петербургский городской дворец творчества юных</a:t>
            </a:r>
          </a:p>
          <a:p>
            <a:pPr lvl="0"/>
            <a:r>
              <a:rPr lang="ru-RU" sz="1600" dirty="0" smtClean="0">
                <a:latin typeface="Times New Roman" pitchFamily="18" charset="0"/>
                <a:cs typeface="Times New Roman" pitchFamily="18" charset="0"/>
              </a:rPr>
              <a:t>Региональное детско-юношеское гражданско-патриотическое общественное движение «Союз юных петербуржцев»</a:t>
            </a:r>
          </a:p>
          <a:p>
            <a:pPr lvl="0"/>
            <a:r>
              <a:rPr lang="ru-RU" sz="1600" dirty="0" smtClean="0">
                <a:latin typeface="Times New Roman" pitchFamily="18" charset="0"/>
                <a:cs typeface="Times New Roman" pitchFamily="18" charset="0"/>
              </a:rPr>
              <a:t>Загородный центр детско-юношеского творчества «Зеркальный»</a:t>
            </a:r>
          </a:p>
          <a:p>
            <a:pPr lvl="0"/>
            <a:r>
              <a:rPr lang="ru-RU" sz="1600" dirty="0" smtClean="0">
                <a:latin typeface="Times New Roman" pitchFamily="18" charset="0"/>
                <a:cs typeface="Times New Roman" pitchFamily="18" charset="0"/>
              </a:rPr>
              <a:t>Городской стажерский отряд «Смена»</a:t>
            </a:r>
          </a:p>
          <a:p>
            <a:pPr lvl="0"/>
            <a:r>
              <a:rPr lang="ru-RU" sz="1600" dirty="0" smtClean="0">
                <a:latin typeface="Times New Roman" pitchFamily="18" charset="0"/>
                <a:cs typeface="Times New Roman" pitchFamily="18" charset="0"/>
              </a:rPr>
              <a:t>ДЮОО «</a:t>
            </a:r>
            <a:r>
              <a:rPr lang="ru-RU" sz="1600" dirty="0" err="1" smtClean="0">
                <a:latin typeface="Times New Roman" pitchFamily="18" charset="0"/>
                <a:cs typeface="Times New Roman" pitchFamily="18" charset="0"/>
              </a:rPr>
              <a:t>ПРОдвижение</a:t>
            </a:r>
            <a:r>
              <a:rPr lang="ru-RU" sz="1600" dirty="0" smtClean="0">
                <a:latin typeface="Times New Roman" pitchFamily="18" charset="0"/>
                <a:cs typeface="Times New Roman" pitchFamily="18" charset="0"/>
              </a:rPr>
              <a:t>», </a:t>
            </a:r>
          </a:p>
          <a:p>
            <a:pPr lvl="0"/>
            <a:r>
              <a:rPr lang="ru-RU" sz="1600" dirty="0" smtClean="0">
                <a:latin typeface="Times New Roman" pitchFamily="18" charset="0"/>
                <a:cs typeface="Times New Roman" pitchFamily="18" charset="0"/>
              </a:rPr>
              <a:t>факультет журналистики </a:t>
            </a:r>
            <a:r>
              <a:rPr lang="ru-RU" sz="1600" dirty="0" err="1" smtClean="0">
                <a:latin typeface="Times New Roman" pitchFamily="18" charset="0"/>
                <a:cs typeface="Times New Roman" pitchFamily="18" charset="0"/>
              </a:rPr>
              <a:t>СПбГУСЭ</a:t>
            </a:r>
            <a:r>
              <a:rPr lang="ru-RU" sz="1600" dirty="0" smtClean="0">
                <a:latin typeface="Times New Roman" pitchFamily="18" charset="0"/>
                <a:cs typeface="Times New Roman" pitchFamily="18" charset="0"/>
              </a:rPr>
              <a:t>, </a:t>
            </a:r>
          </a:p>
          <a:p>
            <a:pPr lvl="0"/>
            <a:r>
              <a:rPr lang="ru-RU" sz="1600" dirty="0" smtClean="0">
                <a:latin typeface="Times New Roman" pitchFamily="18" charset="0"/>
                <a:cs typeface="Times New Roman" pitchFamily="18" charset="0"/>
              </a:rPr>
              <a:t>пресс-клуб ОДОД при ГБОУ СОШ № 362. </a:t>
            </a:r>
          </a:p>
          <a:p>
            <a:pPr lvl="0"/>
            <a:r>
              <a:rPr lang="ru-RU" sz="1600" dirty="0" smtClean="0">
                <a:latin typeface="Times New Roman" pitchFamily="18" charset="0"/>
                <a:cs typeface="Times New Roman" pitchFamily="18" charset="0"/>
              </a:rPr>
              <a:t>Организации ученического самоуправления ГБОУ № 327 и № 572.</a:t>
            </a:r>
            <a:endParaRPr lang="ru-RU" sz="1600" dirty="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91</a:t>
            </a:fld>
            <a:endParaRPr lang="ru-RU"/>
          </a:p>
        </p:txBody>
      </p:sp>
      <p:pic>
        <p:nvPicPr>
          <p:cNvPr id="4" name="Picture 8" descr="DSC00865"/>
          <p:cNvPicPr>
            <a:picLocks noChangeAspect="1" noChangeArrowheads="1"/>
          </p:cNvPicPr>
          <p:nvPr/>
        </p:nvPicPr>
        <p:blipFill>
          <a:blip r:embed="rId2" cstate="screen"/>
          <a:srcRect/>
          <a:stretch>
            <a:fillRect/>
          </a:stretch>
        </p:blipFill>
        <p:spPr bwMode="auto">
          <a:xfrm>
            <a:off x="5357818" y="1357298"/>
            <a:ext cx="3282132" cy="14876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400" i="1" dirty="0" smtClean="0">
                <a:latin typeface="Times New Roman" pitchFamily="18" charset="0"/>
                <a:cs typeface="Times New Roman" pitchFamily="18" charset="0"/>
              </a:rPr>
              <a:t>Взаимодействие с учреждениями профессионального образования</a:t>
            </a:r>
            <a:endParaRPr lang="ru-RU" sz="2400" i="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85000" lnSpcReduction="20000"/>
          </a:bodyPr>
          <a:lstStyle/>
          <a:p>
            <a:pPr>
              <a:buFont typeface="Wingdings" pitchFamily="2" charset="2"/>
              <a:buChar char="v"/>
            </a:pPr>
            <a:r>
              <a:rPr lang="ru-RU" sz="1800" dirty="0" smtClean="0">
                <a:latin typeface="Times New Roman" pitchFamily="18" charset="0"/>
                <a:cs typeface="Times New Roman" pitchFamily="18" charset="0"/>
              </a:rPr>
              <a:t>Ситуация, сложившаяся в последние десятилетия на рынке труда, свидетельствует о наличии проблем в системе профессионального становления выпускников школы в связи с несоответствием между потребностями рынка труда и мотивацией, характерологическими особенностями и профессиональными качествами работников. </a:t>
            </a:r>
          </a:p>
          <a:p>
            <a:pPr>
              <a:buFont typeface="Wingdings" pitchFamily="2" charset="2"/>
              <a:buChar char="v"/>
            </a:pPr>
            <a:r>
              <a:rPr lang="ru-RU" sz="1800" dirty="0" smtClean="0">
                <a:latin typeface="Times New Roman" pitchFamily="18" charset="0"/>
                <a:cs typeface="Times New Roman" pitchFamily="18" charset="0"/>
              </a:rPr>
              <a:t>В ГБОУ СОШ № 591 большое внимание уделяется профессиональной ориентации учащихся, особенно в 9-11 классах. Деятельность осуществляется на основе положений, которые содержит в себе Городская программа профессиональной ориентации и обеспечения адаптации к рынку труда учащихся и выпускников общеобразовательных учреждений и государственных образовательных учреждений начального и среднего профессионального образования Санкт-Петербурга</a:t>
            </a:r>
          </a:p>
          <a:p>
            <a:pPr>
              <a:buFont typeface="Wingdings" pitchFamily="2" charset="2"/>
              <a:buChar char="v"/>
            </a:pPr>
            <a:r>
              <a:rPr lang="ru-RU" sz="1800" dirty="0" smtClean="0">
                <a:latin typeface="Times New Roman" pitchFamily="18" charset="0"/>
                <a:cs typeface="Times New Roman" pitchFamily="18" charset="0"/>
              </a:rPr>
              <a:t>Регулярно проводятся собрания, групповые консультации и индивидуальные беседы ответственного за профессиональную ориентацию и классных руководителей с обучающимися и их родителями.</a:t>
            </a:r>
          </a:p>
          <a:p>
            <a:pPr>
              <a:buFont typeface="Wingdings" pitchFamily="2" charset="2"/>
              <a:buChar char="v"/>
            </a:pPr>
            <a:r>
              <a:rPr lang="ru-RU" sz="1800" dirty="0" smtClean="0">
                <a:latin typeface="Times New Roman" pitchFamily="18" charset="0"/>
                <a:cs typeface="Times New Roman" pitchFamily="18" charset="0"/>
              </a:rPr>
              <a:t>Родители и обучающиеся 8-10 классов в течение этого года посещали городскую выставку «Образование – путь к успеху», городские и районные ярмарки специальностей, кустовые, районные и городские родительские собрания, посвященные вопросам профессионального ориентирования и образования, встречи с представителями вузов и </a:t>
            </a:r>
            <a:r>
              <a:rPr lang="ru-RU" sz="1800" dirty="0" err="1" smtClean="0">
                <a:latin typeface="Times New Roman" pitchFamily="18" charset="0"/>
                <a:cs typeface="Times New Roman" pitchFamily="18" charset="0"/>
              </a:rPr>
              <a:t>ССУЗов</a:t>
            </a:r>
            <a:r>
              <a:rPr lang="ru-RU" sz="1800" dirty="0" smtClean="0">
                <a:latin typeface="Times New Roman" pitchFamily="18" charset="0"/>
                <a:cs typeface="Times New Roman" pitchFamily="18" charset="0"/>
              </a:rPr>
              <a:t>, ОУ НПО и СПО на базе школы.</a:t>
            </a:r>
          </a:p>
          <a:p>
            <a:pPr>
              <a:buFont typeface="Wingdings" pitchFamily="2" charset="2"/>
              <a:buChar char="v"/>
            </a:pPr>
            <a:r>
              <a:rPr lang="ru-RU" sz="1800" dirty="0" smtClean="0">
                <a:latin typeface="Times New Roman" pitchFamily="18" charset="0"/>
                <a:cs typeface="Times New Roman" pitchFamily="18" charset="0"/>
              </a:rPr>
              <a:t>Также ведется работа по профориентации с привлечением специалистов из ПМСЦ Невского района, СПб ГУ Центром содействия занятости и профессиональной ориентации  «Вектор», СПб ГУ Центром занятости населения Невского района Санкт-Петербурга. </a:t>
            </a:r>
          </a:p>
          <a:p>
            <a:endParaRPr lang="ru-RU" dirty="0"/>
          </a:p>
        </p:txBody>
      </p:sp>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92</a:t>
            </a:fld>
            <a:endParaRPr lang="ru-RU"/>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93</a:t>
            </a:fld>
            <a:endParaRPr lang="ru-RU"/>
          </a:p>
        </p:txBody>
      </p:sp>
      <p:sp>
        <p:nvSpPr>
          <p:cNvPr id="5" name="TextBox 4"/>
          <p:cNvSpPr txBox="1"/>
          <p:nvPr/>
        </p:nvSpPr>
        <p:spPr>
          <a:xfrm>
            <a:off x="285720" y="142852"/>
            <a:ext cx="8643998" cy="6247864"/>
          </a:xfrm>
          <a:prstGeom prst="rect">
            <a:avLst/>
          </a:prstGeom>
          <a:noFill/>
        </p:spPr>
        <p:txBody>
          <a:bodyPr wrap="square" rtlCol="0">
            <a:spAutoFit/>
          </a:bodyPr>
          <a:lstStyle/>
          <a:p>
            <a:r>
              <a:rPr lang="ru-RU" sz="1600" dirty="0" smtClean="0">
                <a:latin typeface="Times New Roman" pitchFamily="18" charset="0"/>
                <a:cs typeface="Times New Roman" pitchFamily="18" charset="0"/>
              </a:rPr>
              <a:t>02.10.2013 года обучающиеся 8 «Б» класса вместе с классным руководителем </a:t>
            </a:r>
            <a:r>
              <a:rPr lang="ru-RU" sz="1600" dirty="0" err="1" smtClean="0">
                <a:latin typeface="Times New Roman" pitchFamily="18" charset="0"/>
                <a:cs typeface="Times New Roman" pitchFamily="18" charset="0"/>
              </a:rPr>
              <a:t>Клюкиной</a:t>
            </a:r>
            <a:r>
              <a:rPr lang="ru-RU" sz="1600" dirty="0" smtClean="0">
                <a:latin typeface="Times New Roman" pitchFamily="18" charset="0"/>
                <a:cs typeface="Times New Roman" pitchFamily="18" charset="0"/>
              </a:rPr>
              <a:t> Н.А. побывали на городском конкурсе профессионального мастерства, который проходил в ЛЕНЭКСПО. Ребята не только много узнали о профессиях, которые можно получить в петербургских лицеях и колледжах после 8 и 9 классов, но участвовали в тестировании по профориентации, мастер-классах и конкурсах, привезли много наглядной информации.</a:t>
            </a: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21.10.2013 обучающиеся 8 «Б» класса с классным руководителем </a:t>
            </a:r>
            <a:r>
              <a:rPr lang="ru-RU" sz="1600" dirty="0" err="1" smtClean="0">
                <a:latin typeface="Times New Roman" pitchFamily="18" charset="0"/>
                <a:cs typeface="Times New Roman" pitchFamily="18" charset="0"/>
              </a:rPr>
              <a:t>Клюкиной</a:t>
            </a:r>
            <a:r>
              <a:rPr lang="ru-RU" sz="1600" dirty="0" smtClean="0">
                <a:latin typeface="Times New Roman" pitchFamily="18" charset="0"/>
                <a:cs typeface="Times New Roman" pitchFamily="18" charset="0"/>
              </a:rPr>
              <a:t> Н.А. посетили выставку военной техники в СПб ГУТ имени М.А.Бонч-Бруевича, посвящённую Дню военного связиста. Ребята познакомились с различными средствами современной связи, которые используются в современной российской армии.</a:t>
            </a: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7.04.2014 года в актовом зале ГБОУ СОШ № 591 для обучающихся 8 классов сотрудники Центра социальной помощи семье и детям Невского района провели </a:t>
            </a:r>
            <a:r>
              <a:rPr lang="ru-RU" sz="1600" dirty="0" err="1" smtClean="0">
                <a:latin typeface="Times New Roman" pitchFamily="18" charset="0"/>
                <a:cs typeface="Times New Roman" pitchFamily="18" charset="0"/>
              </a:rPr>
              <a:t>профориентационное</a:t>
            </a:r>
            <a:r>
              <a:rPr lang="ru-RU" sz="1600" dirty="0" smtClean="0">
                <a:latin typeface="Times New Roman" pitchFamily="18" charset="0"/>
                <a:cs typeface="Times New Roman" pitchFamily="18" charset="0"/>
              </a:rPr>
              <a:t> занятие «Мир профессий», которое было направлено на то, чтобы помочь подросткам выбрать свой дальнейший образовательный процесс, познакомиться с миром востребованных и интересных профессий, а также пройти </a:t>
            </a:r>
            <a:r>
              <a:rPr lang="ru-RU" sz="1600" dirty="0" err="1" smtClean="0">
                <a:latin typeface="Times New Roman" pitchFamily="18" charset="0"/>
                <a:cs typeface="Times New Roman" pitchFamily="18" charset="0"/>
              </a:rPr>
              <a:t>профориентационное</a:t>
            </a:r>
            <a:r>
              <a:rPr lang="ru-RU" sz="1600" dirty="0" smtClean="0">
                <a:latin typeface="Times New Roman" pitchFamily="18" charset="0"/>
                <a:cs typeface="Times New Roman" pitchFamily="18" charset="0"/>
              </a:rPr>
              <a:t> тестирование.</a:t>
            </a: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08.04.2014 года в СПб ГБ </a:t>
            </a:r>
            <a:r>
              <a:rPr lang="ru-RU" sz="1600" dirty="0" err="1" smtClean="0">
                <a:latin typeface="Times New Roman" pitchFamily="18" charset="0"/>
                <a:cs typeface="Times New Roman" pitchFamily="18" charset="0"/>
              </a:rPr>
              <a:t>Поу</a:t>
            </a:r>
            <a:r>
              <a:rPr lang="ru-RU" sz="1600" dirty="0" smtClean="0">
                <a:latin typeface="Times New Roman" pitchFamily="18" charset="0"/>
                <a:cs typeface="Times New Roman" pitchFamily="18" charset="0"/>
              </a:rPr>
              <a:t> «Охтинский колледж» состоялась Ярмарка профессий, которую посетили обучающиеся 8 классов ГБОУ СОШ № 591. Во время мероприятия обучающиеся могли не только изучить информацию представленную на стендах образовательных учреждений среднего профессионального образования и высших учебных заведений, но и поговорить с представителями образовательных учреждений, посетить экскурсию по «Охтинскому колледжу» и принять участие в интересных мастер-классах по изготовлению помпонов, парикмахерскому искусству, изготовлению изделий из лозы и швейному делу.</a:t>
            </a:r>
          </a:p>
          <a:p>
            <a:endParaRPr lang="ru-RU" sz="1600" dirty="0">
              <a:latin typeface="Times New Roman" pitchFamily="18" charset="0"/>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a:bodyPr>
          <a:lstStyle/>
          <a:p>
            <a:pPr algn="ctr" eaLnBrk="1" hangingPunct="1"/>
            <a:r>
              <a:rPr lang="ru-RU" sz="2400" b="1" i="1" dirty="0" smtClean="0">
                <a:latin typeface="Times New Roman" pitchFamily="18" charset="0"/>
                <a:cs typeface="Times New Roman" pitchFamily="18" charset="0"/>
              </a:rPr>
              <a:t>6. Финансово-экономическая деятельность</a:t>
            </a:r>
          </a:p>
        </p:txBody>
      </p:sp>
      <p:sp>
        <p:nvSpPr>
          <p:cNvPr id="65539" name="Rectangle 3"/>
          <p:cNvSpPr>
            <a:spLocks noGrp="1" noChangeArrowheads="1"/>
          </p:cNvSpPr>
          <p:nvPr>
            <p:ph type="body" sz="half" idx="1"/>
          </p:nvPr>
        </p:nvSpPr>
        <p:spPr>
          <a:xfrm>
            <a:off x="2428860" y="1571612"/>
            <a:ext cx="3924300" cy="1462086"/>
          </a:xfrm>
        </p:spPr>
        <p:txBody>
          <a:bodyPr>
            <a:normAutofit/>
          </a:bodyPr>
          <a:lstStyle/>
          <a:p>
            <a:pPr algn="ctr" eaLnBrk="1" hangingPunct="1">
              <a:buFont typeface="Wingdings" pitchFamily="2" charset="2"/>
              <a:buNone/>
            </a:pPr>
            <a:r>
              <a:rPr lang="ru-RU" sz="2400" b="1" i="1" dirty="0" smtClean="0">
                <a:latin typeface="Times New Roman" pitchFamily="18" charset="0"/>
                <a:cs typeface="Times New Roman" pitchFamily="18" charset="0"/>
              </a:rPr>
              <a:t>Годовой бюджет ГБОУ СОШ № 591 составил</a:t>
            </a:r>
          </a:p>
        </p:txBody>
      </p:sp>
      <p:graphicFrame>
        <p:nvGraphicFramePr>
          <p:cNvPr id="150570" name="Group 42"/>
          <p:cNvGraphicFramePr>
            <a:graphicFrameLocks noGrp="1"/>
          </p:cNvGraphicFramePr>
          <p:nvPr>
            <p:ph sz="half" idx="2"/>
          </p:nvPr>
        </p:nvGraphicFramePr>
        <p:xfrm>
          <a:off x="1857356" y="2786058"/>
          <a:ext cx="5328590" cy="2736304"/>
        </p:xfrm>
        <a:graphic>
          <a:graphicData uri="http://schemas.openxmlformats.org/drawingml/2006/table">
            <a:tbl>
              <a:tblPr>
                <a:tableStyleId>{35758FB7-9AC5-4552-8A53-C91805E547FA}</a:tableStyleId>
              </a:tblPr>
              <a:tblGrid>
                <a:gridCol w="1065718"/>
                <a:gridCol w="1065718"/>
                <a:gridCol w="1065718"/>
                <a:gridCol w="1065718"/>
                <a:gridCol w="1065718"/>
              </a:tblGrid>
              <a:tr h="1052581">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2010 год</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2011 год</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2012 год</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2013 год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2014</a:t>
                      </a:r>
                    </a:p>
                  </a:txBody>
                  <a:tcPr anchor="ctr" horzOverflow="overflow"/>
                </a:tc>
              </a:tr>
              <a:tr h="168372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ru-RU" sz="1400" u="none" strike="noStrike" cap="none" normalizeH="0" baseline="0" dirty="0" smtClean="0">
                          <a:ln>
                            <a:noFill/>
                          </a:ln>
                          <a:effectLst/>
                          <a:latin typeface="Times New Roman" pitchFamily="18" charset="0"/>
                          <a:cs typeface="Times New Roman" pitchFamily="18" charset="0"/>
                        </a:rPr>
                        <a:t>27179400</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ru-RU" sz="1400" u="none" strike="noStrike" cap="none" normalizeH="0" baseline="0" dirty="0" smtClean="0">
                          <a:ln>
                            <a:noFill/>
                          </a:ln>
                          <a:effectLst/>
                          <a:latin typeface="Times New Roman" pitchFamily="18" charset="0"/>
                          <a:cs typeface="Times New Roman" pitchFamily="18" charset="0"/>
                        </a:rPr>
                        <a:t>30589200</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ru-RU" sz="1400" u="none" strike="noStrike" cap="none" normalizeH="0" baseline="0" dirty="0" smtClean="0">
                          <a:ln>
                            <a:noFill/>
                          </a:ln>
                          <a:effectLst/>
                          <a:latin typeface="Times New Roman" pitchFamily="18" charset="0"/>
                          <a:cs typeface="Times New Roman" pitchFamily="18" charset="0"/>
                        </a:rPr>
                        <a:t>45107258</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41063305</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48600173</a:t>
                      </a:r>
                    </a:p>
                  </a:txBody>
                  <a:tcPr anchor="ctr" horzOverflow="overflow"/>
                </a:tc>
              </a:tr>
            </a:tbl>
          </a:graphicData>
        </a:graphic>
      </p:graphicFrame>
      <p:sp>
        <p:nvSpPr>
          <p:cNvPr id="5" name="Номер слайда 4"/>
          <p:cNvSpPr>
            <a:spLocks noGrp="1"/>
          </p:cNvSpPr>
          <p:nvPr>
            <p:ph type="sldNum" sz="quarter" idx="12"/>
          </p:nvPr>
        </p:nvSpPr>
        <p:spPr/>
        <p:txBody>
          <a:bodyPr/>
          <a:lstStyle/>
          <a:p>
            <a:pPr>
              <a:defRPr/>
            </a:pPr>
            <a:fld id="{CB02178D-6F38-451D-95DF-44D080F83C66}" type="slidenum">
              <a:rPr lang="ru-RU" smtClean="0"/>
              <a:pPr>
                <a:defRPr/>
              </a:pPr>
              <a:t>94</a:t>
            </a:fld>
            <a:endParaRPr lang="ru-RU"/>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i="1" dirty="0" smtClean="0">
                <a:latin typeface="Times New Roman" pitchFamily="18" charset="0"/>
                <a:cs typeface="Times New Roman" pitchFamily="18" charset="0"/>
              </a:rPr>
              <a:t>Административно- хозяйственная деятельность</a:t>
            </a:r>
            <a:endParaRPr lang="ru-RU" sz="2400" i="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CB02178D-6F38-451D-95DF-44D080F83C66}" type="slidenum">
              <a:rPr lang="ru-RU" smtClean="0"/>
              <a:pPr>
                <a:defRPr/>
              </a:pPr>
              <a:t>95</a:t>
            </a:fld>
            <a:endParaRPr lang="ru-RU"/>
          </a:p>
        </p:txBody>
      </p:sp>
      <p:sp>
        <p:nvSpPr>
          <p:cNvPr id="5" name="Прямоугольник 4"/>
          <p:cNvSpPr/>
          <p:nvPr/>
        </p:nvSpPr>
        <p:spPr>
          <a:xfrm>
            <a:off x="571472" y="1785926"/>
            <a:ext cx="7992888" cy="3859518"/>
          </a:xfrm>
          <a:prstGeom prst="rect">
            <a:avLst/>
          </a:prstGeom>
        </p:spPr>
        <p:txBody>
          <a:bodyPr wrap="square">
            <a:spAutoFit/>
          </a:bodyPr>
          <a:lstStyle/>
          <a:p>
            <a:pPr algn="just" eaLnBrk="1" hangingPunct="1">
              <a:lnSpc>
                <a:spcPct val="80000"/>
              </a:lnSpc>
            </a:pPr>
            <a:r>
              <a:rPr lang="ru-RU" dirty="0" smtClean="0">
                <a:latin typeface="Times New Roman" pitchFamily="18" charset="0"/>
                <a:cs typeface="Times New Roman" pitchFamily="18" charset="0"/>
              </a:rPr>
              <a:t>         В 2013-2014 учебном году в школе были выполнены работы:</a:t>
            </a:r>
          </a:p>
          <a:p>
            <a:pPr algn="just" eaLnBrk="1" hangingPunct="1">
              <a:lnSpc>
                <a:spcPct val="80000"/>
              </a:lnSpc>
            </a:pPr>
            <a:endParaRPr lang="ru-RU" dirty="0" smtClean="0">
              <a:latin typeface="Times New Roman" pitchFamily="18" charset="0"/>
              <a:cs typeface="Times New Roman" pitchFamily="18" charset="0"/>
            </a:endParaRPr>
          </a:p>
          <a:p>
            <a:pPr algn="just">
              <a:lnSpc>
                <a:spcPct val="80000"/>
              </a:lnSpc>
              <a:buFont typeface="Wingdings" pitchFamily="2" charset="2"/>
              <a:buChar char="v"/>
            </a:pPr>
            <a:r>
              <a:rPr lang="ru-RU" dirty="0" smtClean="0">
                <a:latin typeface="Times New Roman" pitchFamily="18" charset="0"/>
                <a:cs typeface="Times New Roman" pitchFamily="18" charset="0"/>
              </a:rPr>
              <a:t>Выполнение ремонтных работ ;</a:t>
            </a:r>
          </a:p>
          <a:p>
            <a:pPr algn="just" eaLnBrk="1" hangingPunct="1">
              <a:lnSpc>
                <a:spcPct val="80000"/>
              </a:lnSpc>
              <a:buFont typeface="Wingdings" pitchFamily="2" charset="2"/>
              <a:buChar char="v"/>
            </a:pPr>
            <a:r>
              <a:rPr lang="ru-RU" dirty="0" smtClean="0">
                <a:latin typeface="Times New Roman" pitchFamily="18" charset="0"/>
                <a:cs typeface="Times New Roman" pitchFamily="18" charset="0"/>
              </a:rPr>
              <a:t>Замена дверей;</a:t>
            </a:r>
          </a:p>
          <a:p>
            <a:pPr algn="just" eaLnBrk="1" hangingPunct="1">
              <a:lnSpc>
                <a:spcPct val="80000"/>
              </a:lnSpc>
              <a:buFont typeface="Wingdings" pitchFamily="2" charset="2"/>
              <a:buChar char="v"/>
            </a:pPr>
            <a:r>
              <a:rPr lang="ru-RU" dirty="0" smtClean="0">
                <a:latin typeface="Times New Roman" pitchFamily="18" charset="0"/>
                <a:cs typeface="Times New Roman" pitchFamily="18" charset="0"/>
              </a:rPr>
              <a:t>Выполнение работ по ремонту столовой;</a:t>
            </a:r>
          </a:p>
          <a:p>
            <a:pPr algn="just" eaLnBrk="1" hangingPunct="1">
              <a:lnSpc>
                <a:spcPct val="80000"/>
              </a:lnSpc>
              <a:buFont typeface="Wingdings" pitchFamily="2" charset="2"/>
              <a:buChar char="v"/>
            </a:pPr>
            <a:r>
              <a:rPr lang="ru-RU" dirty="0" smtClean="0">
                <a:latin typeface="Times New Roman" pitchFamily="18" charset="0"/>
                <a:cs typeface="Times New Roman" pitchFamily="18" charset="0"/>
              </a:rPr>
              <a:t>Поставка хозяйственных товаров;</a:t>
            </a:r>
          </a:p>
          <a:p>
            <a:pPr algn="just" eaLnBrk="1" hangingPunct="1">
              <a:lnSpc>
                <a:spcPct val="80000"/>
              </a:lnSpc>
              <a:buFont typeface="Wingdings" pitchFamily="2" charset="2"/>
              <a:buChar char="v"/>
            </a:pPr>
            <a:r>
              <a:rPr lang="ru-RU" dirty="0" smtClean="0">
                <a:latin typeface="Times New Roman" pitchFamily="18" charset="0"/>
                <a:cs typeface="Times New Roman" pitchFamily="18" charset="0"/>
              </a:rPr>
              <a:t>Поставка канцелярских товаров ;</a:t>
            </a:r>
          </a:p>
          <a:p>
            <a:pPr algn="just" eaLnBrk="1" hangingPunct="1">
              <a:lnSpc>
                <a:spcPct val="80000"/>
              </a:lnSpc>
              <a:buFont typeface="Wingdings" pitchFamily="2" charset="2"/>
              <a:buChar char="v"/>
            </a:pPr>
            <a:r>
              <a:rPr lang="ru-RU" dirty="0" smtClean="0">
                <a:latin typeface="Times New Roman" pitchFamily="18" charset="0"/>
                <a:cs typeface="Times New Roman" pitchFamily="18" charset="0"/>
              </a:rPr>
              <a:t>Поставка картриджей для печатающих и копировальных устройств;</a:t>
            </a:r>
          </a:p>
          <a:p>
            <a:pPr algn="just" eaLnBrk="1" hangingPunct="1">
              <a:lnSpc>
                <a:spcPct val="80000"/>
              </a:lnSpc>
              <a:buFont typeface="Wingdings" pitchFamily="2" charset="2"/>
              <a:buChar char="v"/>
            </a:pPr>
            <a:r>
              <a:rPr lang="ru-RU" dirty="0" smtClean="0">
                <a:latin typeface="Times New Roman" pitchFamily="18" charset="0"/>
                <a:cs typeface="Times New Roman" pitchFamily="18" charset="0"/>
              </a:rPr>
              <a:t>Оказание услуг по зарядке и восстановлению картриджей ;</a:t>
            </a:r>
          </a:p>
          <a:p>
            <a:pPr algn="just" eaLnBrk="1" hangingPunct="1">
              <a:lnSpc>
                <a:spcPct val="80000"/>
              </a:lnSpc>
              <a:buFont typeface="Wingdings" pitchFamily="2" charset="2"/>
              <a:buChar char="v"/>
            </a:pPr>
            <a:r>
              <a:rPr lang="ru-RU" dirty="0" smtClean="0">
                <a:latin typeface="Times New Roman" pitchFamily="18" charset="0"/>
                <a:cs typeface="Times New Roman" pitchFamily="18" charset="0"/>
              </a:rPr>
              <a:t>Поставка, установка, настройка вычислительной техники ;</a:t>
            </a:r>
          </a:p>
          <a:p>
            <a:pPr algn="just" eaLnBrk="1" hangingPunct="1">
              <a:lnSpc>
                <a:spcPct val="80000"/>
              </a:lnSpc>
              <a:buFont typeface="Wingdings" pitchFamily="2" charset="2"/>
              <a:buChar char="v"/>
            </a:pPr>
            <a:r>
              <a:rPr lang="ru-RU" dirty="0" smtClean="0">
                <a:latin typeface="Times New Roman" pitchFamily="18" charset="0"/>
                <a:cs typeface="Times New Roman" pitchFamily="18" charset="0"/>
              </a:rPr>
              <a:t>Поставка учебных изданий лицензионного программного обеспечения;  </a:t>
            </a:r>
          </a:p>
          <a:p>
            <a:pPr algn="just" eaLnBrk="1" hangingPunct="1">
              <a:lnSpc>
                <a:spcPct val="80000"/>
              </a:lnSpc>
              <a:buFont typeface="Wingdings" pitchFamily="2" charset="2"/>
              <a:buChar char="v"/>
            </a:pPr>
            <a:r>
              <a:rPr lang="ru-RU" dirty="0" smtClean="0">
                <a:latin typeface="Times New Roman" pitchFamily="18" charset="0"/>
                <a:cs typeface="Times New Roman" pitchFamily="18" charset="0"/>
              </a:rPr>
              <a:t>Поставка бумаги для офисной техники;</a:t>
            </a:r>
          </a:p>
          <a:p>
            <a:pPr algn="just" eaLnBrk="1" hangingPunct="1">
              <a:lnSpc>
                <a:spcPct val="80000"/>
              </a:lnSpc>
              <a:buFont typeface="Wingdings" pitchFamily="2" charset="2"/>
              <a:buChar char="v"/>
            </a:pPr>
            <a:r>
              <a:rPr lang="ru-RU" dirty="0" smtClean="0">
                <a:latin typeface="Times New Roman" pitchFamily="18" charset="0"/>
                <a:cs typeface="Times New Roman" pitchFamily="18" charset="0"/>
              </a:rPr>
              <a:t>Поставка гигрометров психометрических;  </a:t>
            </a:r>
          </a:p>
          <a:p>
            <a:pPr algn="just" eaLnBrk="1" hangingPunct="1">
              <a:lnSpc>
                <a:spcPct val="80000"/>
              </a:lnSpc>
              <a:buFont typeface="Wingdings" pitchFamily="2" charset="2"/>
              <a:buChar char="v"/>
            </a:pPr>
            <a:r>
              <a:rPr lang="ru-RU" dirty="0" smtClean="0">
                <a:latin typeface="Times New Roman" pitchFamily="18" charset="0"/>
                <a:cs typeface="Times New Roman" pitchFamily="18" charset="0"/>
              </a:rPr>
              <a:t>Поставка </a:t>
            </a:r>
            <a:r>
              <a:rPr lang="ru-RU" dirty="0" err="1" smtClean="0">
                <a:latin typeface="Times New Roman" pitchFamily="18" charset="0"/>
                <a:cs typeface="Times New Roman" pitchFamily="18" charset="0"/>
              </a:rPr>
              <a:t>облучателей-рециркуляторов</a:t>
            </a:r>
            <a:r>
              <a:rPr lang="ru-RU" dirty="0" smtClean="0">
                <a:latin typeface="Times New Roman" pitchFamily="18" charset="0"/>
                <a:cs typeface="Times New Roman" pitchFamily="18" charset="0"/>
              </a:rPr>
              <a:t>;</a:t>
            </a:r>
          </a:p>
          <a:p>
            <a:pPr algn="just" eaLnBrk="1" hangingPunct="1">
              <a:lnSpc>
                <a:spcPct val="80000"/>
              </a:lnSpc>
              <a:buFont typeface="Wingdings" pitchFamily="2" charset="2"/>
              <a:buChar char="v"/>
            </a:pPr>
            <a:r>
              <a:rPr lang="ru-RU" dirty="0" smtClean="0">
                <a:latin typeface="Times New Roman" pitchFamily="18" charset="0"/>
                <a:cs typeface="Times New Roman" pitchFamily="18" charset="0"/>
              </a:rPr>
              <a:t>Поставка художественной литературы ;</a:t>
            </a:r>
          </a:p>
          <a:p>
            <a:pPr algn="just" eaLnBrk="1" hangingPunct="1">
              <a:lnSpc>
                <a:spcPct val="80000"/>
              </a:lnSpc>
              <a:buFont typeface="Wingdings" pitchFamily="2" charset="2"/>
              <a:buChar char="v"/>
            </a:pPr>
            <a:r>
              <a:rPr lang="ru-RU" dirty="0" smtClean="0">
                <a:latin typeface="Times New Roman" pitchFamily="18" charset="0"/>
                <a:cs typeface="Times New Roman" pitchFamily="18" charset="0"/>
              </a:rPr>
              <a:t>Поставка медикаментов ;</a:t>
            </a:r>
          </a:p>
          <a:p>
            <a:pPr algn="just" eaLnBrk="1" hangingPunct="1">
              <a:lnSpc>
                <a:spcPct val="80000"/>
              </a:lnSpc>
              <a:buFont typeface="Wingdings" pitchFamily="2" charset="2"/>
              <a:buChar char="v"/>
            </a:pPr>
            <a:r>
              <a:rPr lang="ru-RU" dirty="0" smtClean="0">
                <a:latin typeface="Times New Roman" pitchFamily="18" charset="0"/>
                <a:cs typeface="Times New Roman" pitchFamily="18" charset="0"/>
              </a:rPr>
              <a:t>Поставка бытовой химии.</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2483767" y="260648"/>
            <a:ext cx="6091907" cy="1260177"/>
          </a:xfrm>
        </p:spPr>
        <p:txBody>
          <a:bodyPr>
            <a:normAutofit/>
          </a:bodyPr>
          <a:lstStyle/>
          <a:p>
            <a:r>
              <a:rPr lang="ru-RU" sz="2400" i="1" dirty="0" smtClean="0">
                <a:latin typeface="Times New Roman" pitchFamily="18" charset="0"/>
                <a:cs typeface="Times New Roman" pitchFamily="18" charset="0"/>
              </a:rPr>
              <a:t>Информатизация ОУ</a:t>
            </a:r>
            <a:endParaRPr lang="ru-RU" sz="2400" i="1" dirty="0">
              <a:latin typeface="Times New Roman" pitchFamily="18" charset="0"/>
              <a:cs typeface="Times New Roman" pitchFamily="18" charset="0"/>
            </a:endParaRPr>
          </a:p>
        </p:txBody>
      </p:sp>
      <p:sp>
        <p:nvSpPr>
          <p:cNvPr id="8" name="Номер слайда 7"/>
          <p:cNvSpPr>
            <a:spLocks noGrp="1"/>
          </p:cNvSpPr>
          <p:nvPr>
            <p:ph type="sldNum" sz="quarter" idx="12"/>
          </p:nvPr>
        </p:nvSpPr>
        <p:spPr>
          <a:xfrm>
            <a:off x="8501090" y="6407944"/>
            <a:ext cx="511942" cy="365125"/>
          </a:xfrm>
        </p:spPr>
        <p:txBody>
          <a:bodyPr/>
          <a:lstStyle/>
          <a:p>
            <a:pPr>
              <a:defRPr/>
            </a:pPr>
            <a:fld id="{55FFFF87-47F9-4AE3-8C97-3A4F2DC666DE}" type="slidenum">
              <a:rPr lang="ru-RU" smtClean="0"/>
              <a:pPr>
                <a:defRPr/>
              </a:pPr>
              <a:t>96</a:t>
            </a:fld>
            <a:endParaRPr lang="ru-RU" dirty="0"/>
          </a:p>
        </p:txBody>
      </p:sp>
      <p:pic>
        <p:nvPicPr>
          <p:cNvPr id="66563" name="Picture 5" descr="информатика"/>
          <p:cNvPicPr>
            <a:picLocks noChangeAspect="1" noChangeArrowheads="1"/>
          </p:cNvPicPr>
          <p:nvPr/>
        </p:nvPicPr>
        <p:blipFill>
          <a:blip r:embed="rId2" cstate="screen"/>
          <a:srcRect/>
          <a:stretch>
            <a:fillRect/>
          </a:stretch>
        </p:blipFill>
        <p:spPr bwMode="auto">
          <a:xfrm>
            <a:off x="179512" y="260648"/>
            <a:ext cx="2357438" cy="1768475"/>
          </a:xfrm>
          <a:prstGeom prst="rect">
            <a:avLst/>
          </a:prstGeom>
          <a:noFill/>
          <a:ln w="9525">
            <a:noFill/>
            <a:miter lim="800000"/>
            <a:headEnd/>
            <a:tailEnd/>
          </a:ln>
          <a:effectLst>
            <a:softEdge rad="635000"/>
          </a:effectLst>
        </p:spPr>
      </p:pic>
      <p:pic>
        <p:nvPicPr>
          <p:cNvPr id="5" name="Picture 6"/>
          <p:cNvPicPr>
            <a:picLocks noChangeAspect="1" noChangeArrowheads="1"/>
          </p:cNvPicPr>
          <p:nvPr/>
        </p:nvPicPr>
        <p:blipFill>
          <a:blip r:embed="rId3" cstate="screen"/>
          <a:srcRect/>
          <a:stretch>
            <a:fillRect/>
          </a:stretch>
        </p:blipFill>
        <p:spPr bwMode="auto">
          <a:xfrm>
            <a:off x="6204181" y="4653136"/>
            <a:ext cx="2939819" cy="2204864"/>
          </a:xfrm>
          <a:prstGeom prst="rect">
            <a:avLst/>
          </a:prstGeom>
          <a:ln>
            <a:noFill/>
          </a:ln>
          <a:effectLst>
            <a:softEdge rad="112500"/>
          </a:effectLst>
        </p:spPr>
      </p:pic>
      <p:sp>
        <p:nvSpPr>
          <p:cNvPr id="198657" name="Rectangle 1"/>
          <p:cNvSpPr>
            <a:spLocks noChangeArrowheads="1"/>
          </p:cNvSpPr>
          <p:nvPr/>
        </p:nvSpPr>
        <p:spPr bwMode="auto">
          <a:xfrm>
            <a:off x="285720" y="1142984"/>
            <a:ext cx="857256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2013-2014 учебном году в школе</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IT-инфраструктура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Школа оснащена двумя компьютерным классами со свободным защищенным доступом в Интернет, интерактивными досками,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мультимедийным</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периферическим оборудованием. Компьютерный класс предназначен для проведения уроков по информатике и информационным технологиям, групповых мероприятий по предметам основного цикла, с использованием ИКТ.</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Также школа оснащена мобильным компьютерным классом состоящим из 12 ноутбуков, используемых при различных видах учебных работ с обучающимся (при объяснении нового материала, тестировании, закреплении, контроле знаний, при самостоятельной исследовательской деятельности обучающегося и т.д.)</a:t>
            </a:r>
            <a:b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Прямоугольник 8"/>
          <p:cNvSpPr/>
          <p:nvPr/>
        </p:nvSpPr>
        <p:spPr>
          <a:xfrm>
            <a:off x="428596" y="4929198"/>
            <a:ext cx="5429288" cy="923330"/>
          </a:xfrm>
          <a:prstGeom prst="rect">
            <a:avLst/>
          </a:prstGeom>
        </p:spPr>
        <p:txBody>
          <a:bodyPr wrap="square">
            <a:spAutoFit/>
          </a:bodyPr>
          <a:lstStyle/>
          <a:p>
            <a:r>
              <a:rPr lang="ru-RU" dirty="0" smtClean="0">
                <a:latin typeface="Times New Roman" pitchFamily="18" charset="0"/>
                <a:ea typeface="Times New Roman" pitchFamily="18" charset="0"/>
                <a:cs typeface="Times New Roman" pitchFamily="18" charset="0"/>
              </a:rPr>
              <a:t>	Функционирует сервис </a:t>
            </a:r>
            <a:r>
              <a:rPr lang="ru-RU" dirty="0" smtClean="0">
                <a:latin typeface="Times New Roman" pitchFamily="18" charset="0"/>
                <a:ea typeface="Times New Roman" pitchFamily="18" charset="0"/>
                <a:cs typeface="Times New Roman" pitchFamily="18" charset="0"/>
                <a:hlinkClick r:id="rId4"/>
              </a:rPr>
              <a:t>Электронный дневник»</a:t>
            </a:r>
            <a:r>
              <a:rPr lang="ru-RU" dirty="0" smtClean="0">
                <a:latin typeface="Times New Roman" pitchFamily="18" charset="0"/>
                <a:ea typeface="Times New Roman" pitchFamily="18" charset="0"/>
                <a:cs typeface="Times New Roman" pitchFamily="18" charset="0"/>
              </a:rPr>
              <a:t> и </a:t>
            </a:r>
            <a:r>
              <a:rPr lang="ru-RU" dirty="0" err="1" smtClean="0">
                <a:latin typeface="Times New Roman" pitchFamily="18" charset="0"/>
                <a:ea typeface="Times New Roman" pitchFamily="18" charset="0"/>
                <a:cs typeface="Times New Roman" pitchFamily="18" charset="0"/>
              </a:rPr>
              <a:t>онлайн-мониторинг</a:t>
            </a:r>
            <a:r>
              <a:rPr lang="ru-RU" dirty="0" smtClean="0">
                <a:latin typeface="Times New Roman" pitchFamily="18" charset="0"/>
                <a:ea typeface="Times New Roman" pitchFamily="18" charset="0"/>
                <a:cs typeface="Times New Roman" pitchFamily="18" charset="0"/>
              </a:rPr>
              <a:t> «Наша новая школа», сайт школы </a:t>
            </a:r>
            <a:r>
              <a:rPr lang="ru-RU" dirty="0" err="1" smtClean="0">
                <a:latin typeface="Times New Roman" pitchFamily="18" charset="0"/>
                <a:ea typeface="Times New Roman" pitchFamily="18" charset="0"/>
                <a:cs typeface="Times New Roman" pitchFamily="18" charset="0"/>
                <a:hlinkClick r:id="rId5"/>
              </a:rPr>
              <a:t>www</a:t>
            </a:r>
            <a:r>
              <a:rPr lang="ru-RU" dirty="0" smtClean="0">
                <a:latin typeface="Times New Roman" pitchFamily="18" charset="0"/>
                <a:ea typeface="Times New Roman" pitchFamily="18" charset="0"/>
                <a:cs typeface="Times New Roman" pitchFamily="18" charset="0"/>
                <a:hlinkClick r:id="rId5"/>
              </a:rPr>
              <a:t>.</a:t>
            </a:r>
            <a:r>
              <a:rPr lang="en-US" dirty="0" err="1" smtClean="0">
                <a:latin typeface="Times New Roman" pitchFamily="18" charset="0"/>
                <a:ea typeface="Times New Roman" pitchFamily="18" charset="0"/>
                <a:cs typeface="Times New Roman" pitchFamily="18" charset="0"/>
                <a:hlinkClick r:id="rId5"/>
              </a:rPr>
              <a:t>shkola</a:t>
            </a:r>
            <a:r>
              <a:rPr lang="ru-RU" dirty="0" smtClean="0">
                <a:latin typeface="Times New Roman" pitchFamily="18" charset="0"/>
                <a:ea typeface="Times New Roman" pitchFamily="18" charset="0"/>
                <a:cs typeface="Times New Roman" pitchFamily="18" charset="0"/>
                <a:hlinkClick r:id="rId5"/>
              </a:rPr>
              <a:t>591.</a:t>
            </a:r>
            <a:r>
              <a:rPr lang="en-US" dirty="0" err="1" smtClean="0">
                <a:latin typeface="Times New Roman" pitchFamily="18" charset="0"/>
                <a:ea typeface="Times New Roman" pitchFamily="18" charset="0"/>
                <a:cs typeface="Times New Roman" pitchFamily="18" charset="0"/>
                <a:hlinkClick r:id="rId5"/>
              </a:rPr>
              <a:t>ucoz</a:t>
            </a:r>
            <a:r>
              <a:rPr lang="ru-RU" dirty="0" smtClean="0">
                <a:latin typeface="Times New Roman" pitchFamily="18" charset="0"/>
                <a:ea typeface="Times New Roman" pitchFamily="18" charset="0"/>
                <a:cs typeface="Times New Roman" pitchFamily="18" charset="0"/>
                <a:hlinkClick r:id="rId5"/>
              </a:rPr>
              <a:t>.</a:t>
            </a:r>
            <a:r>
              <a:rPr lang="en-US" dirty="0" err="1" smtClean="0">
                <a:latin typeface="Times New Roman" pitchFamily="18" charset="0"/>
                <a:ea typeface="Times New Roman" pitchFamily="18" charset="0"/>
                <a:cs typeface="Times New Roman" pitchFamily="18" charset="0"/>
                <a:hlinkClick r:id="rId5"/>
              </a:rPr>
              <a:t>ru</a:t>
            </a:r>
            <a:r>
              <a:rPr lang="ru-RU" dirty="0" smtClean="0">
                <a:latin typeface="Times New Roman" pitchFamily="18" charset="0"/>
                <a:ea typeface="Times New Roman" pitchFamily="18" charset="0"/>
                <a:cs typeface="Times New Roman" pitchFamily="18" charset="0"/>
              </a:rPr>
              <a:t>.</a:t>
            </a:r>
            <a:endParaRPr lang="ru-RU"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97</a:t>
            </a:fld>
            <a:endParaRPr lang="ru-RU"/>
          </a:p>
        </p:txBody>
      </p:sp>
      <p:sp>
        <p:nvSpPr>
          <p:cNvPr id="5" name="Заголовок 5"/>
          <p:cNvSpPr txBox="1">
            <a:spLocks/>
          </p:cNvSpPr>
          <p:nvPr/>
        </p:nvSpPr>
        <p:spPr>
          <a:xfrm>
            <a:off x="2483767" y="260648"/>
            <a:ext cx="6091907" cy="126017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0"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Информатизация ОУ</a:t>
            </a:r>
            <a:endParaRPr kumimoji="0" lang="ru-RU" sz="2400" b="0" i="1"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211969" name="Rectangle 1"/>
          <p:cNvSpPr>
            <a:spLocks noChangeArrowheads="1"/>
          </p:cNvSpPr>
          <p:nvPr/>
        </p:nvSpPr>
        <p:spPr bwMode="auto">
          <a:xfrm>
            <a:off x="642910" y="642918"/>
            <a:ext cx="778671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Модернизирована локальная сеть ОУ с подключением к сети интернет ОУ (97%). Установлено стационарно оборудование для кабинета ОБЖ (Электронный тир). Модернизировано внутреннее видеонаблюдение школы.</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Произведена закупка вычислительной техники, лицензионного и антивирусного программного обеспечения, 85% кабинетов ОУ было оснащено вычислительной техникой.</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Приобретено</a:t>
            </a:r>
            <a:r>
              <a:rPr kumimoji="0" lang="ru-RU"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 установлено 8 комплектов интерактивного оборудования и  вычислительной техники и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орг</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техники.</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холе школы установлена ИНФО зона для информирования родителей информацией района. В школе организована Фильтрация интернет ресурсов. Доступны только образовательные сайты.</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данный момент в образовательной деятельности используется: 115 компьютеров(из них 91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комп</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локальной сети и имеет доступ в интернет), 20 интерактивных досок, 10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мультемидийных</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комплектов, 48 оргтехники.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pPr algn="ctr" eaLnBrk="1" hangingPunct="1"/>
            <a:r>
              <a:rPr lang="ru-RU" sz="2400" i="1" dirty="0" smtClean="0">
                <a:latin typeface="Times New Roman" pitchFamily="18" charset="0"/>
                <a:cs typeface="Times New Roman" pitchFamily="18" charset="0"/>
              </a:rPr>
              <a:t>7. Решения, принятые по итогам общественного обсуждения.</a:t>
            </a:r>
          </a:p>
        </p:txBody>
      </p:sp>
      <p:sp>
        <p:nvSpPr>
          <p:cNvPr id="67587" name="Rectangle 3"/>
          <p:cNvSpPr>
            <a:spLocks noGrp="1" noChangeArrowheads="1"/>
          </p:cNvSpPr>
          <p:nvPr>
            <p:ph idx="1"/>
          </p:nvPr>
        </p:nvSpPr>
        <p:spPr>
          <a:xfrm>
            <a:off x="539750" y="1214423"/>
            <a:ext cx="8001000" cy="4857784"/>
          </a:xfrm>
        </p:spPr>
        <p:txBody>
          <a:bodyPr>
            <a:normAutofit/>
          </a:bodyPr>
          <a:lstStyle/>
          <a:p>
            <a:pPr algn="just">
              <a:buNone/>
            </a:pPr>
            <a:r>
              <a:rPr lang="ru-RU" sz="1800" dirty="0" smtClean="0">
                <a:latin typeface="Times New Roman" pitchFamily="18" charset="0"/>
                <a:cs typeface="Times New Roman" pitchFamily="18" charset="0"/>
              </a:rPr>
              <a:t>		По итогам публикации предыдущего публичного доклада никаких замечаний и пожеланий общественностью высказано не было. </a:t>
            </a:r>
          </a:p>
          <a:p>
            <a:pPr algn="just">
              <a:buNone/>
            </a:pPr>
            <a:endParaRPr lang="ru-RU" sz="1800" dirty="0" smtClean="0">
              <a:latin typeface="Times New Roman" pitchFamily="18" charset="0"/>
              <a:cs typeface="Times New Roman" pitchFamily="18" charset="0"/>
            </a:endParaRPr>
          </a:p>
          <a:p>
            <a:pPr algn="ctr">
              <a:buNone/>
            </a:pPr>
            <a:r>
              <a:rPr lang="ru-RU" sz="1800" b="1" dirty="0" smtClean="0">
                <a:latin typeface="Times New Roman" pitchFamily="18" charset="0"/>
                <a:cs typeface="Times New Roman" pitchFamily="18" charset="0"/>
              </a:rPr>
              <a:t>Информация о решениях, принятых в течение учебного года по итогам общественного обсуждения и их реализации. </a:t>
            </a:r>
          </a:p>
          <a:p>
            <a:pPr algn="just">
              <a:buNone/>
            </a:pPr>
            <a:r>
              <a:rPr lang="ru-RU" sz="1800" dirty="0" smtClean="0">
                <a:latin typeface="Times New Roman" pitchFamily="18" charset="0"/>
                <a:cs typeface="Times New Roman" pitchFamily="18" charset="0"/>
              </a:rPr>
              <a:t>		По результатам анкетирования и бесед с  родителями была выявлена  проблема, требующая пристального внимания со стороны администрации и педагогического коллектива:</a:t>
            </a:r>
          </a:p>
          <a:p>
            <a:pPr lvl="1" algn="just">
              <a:buFont typeface="Wingdings" pitchFamily="2" charset="2"/>
              <a:buChar char="v"/>
            </a:pPr>
            <a:r>
              <a:rPr lang="ru-RU" sz="1800" dirty="0" smtClean="0">
                <a:latin typeface="Times New Roman" pitchFamily="18" charset="0"/>
                <a:cs typeface="Times New Roman" pitchFamily="18" charset="0"/>
              </a:rPr>
              <a:t>организация досуга обучающихся в вечернее время.</a:t>
            </a:r>
          </a:p>
          <a:p>
            <a:pPr lvl="1" algn="just">
              <a:buNone/>
            </a:pPr>
            <a:endParaRPr lang="ru-RU" sz="1800" dirty="0" smtClean="0">
              <a:latin typeface="Times New Roman" pitchFamily="18" charset="0"/>
              <a:cs typeface="Times New Roman" pitchFamily="18" charset="0"/>
            </a:endParaRPr>
          </a:p>
          <a:p>
            <a:pPr>
              <a:lnSpc>
                <a:spcPct val="80000"/>
              </a:lnSpc>
              <a:buNone/>
            </a:pPr>
            <a:r>
              <a:rPr lang="ru-RU" sz="1900" dirty="0" smtClean="0"/>
              <a:t> 		 </a:t>
            </a:r>
            <a:r>
              <a:rPr lang="ru-RU" sz="1800" dirty="0" smtClean="0">
                <a:latin typeface="Times New Roman" pitchFamily="18" charset="0"/>
                <a:cs typeface="Times New Roman" pitchFamily="18" charset="0"/>
              </a:rPr>
              <a:t>С 1 января 2014 года в ОУ был открыт школьный спортивный клуб. </a:t>
            </a:r>
          </a:p>
          <a:p>
            <a:pPr>
              <a:lnSpc>
                <a:spcPct val="80000"/>
              </a:lnSpc>
              <a:buNone/>
            </a:pPr>
            <a:r>
              <a:rPr lang="ru-RU" sz="1800" dirty="0" smtClean="0">
                <a:latin typeface="Times New Roman" pitchFamily="18" charset="0"/>
                <a:cs typeface="Times New Roman" pitchFamily="18" charset="0"/>
              </a:rPr>
              <a:t>		Возникла потребность в организации ОДОД на базе школы. 	Планируется его открытие с 1 января 2015 года </a:t>
            </a:r>
          </a:p>
        </p:txBody>
      </p:sp>
      <p:sp>
        <p:nvSpPr>
          <p:cNvPr id="4" name="Номер слайда 3"/>
          <p:cNvSpPr>
            <a:spLocks noGrp="1"/>
          </p:cNvSpPr>
          <p:nvPr>
            <p:ph type="sldNum" sz="quarter" idx="12"/>
          </p:nvPr>
        </p:nvSpPr>
        <p:spPr>
          <a:xfrm>
            <a:off x="8501090" y="6407944"/>
            <a:ext cx="511942" cy="365125"/>
          </a:xfrm>
        </p:spPr>
        <p:txBody>
          <a:bodyPr/>
          <a:lstStyle/>
          <a:p>
            <a:pPr>
              <a:defRPr/>
            </a:pPr>
            <a:fld id="{55FFFF87-47F9-4AE3-8C97-3A4F2DC666DE}" type="slidenum">
              <a:rPr lang="ru-RU" smtClean="0"/>
              <a:pPr>
                <a:defRPr/>
              </a:pPr>
              <a:t>98</a:t>
            </a:fld>
            <a:endParaRPr lang="ru-RU"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a:bodyPr>
          <a:lstStyle/>
          <a:p>
            <a:pPr algn="ctr" eaLnBrk="1" hangingPunct="1"/>
            <a:r>
              <a:rPr lang="ru-RU" sz="3200" b="1" i="1" dirty="0" smtClean="0">
                <a:latin typeface="Times New Roman" pitchFamily="18" charset="0"/>
                <a:cs typeface="Times New Roman" pitchFamily="18" charset="0"/>
              </a:rPr>
              <a:t>Основные направления ближайшего развития образовательного учреждения</a:t>
            </a:r>
          </a:p>
        </p:txBody>
      </p:sp>
      <p:sp>
        <p:nvSpPr>
          <p:cNvPr id="68611" name="Rectangle 3"/>
          <p:cNvSpPr>
            <a:spLocks noGrp="1" noChangeArrowheads="1"/>
          </p:cNvSpPr>
          <p:nvPr>
            <p:ph idx="1"/>
          </p:nvPr>
        </p:nvSpPr>
        <p:spPr/>
        <p:txBody>
          <a:bodyPr>
            <a:noAutofit/>
          </a:bodyPr>
          <a:lstStyle/>
          <a:p>
            <a:pPr marL="571500" indent="-571500">
              <a:lnSpc>
                <a:spcPct val="80000"/>
              </a:lnSpc>
              <a:buFont typeface="Wingdings" pitchFamily="2" charset="2"/>
              <a:buChar char="v"/>
            </a:pPr>
            <a:r>
              <a:rPr lang="ru-RU" sz="2400" dirty="0" smtClean="0">
                <a:latin typeface="Times New Roman" pitchFamily="18" charset="0"/>
                <a:cs typeface="Times New Roman" pitchFamily="18" charset="0"/>
              </a:rPr>
              <a:t>Реализация Программы развития школы на 2011-2015 годы «Наша школа».</a:t>
            </a:r>
          </a:p>
          <a:p>
            <a:pPr marL="571500" indent="-571500" eaLnBrk="1" hangingPunct="1">
              <a:lnSpc>
                <a:spcPct val="80000"/>
              </a:lnSpc>
              <a:buFont typeface="Wingdings" pitchFamily="2" charset="2"/>
              <a:buChar char="v"/>
            </a:pPr>
            <a:r>
              <a:rPr lang="ru-RU" sz="2400" dirty="0" smtClean="0">
                <a:latin typeface="Times New Roman" pitchFamily="18" charset="0"/>
                <a:cs typeface="Times New Roman" pitchFamily="18" charset="0"/>
              </a:rPr>
              <a:t>Реализация новых государственных образовательных стандартов начального общего образования(1-4 классы).</a:t>
            </a:r>
          </a:p>
          <a:p>
            <a:pPr marL="571500" indent="-571500" eaLnBrk="1" hangingPunct="1">
              <a:lnSpc>
                <a:spcPct val="80000"/>
              </a:lnSpc>
              <a:buFont typeface="Wingdings" pitchFamily="2" charset="2"/>
              <a:buChar char="v"/>
            </a:pPr>
            <a:r>
              <a:rPr lang="ru-RU" sz="2400" dirty="0" smtClean="0">
                <a:latin typeface="Times New Roman" pitchFamily="18" charset="0"/>
                <a:cs typeface="Times New Roman" pitchFamily="18" charset="0"/>
              </a:rPr>
              <a:t>Формирование ключевых компетенций обучающихся через активное внедрение современных образовательных технологий.</a:t>
            </a:r>
          </a:p>
          <a:p>
            <a:pPr marL="571500" indent="-571500" eaLnBrk="1" hangingPunct="1">
              <a:lnSpc>
                <a:spcPct val="80000"/>
              </a:lnSpc>
              <a:buFont typeface="Wingdings" pitchFamily="2" charset="2"/>
              <a:buChar char="v"/>
            </a:pPr>
            <a:r>
              <a:rPr lang="ru-RU" sz="2400" dirty="0" smtClean="0">
                <a:latin typeface="Times New Roman" pitchFamily="18" charset="0"/>
                <a:cs typeface="Times New Roman" pitchFamily="18" charset="0"/>
              </a:rPr>
              <a:t>Дальнейшее совершенствование условий для развития форм детского самоуправления, оптимизация работы с одаренными детьми. </a:t>
            </a:r>
          </a:p>
          <a:p>
            <a:pPr marL="571500" indent="-571500" algn="just" eaLnBrk="1" hangingPunct="1">
              <a:lnSpc>
                <a:spcPct val="80000"/>
              </a:lnSpc>
              <a:buFont typeface="Wingdings" pitchFamily="2" charset="2"/>
              <a:buChar char="v"/>
            </a:pPr>
            <a:r>
              <a:rPr lang="ru-RU" sz="2400" dirty="0" smtClean="0">
                <a:latin typeface="Times New Roman" pitchFamily="18" charset="0"/>
                <a:cs typeface="Times New Roman" pitchFamily="18" charset="0"/>
              </a:rPr>
              <a:t>Продолжение работы по формированию системы взаимодействия школы и семьи как образовательных институтов.</a:t>
            </a:r>
          </a:p>
          <a:p>
            <a:pPr marL="571500" indent="-571500" algn="just" eaLnBrk="1" hangingPunct="1">
              <a:lnSpc>
                <a:spcPct val="80000"/>
              </a:lnSpc>
              <a:buFont typeface="Wingdings" pitchFamily="2" charset="2"/>
              <a:buChar char="v"/>
            </a:pPr>
            <a:r>
              <a:rPr lang="ru-RU" sz="2400" dirty="0" smtClean="0">
                <a:latin typeface="Times New Roman" pitchFamily="18" charset="0"/>
                <a:cs typeface="Times New Roman" pitchFamily="18" charset="0"/>
              </a:rPr>
              <a:t>Открытие </a:t>
            </a:r>
            <a:r>
              <a:rPr lang="ru-RU" sz="2400" dirty="0" err="1" smtClean="0">
                <a:latin typeface="Times New Roman" pitchFamily="18" charset="0"/>
                <a:cs typeface="Times New Roman" pitchFamily="18" charset="0"/>
              </a:rPr>
              <a:t>ОДОДа</a:t>
            </a:r>
            <a:r>
              <a:rPr lang="ru-RU" sz="2400" dirty="0" smtClean="0">
                <a:latin typeface="Times New Roman" pitchFamily="18" charset="0"/>
                <a:cs typeface="Times New Roman" pitchFamily="18" charset="0"/>
              </a:rPr>
              <a:t>.</a:t>
            </a:r>
          </a:p>
          <a:p>
            <a:pPr marL="571500" indent="-571500" eaLnBrk="1" hangingPunct="1">
              <a:lnSpc>
                <a:spcPct val="80000"/>
              </a:lnSpc>
              <a:buFont typeface="Wingdings" pitchFamily="2" charset="2"/>
              <a:buChar char="v"/>
            </a:pPr>
            <a:endParaRPr lang="ru-RU" sz="2400" dirty="0" smtClean="0">
              <a:solidFill>
                <a:srgbClr val="FF0000"/>
              </a:solidFill>
              <a:latin typeface="Times New Roman" pitchFamily="18" charset="0"/>
              <a:cs typeface="Times New Roman" pitchFamily="18" charset="0"/>
            </a:endParaRPr>
          </a:p>
          <a:p>
            <a:pPr marL="571500" indent="-571500" eaLnBrk="1" hangingPunct="1">
              <a:lnSpc>
                <a:spcPct val="80000"/>
              </a:lnSpc>
              <a:buNone/>
            </a:pPr>
            <a:endParaRPr lang="ru-RU" sz="2400" dirty="0" smtClean="0">
              <a:latin typeface="Times New Roman" pitchFamily="18" charset="0"/>
              <a:cs typeface="Times New Roman" pitchFamily="18" charset="0"/>
            </a:endParaRPr>
          </a:p>
        </p:txBody>
      </p:sp>
      <p:sp>
        <p:nvSpPr>
          <p:cNvPr id="4" name="Номер слайда 3"/>
          <p:cNvSpPr>
            <a:spLocks noGrp="1"/>
          </p:cNvSpPr>
          <p:nvPr>
            <p:ph type="sldNum" sz="quarter" idx="12"/>
          </p:nvPr>
        </p:nvSpPr>
        <p:spPr>
          <a:xfrm>
            <a:off x="8501090" y="6407944"/>
            <a:ext cx="511942" cy="365125"/>
          </a:xfrm>
        </p:spPr>
        <p:txBody>
          <a:bodyPr/>
          <a:lstStyle/>
          <a:p>
            <a:pPr>
              <a:defRPr/>
            </a:pPr>
            <a:fld id="{55FFFF87-47F9-4AE3-8C97-3A4F2DC666DE}" type="slidenum">
              <a:rPr lang="ru-RU" smtClean="0"/>
              <a:pPr>
                <a:defRPr/>
              </a:pPr>
              <a:t>99</a:t>
            </a:fld>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3762</TotalTime>
  <Words>8591</Words>
  <Application>Microsoft Office PowerPoint</Application>
  <PresentationFormat>Экран (4:3)</PresentationFormat>
  <Paragraphs>2362</Paragraphs>
  <Slides>100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100</vt:i4>
      </vt:variant>
    </vt:vector>
  </HeadingPairs>
  <TitlesOfParts>
    <vt:vector size="101" baseType="lpstr">
      <vt:lpstr>Тема Office</vt:lpstr>
      <vt:lpstr>ПУБЛИЧНЫЙ ДОКЛАД ГБОУ СОШ № 591 </vt:lpstr>
      <vt:lpstr>Слайд 2</vt:lpstr>
      <vt:lpstr>Оглавление:</vt:lpstr>
      <vt:lpstr>Слайд 4</vt:lpstr>
      <vt:lpstr>Введение</vt:lpstr>
      <vt:lpstr>1. Общая характеристика учреждения</vt:lpstr>
      <vt:lpstr> </vt:lpstr>
      <vt:lpstr>Приёмные дни администрации ОУ</vt:lpstr>
      <vt:lpstr>Слайд 9</vt:lpstr>
      <vt:lpstr>Формы обеспечения государственно-общественного характера управления</vt:lpstr>
      <vt:lpstr>Основные принципы  проектирования и реализации Программы:</vt:lpstr>
      <vt:lpstr>2. Особенности образовательного процесса</vt:lpstr>
      <vt:lpstr>Слайд 13</vt:lpstr>
      <vt:lpstr>Цели начального общего образования, заложенные во ФГОС НОО: </vt:lpstr>
      <vt:lpstr>Задачи внеурочной деятельности в начальной школе</vt:lpstr>
      <vt:lpstr>Основные направления внеурочной деятельности в начальной школе</vt:lpstr>
      <vt:lpstr>Учебный план начальной школы</vt:lpstr>
      <vt:lpstr>Учебный план основной школы</vt:lpstr>
      <vt:lpstr>Слайд 19</vt:lpstr>
      <vt:lpstr>Элективные курсы для обучающихся 9-ых  классов</vt:lpstr>
      <vt:lpstr>Учебный план средней школы</vt:lpstr>
      <vt:lpstr>Элективные курсы для обучающихся 10 –11 -ых классов</vt:lpstr>
      <vt:lpstr>Слайд 23</vt:lpstr>
      <vt:lpstr>Формы организации учебного процесса в прошедшем учебном году:</vt:lpstr>
      <vt:lpstr>Ожидаемые конечные результаты:</vt:lpstr>
      <vt:lpstr> 3. Условия осуществления образовательного процесса</vt:lpstr>
      <vt:lpstr>Слайд 27</vt:lpstr>
      <vt:lpstr>Слайд 28</vt:lpstr>
      <vt:lpstr>Слайд 29</vt:lpstr>
      <vt:lpstr>Слайд 30</vt:lpstr>
      <vt:lpstr>Слайд 31</vt:lpstr>
      <vt:lpstr>Социальный портрет ГБОУ СОШ № 591 на 01.09.2013 года </vt:lpstr>
      <vt:lpstr>Слайд 33</vt:lpstr>
      <vt:lpstr>Слайд 34</vt:lpstr>
      <vt:lpstr>Слайд 35</vt:lpstr>
      <vt:lpstr>Слайд 36</vt:lpstr>
      <vt:lpstr>Направления деятельности ОУ по сохранению и укреплению здоровья обучающихся:</vt:lpstr>
      <vt:lpstr>Слайд 38</vt:lpstr>
      <vt:lpstr>Обеспечение безопасности обучающихся:</vt:lpstr>
      <vt:lpstr>Организация  платных образовательных услуг:</vt:lpstr>
      <vt:lpstr>Кадровый состав ОУ на 01.09.2013 года</vt:lpstr>
      <vt:lpstr>Группы педагогических работников по стажу:</vt:lpstr>
      <vt:lpstr>Слайд 43</vt:lpstr>
      <vt:lpstr>Повышение квалификации педагогического коллектива в 2013/2014 учебном году</vt:lpstr>
      <vt:lpstr> </vt:lpstr>
      <vt:lpstr>Слайд 46</vt:lpstr>
      <vt:lpstr>4. Результаты деятельности учреждения, качество образования</vt:lpstr>
      <vt:lpstr>Характеристика внутришкольной системы оценки качества.</vt:lpstr>
      <vt:lpstr>Итоги успеваемости за 2013-2014 учебный год.</vt:lpstr>
      <vt:lpstr>Сравнительный анализ качества знаний  за 2012-2013, 2013-2014 учебные года</vt:lpstr>
      <vt:lpstr>Итоги промежуточной аттестации</vt:lpstr>
      <vt:lpstr>Слайд 52</vt:lpstr>
      <vt:lpstr>Качество знаний по предметам</vt:lpstr>
      <vt:lpstr>Слайд 54</vt:lpstr>
      <vt:lpstr>Результаты государственной (итоговой) аттестации обучающихся 9-ых классов в формате ОГЭ.  Качество знаний (%)</vt:lpstr>
      <vt:lpstr>Слайд 56</vt:lpstr>
      <vt:lpstr>Результаты государственной(итоговой)  аттестации обучающихся  11 «А» класса в формате ЕГЭ.</vt:lpstr>
      <vt:lpstr>Слайд 58</vt:lpstr>
      <vt:lpstr>Слайд 59</vt:lpstr>
      <vt:lpstr>Результаты участия обучающихся во Всероссийской олимпиаде школьников по предметам следующие:</vt:lpstr>
      <vt:lpstr>Слайд 61</vt:lpstr>
      <vt:lpstr>Слайд 62</vt:lpstr>
      <vt:lpstr>Планируемый результат достижения:</vt:lpstr>
      <vt:lpstr>ИТОГИ  РАБОТЫ  ШНО «ЭВРИКА»  ЗА 5 ЛЕТ</vt:lpstr>
      <vt:lpstr>ИТОГИ  РАБОТЫ  ШНО «ЭВРИКА»  ЗА 5 ЛЕТ</vt:lpstr>
      <vt:lpstr>Слайд 66</vt:lpstr>
      <vt:lpstr>ИТОГИ РАБОТЫ V ШКОЛЬНЫХ НАУЧНЫХ ЧТЕНИЙ  (март 2014)</vt:lpstr>
      <vt:lpstr>ТЕМЫ ИССЛЕДОВАТЕЛЬСКИХ РАБОТ, ДОПУЩЕННЫХ К УЧАСТИЮ В КОНФЕРЕНЦИИ</vt:lpstr>
      <vt:lpstr>ИТОГИ V ШКОЛЬНЫХ НАУЧНЫХ ЧТЕНИЙ «ШАГИ К УСПЕХУ»</vt:lpstr>
      <vt:lpstr>ДЕНЬ НАУКИ И САМОУПРАВЛЕНИЯ 12.12.2013 г.</vt:lpstr>
      <vt:lpstr>ДЕНЬ НАУКИ И САМОУПРАВЛЕНИЯ  12.12.2013 г.</vt:lpstr>
      <vt:lpstr>ДЕНЬ НАУКИ И САМОУПРАВЛЕНИЯ  12.12.2013 г. </vt:lpstr>
      <vt:lpstr>Итоги работы ШНО «Эврика» за 5 лет</vt:lpstr>
      <vt:lpstr>Достижения обучающихся в различных конкурсах, соревнованиях.</vt:lpstr>
      <vt:lpstr>Слайд 75</vt:lpstr>
      <vt:lpstr>Слайд 76</vt:lpstr>
      <vt:lpstr>Достижения работников образовательного учреждения </vt:lpstr>
      <vt:lpstr>Слайд 78</vt:lpstr>
      <vt:lpstr>Слайд 79</vt:lpstr>
      <vt:lpstr>Слайд 80</vt:lpstr>
      <vt:lpstr>Слайд 81</vt:lpstr>
      <vt:lpstr>Слайд 82</vt:lpstr>
      <vt:lpstr>Организация государственно-общественного управления и самоуправления</vt:lpstr>
      <vt:lpstr>Цели создания организации Совета старшеклассников:</vt:lpstr>
      <vt:lpstr>Слайд 85</vt:lpstr>
      <vt:lpstr>Слайд 86</vt:lpstr>
      <vt:lpstr>Слайд 87</vt:lpstr>
      <vt:lpstr>Направления воспитательной деятельности</vt:lpstr>
      <vt:lpstr>Слайд 89</vt:lpstr>
      <vt:lpstr>Слайд 90</vt:lpstr>
      <vt:lpstr>5. Социальная активность и внешние связи учреждения</vt:lpstr>
      <vt:lpstr>Взаимодействие с учреждениями профессионального образования</vt:lpstr>
      <vt:lpstr>Слайд 93</vt:lpstr>
      <vt:lpstr>6. Финансово-экономическая деятельность</vt:lpstr>
      <vt:lpstr>Административно- хозяйственная деятельность</vt:lpstr>
      <vt:lpstr>Информатизация ОУ</vt:lpstr>
      <vt:lpstr>Слайд 97</vt:lpstr>
      <vt:lpstr>7. Решения, принятые по итогам общественного обсуждения.</vt:lpstr>
      <vt:lpstr>Основные направления ближайшего развития образовательного учреждения</vt:lpstr>
      <vt:lpstr>Перспективы и планы развития.</vt:lpstr>
    </vt:vector>
  </TitlesOfParts>
  <Company>MoBIL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WIN_7</cp:lastModifiedBy>
  <cp:revision>406</cp:revision>
  <dcterms:created xsi:type="dcterms:W3CDTF">2011-07-30T16:16:42Z</dcterms:created>
  <dcterms:modified xsi:type="dcterms:W3CDTF">2014-09-04T19:26:53Z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TC100690441049</vt:lpwstr>
  </property>
</Properties>
</file>