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5" r:id="rId1"/>
  </p:sldMasterIdLst>
  <p:notesMasterIdLst>
    <p:notesMasterId r:id="rId25"/>
  </p:notesMasterIdLst>
  <p:sldIdLst>
    <p:sldId id="256" r:id="rId2"/>
    <p:sldId id="257" r:id="rId3"/>
    <p:sldId id="352" r:id="rId4"/>
    <p:sldId id="351" r:id="rId5"/>
    <p:sldId id="273" r:id="rId6"/>
    <p:sldId id="263" r:id="rId7"/>
    <p:sldId id="258" r:id="rId8"/>
    <p:sldId id="354" r:id="rId9"/>
    <p:sldId id="301" r:id="rId10"/>
    <p:sldId id="312" r:id="rId11"/>
    <p:sldId id="318" r:id="rId12"/>
    <p:sldId id="281" r:id="rId13"/>
    <p:sldId id="280" r:id="rId14"/>
    <p:sldId id="284" r:id="rId15"/>
    <p:sldId id="355" r:id="rId16"/>
    <p:sldId id="314" r:id="rId17"/>
    <p:sldId id="316" r:id="rId18"/>
    <p:sldId id="307" r:id="rId19"/>
    <p:sldId id="357" r:id="rId20"/>
    <p:sldId id="342" r:id="rId21"/>
    <p:sldId id="350" r:id="rId22"/>
    <p:sldId id="358" r:id="rId23"/>
    <p:sldId id="35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F15"/>
    <a:srgbClr val="66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1" autoAdjust="0"/>
  </p:normalViewPr>
  <p:slideViewPr>
    <p:cSldViewPr snapToGrid="0">
      <p:cViewPr>
        <p:scale>
          <a:sx n="50" d="100"/>
          <a:sy n="50" d="100"/>
        </p:scale>
        <p:origin x="-1734" y="-11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 (чел.)</c:v>
                </c:pt>
              </c:strCache>
            </c:strRef>
          </c:tx>
          <c:cat>
            <c:numRef>
              <c:f>Лист1!$A$2:$A$10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12</c:v>
                </c:pt>
                <c:pt idx="1">
                  <c:v>19</c:v>
                </c:pt>
                <c:pt idx="2">
                  <c:v>15</c:v>
                </c:pt>
                <c:pt idx="3">
                  <c:v>10</c:v>
                </c:pt>
                <c:pt idx="4">
                  <c:v>9</c:v>
                </c:pt>
                <c:pt idx="5">
                  <c:v>12</c:v>
                </c:pt>
                <c:pt idx="6">
                  <c:v>5</c:v>
                </c:pt>
                <c:pt idx="7">
                  <c:v>12</c:v>
                </c:pt>
                <c:pt idx="8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Победители (чел.)</c:v>
                </c:pt>
              </c:strCache>
            </c:strRef>
          </c:tx>
          <c:cat>
            <c:numRef>
              <c:f>Лист1!$A$2:$A$10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  <c:pt idx="7">
                  <c:v>4</c:v>
                </c:pt>
                <c:pt idx="8">
                  <c:v>12</c:v>
                </c:pt>
              </c:numCache>
            </c:numRef>
          </c:val>
        </c:ser>
        <c:marker val="1"/>
        <c:axId val="59030912"/>
        <c:axId val="72025216"/>
      </c:lineChart>
      <c:catAx>
        <c:axId val="59030912"/>
        <c:scaling>
          <c:orientation val="minMax"/>
        </c:scaling>
        <c:axPos val="b"/>
        <c:numFmt formatCode="General" sourceLinked="1"/>
        <c:tickLblPos val="nextTo"/>
        <c:crossAx val="72025216"/>
        <c:crosses val="autoZero"/>
        <c:auto val="1"/>
        <c:lblAlgn val="ctr"/>
        <c:lblOffset val="100"/>
      </c:catAx>
      <c:valAx>
        <c:axId val="72025216"/>
        <c:scaling>
          <c:orientation val="minMax"/>
        </c:scaling>
        <c:axPos val="l"/>
        <c:majorGridlines/>
        <c:numFmt formatCode="General" sourceLinked="1"/>
        <c:tickLblPos val="nextTo"/>
        <c:crossAx val="590309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CF6F2D8-1053-4521-AA45-2C0D0F1A3DE3}" type="datetimeFigureOut">
              <a:rPr lang="ru-RU"/>
              <a:pPr>
                <a:defRPr/>
              </a:pPr>
              <a:t>01.02.2019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EF87024-F28E-4CD4-B911-FF570A70CB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1CE0DC-DAB3-4366-82A0-2C635F91F7A3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87024-F28E-4CD4-B911-FF570A70CBDF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87024-F28E-4CD4-B911-FF570A70CBDF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87024-F28E-4CD4-B911-FF570A70CBDF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87024-F28E-4CD4-B911-FF570A70CBDF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A72D70DD-8EA4-412A-8C55-9D2FDD8BDA04}" type="slidenum">
              <a:rPr lang="ru-RU" smtClean="0"/>
              <a:pPr lvl="1"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5038656-4206-41E5-BCF5-9DDE55E952A2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D15015ED-CB59-4050-8287-DC00CC965C34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2625" y="19812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02DC852-DD17-4291-88CB-8AB244E8CCBE}" type="slidenum">
              <a:rPr lang="ru-RU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2625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2625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417FDFF-FCFA-4149-8379-06F1B3DB4E8E}" type="slidenum">
              <a:rPr lang="ru-RU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FF59F323-D5B2-4427-B523-AADC2F4435AE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BA125DBD-3CD9-4B43-B4F5-D41339263C3C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CEBCDC1E-203E-4E0A-BDA1-6FFBBC2A4DCF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81729706-7314-4C80-A16E-AC33586319D6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D426E75D-F94E-4263-AAD9-E8BC18B3E666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E8AC8DAB-0224-4BA6-8718-035D7512F6FB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234EFFB-DB82-46E5-BFD4-AA4D83B69376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7AD5E40B-2EB7-442E-97EF-2BC9A0C60FAB}" type="slidenum">
              <a:rPr lang="ru-RU" smtClean="0"/>
              <a:pPr lvl="1">
                <a:defRPr/>
              </a:pPr>
              <a:t>‹#›</a:t>
            </a:fld>
            <a:endParaRPr lang="ru-RU" dirty="0">
              <a:latin typeface="+mn-lt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1">
              <a:defRPr/>
            </a:pPr>
            <a:fld id="{D1BE8E82-34BB-485D-B9B0-C373D4990773}" type="slidenum">
              <a:rPr lang="ru-RU" smtClean="0"/>
              <a:pPr lvl="1"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  <p:sldLayoutId id="2147484567" r:id="rId12"/>
    <p:sldLayoutId id="2147484568" r:id="rId1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2berega.spb.ru/org/116-106/folde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___Microsoft_Office_PowerPoint2.ppt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__Microsoft_Office_PowerPoint_97-20031.ppt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1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858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ГОСУДАРСТВЕННОЕ ОБЩЕОБРАЗОВАТЕЛЬНОЕ УЧРЕЖДЕНИЕ СРЕДНЯЯ ОБЩЕОБРАЗОВАТЕЛЬНАЯ ШКОЛА № 591 НЕВСКОГО РАЙОНА САНКТ-ПЕТЕРБУРГА</a:t>
            </a:r>
            <a:r>
              <a:rPr lang="ru-RU" sz="1400" b="1" dirty="0" smtClean="0">
                <a:solidFill>
                  <a:schemeClr val="bg1"/>
                </a:solidFill>
                <a:latin typeface="Garamond" pitchFamily="18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Garamond" pitchFamily="18" charset="0"/>
              </a:rPr>
            </a:br>
            <a:endParaRPr lang="ru-RU" sz="1400" b="1" i="1" dirty="0" smtClean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0" y="11403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«ЭВРИКЕ» - 10 лет</a:t>
            </a:r>
          </a:p>
          <a:p>
            <a:pPr algn="ctr"/>
            <a:r>
              <a:rPr kumimoji="0"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ШНО 2009 -2019</a:t>
            </a:r>
            <a:endParaRPr kumimoji="0"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4189864" y="3878096"/>
            <a:ext cx="49541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«О сколько нам открытий чудных</a:t>
            </a:r>
          </a:p>
          <a:p>
            <a:pPr algn="ctr"/>
            <a:r>
              <a:rPr kumimoji="0"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Готовят просвещенья дух</a:t>
            </a:r>
          </a:p>
          <a:p>
            <a:pPr algn="ctr"/>
            <a:r>
              <a:rPr kumimoji="0"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 опыт, сын ошибок трудных,</a:t>
            </a:r>
          </a:p>
          <a:p>
            <a:pPr algn="ctr"/>
            <a:r>
              <a:rPr kumimoji="0"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 гений, парадоксов друг…»</a:t>
            </a:r>
          </a:p>
          <a:p>
            <a:pPr algn="ctr"/>
            <a:r>
              <a:rPr kumimoji="0"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		(А.С.Пушкин)</a:t>
            </a:r>
          </a:p>
        </p:txBody>
      </p:sp>
      <p:pic>
        <p:nvPicPr>
          <p:cNvPr id="22533" name="Picture 12" descr="125219-9ea0850a4deebd92efb3233b716583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4163" y="3974689"/>
            <a:ext cx="2943203" cy="2053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Picture 13" descr="adf57feb4f3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307" y="4380932"/>
            <a:ext cx="2193713" cy="21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303279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Наш девиз: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«Мы не ищем легких путей!»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1027" name="TextBox 2"/>
          <p:cNvSpPr txBox="1">
            <a:spLocks noChangeArrowheads="1"/>
          </p:cNvSpPr>
          <p:nvPr/>
        </p:nvSpPr>
        <p:spPr bwMode="auto">
          <a:xfrm>
            <a:off x="0" y="1173163"/>
            <a:ext cx="914399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Районный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творческий конкурс «Году российской истории посвящается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».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	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Презентация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 95-летию Невского района выполнена ученицами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9Б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класса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Глотовой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Лидой и Дунаевой Ириной, руководитель –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Петкевич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Е.М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Первое место заняла творческая группа наших учеников в районном фестивале видеофильмов и презентаций «Район, в котором мы живём».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1941513" y="4165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23235" y="3230447"/>
          <a:ext cx="4489738" cy="3366914"/>
        </p:xfrm>
        <a:graphic>
          <a:graphicData uri="http://schemas.openxmlformats.org/presentationml/2006/ole">
            <p:oleObj spid="_x0000_s1026" name="Презентация" r:id="rId4" imgW="4559820" imgH="3418291" progId="PowerPoint.Show.12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04850" y="143974"/>
            <a:ext cx="792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УЧАСТИЕ ШКОЛЫ В РАЙОННЫХ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И ГОРОДСКИХ КОНКУРСАХ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5950"/>
            <a:ext cx="9144000" cy="1346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Сидоркина Анастасия, 10 А класса стала Лауреатом историко-краеведческого конкурса «Святыня Петербурга». Творческая группа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Палюлина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Екатерина и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Палюлина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Елизавета 8 «а» класса стали Дипломантами этого конкурса. Руководитель проектов - Петкевич Е.М. (учитель истории и обществознания)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062162" y="2546350"/>
          <a:ext cx="5076353" cy="3806825"/>
        </p:xfrm>
        <a:graphic>
          <a:graphicData uri="http://schemas.openxmlformats.org/presentationml/2006/ole">
            <p:oleObj spid="_x0000_s2050" name="Презентация" r:id="rId4" imgW="4570378" imgH="3427533" progId="PowerPoint.Show.8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graphicFrame>
        <p:nvGraphicFramePr>
          <p:cNvPr id="31784" name="Group 40"/>
          <p:cNvGraphicFramePr>
            <a:graphicFrameLocks noGrp="1"/>
          </p:cNvGraphicFramePr>
          <p:nvPr/>
        </p:nvGraphicFramePr>
        <p:xfrm>
          <a:off x="256761" y="1443398"/>
          <a:ext cx="8665566" cy="27432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779857"/>
                <a:gridCol w="831273"/>
                <a:gridCol w="1468582"/>
                <a:gridCol w="1274618"/>
                <a:gridCol w="3311236"/>
              </a:tblGrid>
              <a:tr h="5684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Фамилия, Имя (победители)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Класс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Вид работы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Дипломы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Тема работы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</a:tr>
              <a:tr h="360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1. Бахвалов Илья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9Б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презентация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I 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степени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Мы в этом городе живем…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</a:tr>
              <a:tr h="6632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2. Леонтьева Елизавета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8Б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сочинение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I 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степени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Человечность – это осмысленное чувство, только воспитание его развивает и укрепляет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</a:tr>
              <a:tr h="511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3.Илатовская Анна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7А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сочинение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II 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степени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Garamond" pitchFamily="18" charset="0"/>
                        </a:rPr>
                        <a:t>Мы за сохранение культурной среды человечества!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46115" name="TextBox 8"/>
          <p:cNvSpPr txBox="1">
            <a:spLocks noChangeArrowheads="1"/>
          </p:cNvSpPr>
          <p:nvPr/>
        </p:nvSpPr>
        <p:spPr bwMode="auto">
          <a:xfrm>
            <a:off x="0" y="347870"/>
            <a:ext cx="902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в Городском туре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Лихачевских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Чтений (2012-2013)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«Экология культуры – среда растящая и питающая личность»: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97" y="4503716"/>
            <a:ext cx="1413885" cy="2112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4822" y="4496806"/>
            <a:ext cx="1516837" cy="213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9184" y="4497087"/>
            <a:ext cx="1514877" cy="212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44036" name="Содержимое 6"/>
          <p:cNvSpPr>
            <a:spLocks noGrp="1"/>
          </p:cNvSpPr>
          <p:nvPr>
            <p:ph sz="quarter" idx="1"/>
          </p:nvPr>
        </p:nvSpPr>
        <p:spPr>
          <a:xfrm>
            <a:off x="3238500" y="207818"/>
            <a:ext cx="5559136" cy="9144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None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	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Диплом 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степени Районной конференции «Война. Блокада. Ленинград» получила Соколова Алина, 7А класс (декабрь 2011 г.)</a:t>
            </a:r>
          </a:p>
        </p:txBody>
      </p:sp>
      <p:pic>
        <p:nvPicPr>
          <p:cNvPr id="44037" name="Picture 7" descr="шно-ноябрь2011 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65" y="206610"/>
            <a:ext cx="2675376" cy="2079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0" y="5921514"/>
            <a:ext cx="6419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Диплом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степени Районного конкурса Исследовательских работ (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февраль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2012 г.)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15888" r="21495"/>
          <a:stretch>
            <a:fillRect/>
          </a:stretch>
        </p:blipFill>
        <p:spPr bwMode="auto">
          <a:xfrm>
            <a:off x="3583131" y="3749463"/>
            <a:ext cx="928254" cy="2171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564404" y="4030273"/>
            <a:ext cx="2194579" cy="1645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игорь\Desktop\Фото Соколова 7 а\IMG_05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673" y="3727425"/>
            <a:ext cx="1666779" cy="2223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 descr="C:\Users\игорь\Desktop\Фото Соколова 7 а\IMG_05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0042" y="3439769"/>
            <a:ext cx="2591908" cy="194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0" y="2286001"/>
            <a:ext cx="64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Городской конкурс исследовательских работ старшеклассников по истории (Диплом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степени), март 2013 Тема: «Живая память о войне». </a:t>
            </a:r>
          </a:p>
          <a:p>
            <a:pPr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Руководитель: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Петкевич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Елена Михайловна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0182" y="4723783"/>
            <a:ext cx="2493818" cy="1874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игорь\Desktop\Фото Соколова 7 а\IMG_05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2753" y="1981577"/>
            <a:ext cx="2521247" cy="1895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0" y="2286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Конкурсы, в которых «Эврика» участвовала и побеждала: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248461"/>
            <a:ext cx="57340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Городской конкурс по геологии 2011-2012 гг.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Первые районные чтения «2 берега» (2011 год)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Вторые районные чтения «2 берега» (2012 год)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Всероссийский конкурс исторических исследовательских работ старшеклассников «Человек в истории. Россия –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XX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век»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Международной научно-практической конференции юных исследователей «Открытая школа: мир открытий»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Региональный конкурс «Суровый приказ выполняя»</a:t>
            </a: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1" name="Picture 8" descr="IMG_78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83375" y="1047749"/>
            <a:ext cx="2222500" cy="166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554" y="4740764"/>
            <a:ext cx="2805321" cy="1888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7313" y="4808274"/>
            <a:ext cx="1361787" cy="1811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3139" y="2989788"/>
            <a:ext cx="2275111" cy="1503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3993" y="1418640"/>
            <a:ext cx="1193557" cy="157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308" y="4825253"/>
            <a:ext cx="2690341" cy="177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6649" y="4670982"/>
            <a:ext cx="1409701" cy="195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48234" y="3467100"/>
            <a:ext cx="1200266" cy="16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pic>
        <p:nvPicPr>
          <p:cNvPr id="2" name="Picture 5" descr="C:\Users\31\Desktop\занятия  шно и информ.сообщения 2012-2013\фото 4 конференции ШНО\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099" y="3600451"/>
            <a:ext cx="3470405" cy="2827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5947" y="3115090"/>
            <a:ext cx="3438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Федянина Александра, 2012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48" y="237786"/>
            <a:ext cx="3493152" cy="2619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44105" y="1689654"/>
            <a:ext cx="342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Призеры районного тура городского конкурса исследовательских работ по истории (2015)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899" y="238538"/>
            <a:ext cx="3531177" cy="264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30091" y="2127049"/>
            <a:ext cx="364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Лауреат конкурса «Старт в науку» (2014-2015)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8" name="Рисунок 7" descr="20180203_1257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902955" y="3739922"/>
            <a:ext cx="3390796" cy="2318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076700" y="5328806"/>
            <a:ext cx="230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Овчаренко Ольга, победитель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«Война. Блокада. Ленинград», 2018 г.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192088"/>
            <a:ext cx="8080375" cy="1143000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Garamond" pitchFamily="18" charset="0"/>
                <a:cs typeface="Times New Roman" pitchFamily="18" charset="0"/>
              </a:rPr>
              <a:t>ГОРОДСКОЙ КОНКУРС ЗНАТОКОВ ВОЙНЫ 1812 ГОДА</a:t>
            </a:r>
            <a:endParaRPr lang="ru-RU" sz="3200" b="1" dirty="0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8" y="895350"/>
            <a:ext cx="1959921" cy="250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2762250" y="1318022"/>
            <a:ext cx="62103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Команда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набрала 256 баллов, не добрав 30 баллов до победы. В Городском конкурсе участвовало около 40  команд, борьба была очень серьезная. Мы получили Грамоту и Благодарность за активное участие и знания, проявленные на всех этапах  конкурса и радость от соприкосновения  с  героической историей наших предков.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8751" y="3886200"/>
            <a:ext cx="4087438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5111750" y="3925889"/>
            <a:ext cx="3679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Алексей </a:t>
            </a:r>
            <a:r>
              <a:rPr lang="ru-R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Кившенко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(1851–1895) «Военный совет в Филях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».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Рисунок 1" descr="C:\Users\31\Desktop\Картины для Олимпиады\1334521848-2566351-hermitage_portrait-of-general-pyotr-bagration-103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76" y="4082263"/>
            <a:ext cx="2182990" cy="257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 descr="C:\Users\31\Desktop\конкурс знатоков войны 1812г\картина\IMG_44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1220" y="4101913"/>
            <a:ext cx="1843130" cy="258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3439277"/>
            <a:ext cx="4514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Князь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Багратион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Магмадов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Шамиль 10 «а» класс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790" y="1422401"/>
            <a:ext cx="2551510" cy="191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1" y="1511301"/>
            <a:ext cx="2362200" cy="157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0" y="4846552"/>
            <a:ext cx="2705100" cy="178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6" y="4800600"/>
            <a:ext cx="2396683" cy="175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144463"/>
            <a:ext cx="91439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pitchFamily="18" charset="0"/>
                <a:ea typeface="+mj-ea"/>
                <a:cs typeface="Times New Roman" pitchFamily="18" charset="0"/>
              </a:rPr>
              <a:t>ГОРОДСКОЙ КОНКУРС ЗНАТОКОВ ВОЙНЫ 1812 ГОДА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438400" y="1513609"/>
            <a:ext cx="401955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«При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звуке труб мы ринулись в атаку…»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 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При звуке труб мы ринулись в атаку!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Так браво и так яро рвались в бой!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И не было в нас даже доли страха,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И думали: «Вернемся ли домой?»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 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Внутри бурлила кровь, и сердце билось чаще.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Лишь одного душа хотела – победить!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И с каждым боем прорывались дальше,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Ведь мы не знали слова «отступить».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 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Мы лишь хотели, лишь мечтали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Желали, хоть немного отдохнуть…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От этих войн, от этой брани,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Свободу нашей Родине вернуть!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 </a:t>
            </a:r>
          </a:p>
          <a:p>
            <a:pPr algn="ctr"/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495550" y="5981701"/>
            <a:ext cx="3848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стихотворения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Илья Бахвалов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aramond" pitchFamily="18" charset="0"/>
              </a:rPr>
              <a:t>Активно участвуют в работе ШНО следующие учителя:</a:t>
            </a:r>
          </a:p>
          <a:p>
            <a:pPr>
              <a:buFont typeface="Arial" pitchFamily="34" charset="0"/>
              <a:buChar char="•"/>
            </a:pPr>
            <a:endParaRPr lang="ru-RU" dirty="0">
              <a:solidFill>
                <a:schemeClr val="bg1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  <a:latin typeface="Garamond" pitchFamily="18" charset="0"/>
              </a:rPr>
              <a:t>Клюкина</a:t>
            </a:r>
            <a:r>
              <a:rPr lang="ru-RU" sz="2400" b="1" dirty="0">
                <a:solidFill>
                  <a:schemeClr val="bg1"/>
                </a:solidFill>
                <a:latin typeface="Garamond" pitchFamily="18" charset="0"/>
              </a:rPr>
              <a:t> Надежда Анатольевна;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  <a:latin typeface="Garamond" pitchFamily="18" charset="0"/>
              </a:rPr>
              <a:t>Ненилина</a:t>
            </a:r>
            <a:r>
              <a:rPr lang="ru-RU" sz="2400" b="1" dirty="0">
                <a:solidFill>
                  <a:schemeClr val="bg1"/>
                </a:solidFill>
                <a:latin typeface="Garamond" pitchFamily="18" charset="0"/>
              </a:rPr>
              <a:t> Нина Васильевна;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  <a:latin typeface="Garamond" pitchFamily="18" charset="0"/>
              </a:rPr>
              <a:t>Гнедич</a:t>
            </a:r>
            <a:r>
              <a:rPr lang="ru-RU" sz="2400" b="1" dirty="0">
                <a:solidFill>
                  <a:schemeClr val="bg1"/>
                </a:solidFill>
                <a:latin typeface="Garamond" pitchFamily="18" charset="0"/>
              </a:rPr>
              <a:t> Ольга Николаевна;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Garamond" pitchFamily="18" charset="0"/>
              </a:rPr>
              <a:t>Чернышева Елена Александровна;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Garamond" pitchFamily="18" charset="0"/>
              </a:rPr>
              <a:t>Назарова Светлана </a:t>
            </a: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Николаевна;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  <a:latin typeface="Garamond" pitchFamily="18" charset="0"/>
              </a:rPr>
              <a:t>Лиске</a:t>
            </a: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 Наталья Вячеславовна;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Степанова Екатерина Андреевна;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  <a:latin typeface="Garamond" pitchFamily="18" charset="0"/>
              </a:rPr>
              <a:t>Умина</a:t>
            </a: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 Маргарита Александровна;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Васильева Анна Павловна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  <a:latin typeface="Garamond" pitchFamily="18" charset="0"/>
              </a:rPr>
              <a:t>Петкевич</a:t>
            </a: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 Елена Михайловна;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  <a:latin typeface="Garamond" pitchFamily="18" charset="0"/>
              </a:rPr>
              <a:t>Цехановская</a:t>
            </a: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 Яна Борисовна;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Garamond" pitchFamily="18" charset="0"/>
              </a:rPr>
              <a:t>Сычева Александра Владимировна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1579950"/>
            <a:ext cx="3279136" cy="196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rvjIu6a19k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0797" y="4057651"/>
            <a:ext cx="3265053" cy="244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ДЕНЬ НАУКИ И САМОУПРАВЛЕНИЯ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12.12.2013 г.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2550"/>
            <a:ext cx="9144000" cy="411480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Основные цели и задачи: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знакомство обучающихся с науками, их отраслями, учеными, практической направленностью наук;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формирование интереса к исследованию окружающей природной и социальной среды;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создание условий, способствующих повышению интеллектуального фона в классах школы;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формирование представлений о связи жизни и творческого пути ученых, их личностных качеств с достижениями в определенных областях наук (т.е. «очеловечивание» науки);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развитие навыков самоуправления;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воспитание уважения к учительскому труду (профориентация).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pic>
        <p:nvPicPr>
          <p:cNvPr id="7" name="Picture 4" descr="IMG_78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602" y="2589032"/>
            <a:ext cx="3098043" cy="232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3" descr="IMG_05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956" y="4544706"/>
            <a:ext cx="3116966" cy="207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4910" y="2268009"/>
            <a:ext cx="3224322" cy="2149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0312" y="4490113"/>
            <a:ext cx="3262957" cy="2160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3" descr="C:\Users\игорь\Desktop\2012 - 03 - 12 - ШНО Эврика\DSC_05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5859" y="371241"/>
            <a:ext cx="3224695" cy="2135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7028597" y="382137"/>
            <a:ext cx="211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2012-2013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21" name="Picture 13" descr="adf57feb4f3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271" y="2531502"/>
            <a:ext cx="1938379" cy="190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243279" y="4540749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2014-2015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23556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272955" y="304521"/>
            <a:ext cx="3098042" cy="2542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 b="17477"/>
          <a:stretch>
            <a:fillRect/>
          </a:stretch>
        </p:blipFill>
        <p:spPr>
          <a:xfrm>
            <a:off x="2879677" y="4685188"/>
            <a:ext cx="3162405" cy="1954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2936746" y="4776554"/>
            <a:ext cx="173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2013-2014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361950"/>
            <a:ext cx="299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2011-2012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pic>
        <p:nvPicPr>
          <p:cNvPr id="94212" name="Picture 9" descr="C:\Users\Bibl\Desktop\для  Яны\День самоупр\DSC_93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0200" y="990600"/>
            <a:ext cx="2703513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4210" name="Picture 7" descr="C:\Users\Bibl\Desktop\для  Яны\День самоупр\DSC_945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30550" y="4762500"/>
            <a:ext cx="2760663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4213" name="Picture 10" descr="C:\Users\Bibl\Desktop\для  Яны\День самоупр\DSC_956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2857500"/>
            <a:ext cx="2781300" cy="183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4214" name="Picture 11" descr="C:\Users\Bibl\Desktop\для  Яны\День самоупр\DSC_95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" y="4781550"/>
            <a:ext cx="2771775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4215" name="Picture 12" descr="C:\Users\Bibl\Desktop\для  Яны\День самоупр\DSC_95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2300" y="1504950"/>
            <a:ext cx="2771775" cy="180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0" y="26670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ДЕНЬ САМОУПРАВЛЕНИЯ 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12.12.2013</a:t>
            </a:r>
          </a:p>
        </p:txBody>
      </p:sp>
      <p:pic>
        <p:nvPicPr>
          <p:cNvPr id="9" name="Picture 2" descr="C:\Users\Bibl\Desktop\для  Яны\День самоупр\DSC_96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1025" y="2860372"/>
            <a:ext cx="2841625" cy="1882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Bibl\Desktop\для  Яны\День самоупр\DSC_96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1375" y="895350"/>
            <a:ext cx="299085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C:\Users\Bibl\Desktop\для  Яны\День самоупр\DSC_97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85747" y="4591050"/>
            <a:ext cx="3005229" cy="199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5" descr="C:\Users\Bibl\Desktop\для  Яны\День самоупр\IMG_41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425" y="2857500"/>
            <a:ext cx="2971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Итоги работы ШНО «Эврика» за 10 лет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01379" name="Содержимое 2"/>
          <p:cNvSpPr>
            <a:spLocks noGrp="1"/>
          </p:cNvSpPr>
          <p:nvPr>
            <p:ph idx="1"/>
          </p:nvPr>
        </p:nvSpPr>
        <p:spPr>
          <a:xfrm>
            <a:off x="0" y="1091045"/>
            <a:ext cx="9144000" cy="55279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НАШИ УСПЕХИ: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Создан стабильный коллектив учителей и обучающихся, постоянно участвующих в учебно-исследовательской работе.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Широко представлена тематика учебно-исследовательских работ обучающихся по различным предметам.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 2011 года в работу ШНО «Эврика» включилась начальная школа.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 2013 году провели в рамках программы «Развитие самоуправления» День науки и самоуправления.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«Эврика» воспитала победителей и призёров конкурсов разных уровней.</a:t>
            </a:r>
          </a:p>
          <a:p>
            <a:pPr>
              <a:buNone/>
            </a:pP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ЗАДАЧИ  НА 2019-2020 УЧЕБНЫЙ ГОД ШНО «ЭВРИКА»: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Продолжать учебно-исследовательскую работу в школе и стимулировать обучающихся и педагогический коллектив к более активному участию в учебно-исследовательской работе, что позволит сделать эту работу массовой;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Организовать проектную деятельность среди учащихся начальной школы;</a:t>
            </a:r>
          </a:p>
          <a:p>
            <a:pPr>
              <a:buFont typeface="Wingdings" pitchFamily="2" charset="2"/>
              <a:buChar char="§"/>
            </a:pP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Продолжать традицию ежегодного проведения научно-практической конференции «Шаги к успеху».</a:t>
            </a:r>
          </a:p>
          <a:p>
            <a:pPr>
              <a:buFont typeface="Wingdings" pitchFamily="2" charset="2"/>
              <a:buChar char="§"/>
            </a:pPr>
            <a:endParaRPr lang="ru-RU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66750" y="6134100"/>
            <a:ext cx="8229600" cy="7239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Эврика 2019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8674" name="Picture 2" descr="Z:\..ВАЛЬЦИФЕР А.В. (ОДОД)\ШНО Эврика 10 лет\Фотографии участников  ШНО в  2019году\DSC09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105150"/>
            <a:ext cx="4114800" cy="3086100"/>
          </a:xfrm>
          <a:prstGeom prst="rect">
            <a:avLst/>
          </a:prstGeom>
          <a:noFill/>
        </p:spPr>
      </p:pic>
      <p:pic>
        <p:nvPicPr>
          <p:cNvPr id="28675" name="Picture 3" descr="Z:\..ВАЛЬЦИФЕР А.В. (ОДОД)\ШНО Эврика 10 лет\Фотографии участников  ШНО в  2019году\DSC09439.JPG"/>
          <p:cNvPicPr>
            <a:picLocks noChangeAspect="1" noChangeArrowheads="1"/>
          </p:cNvPicPr>
          <p:nvPr/>
        </p:nvPicPr>
        <p:blipFill>
          <a:blip r:embed="rId5" cstate="print"/>
          <a:srcRect l="31985" t="34804" r="28554"/>
          <a:stretch>
            <a:fillRect/>
          </a:stretch>
        </p:blipFill>
        <p:spPr bwMode="auto">
          <a:xfrm>
            <a:off x="258345" y="3733800"/>
            <a:ext cx="2275305" cy="2819400"/>
          </a:xfrm>
          <a:prstGeom prst="rect">
            <a:avLst/>
          </a:prstGeom>
          <a:noFill/>
        </p:spPr>
      </p:pic>
      <p:pic>
        <p:nvPicPr>
          <p:cNvPr id="28676" name="Picture 4" descr="Z:\..ВАЛЬЦИФЕР А.В. (ОДОД)\ШНО Эврика 10 лет\Фотографии участников  ШНО в  2019году\DSC09444.JPG"/>
          <p:cNvPicPr>
            <a:picLocks noChangeAspect="1" noChangeArrowheads="1"/>
          </p:cNvPicPr>
          <p:nvPr/>
        </p:nvPicPr>
        <p:blipFill>
          <a:blip r:embed="rId6" cstate="print"/>
          <a:srcRect l="23284" t="26144" r="23652" b="27451"/>
          <a:stretch>
            <a:fillRect/>
          </a:stretch>
        </p:blipFill>
        <p:spPr bwMode="auto">
          <a:xfrm>
            <a:off x="228600" y="2107642"/>
            <a:ext cx="2305050" cy="1511857"/>
          </a:xfrm>
          <a:prstGeom prst="rect">
            <a:avLst/>
          </a:prstGeom>
          <a:noFill/>
        </p:spPr>
      </p:pic>
      <p:pic>
        <p:nvPicPr>
          <p:cNvPr id="28677" name="Picture 5" descr="Z:\..ВАЛЬЦИФЕР А.В. (ОДОД)\ШНО Эврика 10 лет\Фотографии участников  ШНО в  2019году\DSC094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650" y="285750"/>
            <a:ext cx="2286000" cy="1714500"/>
          </a:xfrm>
          <a:prstGeom prst="rect">
            <a:avLst/>
          </a:prstGeom>
          <a:noFill/>
        </p:spPr>
      </p:pic>
      <p:pic>
        <p:nvPicPr>
          <p:cNvPr id="14" name="Рисунок 13" descr="DSC09442.JPG"/>
          <p:cNvPicPr>
            <a:picLocks noChangeAspect="1"/>
          </p:cNvPicPr>
          <p:nvPr/>
        </p:nvPicPr>
        <p:blipFill>
          <a:blip r:embed="rId8" cstate="print"/>
          <a:srcRect l="37917" t="34445" r="36458" b="6389"/>
          <a:stretch>
            <a:fillRect/>
          </a:stretch>
        </p:blipFill>
        <p:spPr>
          <a:xfrm>
            <a:off x="2705100" y="247650"/>
            <a:ext cx="1584101" cy="2743200"/>
          </a:xfrm>
          <a:prstGeom prst="rect">
            <a:avLst/>
          </a:prstGeom>
        </p:spPr>
      </p:pic>
      <p:pic>
        <p:nvPicPr>
          <p:cNvPr id="28678" name="Picture 6" descr="Z:\..ВАЛЬЦИФЕР А.В. (ОДОД)\ШНО Эврика 10 лет\Фотографии участников  ШНО в  2019году\DSC094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43700" y="4610101"/>
            <a:ext cx="2235200" cy="1676400"/>
          </a:xfrm>
          <a:prstGeom prst="rect">
            <a:avLst/>
          </a:prstGeom>
          <a:noFill/>
        </p:spPr>
      </p:pic>
      <p:pic>
        <p:nvPicPr>
          <p:cNvPr id="28679" name="Picture 7" descr="Z:\..ВАЛЬЦИФЕР А.В. (ОДОД)\ШНО Эврика 10 лет\Фотографии участников  ШНО в  2019году\DSC09451.JPG"/>
          <p:cNvPicPr>
            <a:picLocks noChangeAspect="1" noChangeArrowheads="1"/>
          </p:cNvPicPr>
          <p:nvPr/>
        </p:nvPicPr>
        <p:blipFill>
          <a:blip r:embed="rId10" cstate="print"/>
          <a:srcRect l="29902" t="15850" r="17157" b="1307"/>
          <a:stretch>
            <a:fillRect/>
          </a:stretch>
        </p:blipFill>
        <p:spPr bwMode="auto">
          <a:xfrm>
            <a:off x="4405622" y="266700"/>
            <a:ext cx="2304938" cy="2705100"/>
          </a:xfrm>
          <a:prstGeom prst="rect">
            <a:avLst/>
          </a:prstGeom>
          <a:noFill/>
        </p:spPr>
      </p:pic>
      <p:pic>
        <p:nvPicPr>
          <p:cNvPr id="28680" name="Picture 8" descr="Z:\..ВАЛЬЦИФЕР А.В. (ОДОД)\ШНО Эврика 10 лет\Фотографии участников  ШНО в  2019году\DSC09456.JPG"/>
          <p:cNvPicPr>
            <a:picLocks noChangeAspect="1" noChangeArrowheads="1"/>
          </p:cNvPicPr>
          <p:nvPr/>
        </p:nvPicPr>
        <p:blipFill>
          <a:blip r:embed="rId11" cstate="print"/>
          <a:srcRect l="19485" t="22386" r="20466" b="22222"/>
          <a:stretch>
            <a:fillRect/>
          </a:stretch>
        </p:blipFill>
        <p:spPr bwMode="auto">
          <a:xfrm>
            <a:off x="6739935" y="3034822"/>
            <a:ext cx="2175465" cy="1505066"/>
          </a:xfrm>
          <a:prstGeom prst="rect">
            <a:avLst/>
          </a:prstGeom>
          <a:noFill/>
        </p:spPr>
      </p:pic>
      <p:pic>
        <p:nvPicPr>
          <p:cNvPr id="28681" name="Picture 9" descr="Z:\..ВАЛЬЦИФЕР А.В. (ОДОД)\ШНО Эврика 10 лет\Фотографии участников  ШНО в  2019году\DSC09458.JPG"/>
          <p:cNvPicPr>
            <a:picLocks noChangeAspect="1" noChangeArrowheads="1"/>
          </p:cNvPicPr>
          <p:nvPr/>
        </p:nvPicPr>
        <p:blipFill>
          <a:blip r:embed="rId12" cstate="print"/>
          <a:srcRect l="29412" t="25327" r="21323" b="28431"/>
          <a:stretch>
            <a:fillRect/>
          </a:stretch>
        </p:blipFill>
        <p:spPr bwMode="auto">
          <a:xfrm>
            <a:off x="6838950" y="1571436"/>
            <a:ext cx="1962150" cy="1381314"/>
          </a:xfrm>
          <a:prstGeom prst="rect">
            <a:avLst/>
          </a:prstGeom>
          <a:noFill/>
        </p:spPr>
      </p:pic>
      <p:pic>
        <p:nvPicPr>
          <p:cNvPr id="28682" name="Picture 10" descr="Z:\..ВАЛЬЦИФЕР А.В. (ОДОД)\ШНО Эврика 10 лет\Фотографии участников  ШНО в  2019году\DSC09462.JPG"/>
          <p:cNvPicPr>
            <a:picLocks noChangeAspect="1" noChangeArrowheads="1"/>
          </p:cNvPicPr>
          <p:nvPr/>
        </p:nvPicPr>
        <p:blipFill>
          <a:blip r:embed="rId13" cstate="print"/>
          <a:srcRect t="18241"/>
          <a:stretch>
            <a:fillRect/>
          </a:stretch>
        </p:blipFill>
        <p:spPr bwMode="auto">
          <a:xfrm>
            <a:off x="6851650" y="266700"/>
            <a:ext cx="1949450" cy="11953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pic>
        <p:nvPicPr>
          <p:cNvPr id="9" name="Содержимое 8" descr="DSC0942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92691" y="286544"/>
            <a:ext cx="8065559" cy="604917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66750" y="6134100"/>
            <a:ext cx="8229600" cy="7239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Эврика 2019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 r="17388"/>
          <a:stretch>
            <a:fillRect/>
          </a:stretch>
        </p:blipFill>
        <p:spPr bwMode="auto">
          <a:xfrm>
            <a:off x="371383" y="243526"/>
            <a:ext cx="2781250" cy="20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396" y="231159"/>
            <a:ext cx="2698379" cy="202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23937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2016-2017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4639" y="4055895"/>
            <a:ext cx="3261816" cy="2446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0" y="332591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2017-2018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4347" y="219243"/>
            <a:ext cx="2781163" cy="2018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067" y="4067033"/>
            <a:ext cx="3668012" cy="2445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4471" y="4048711"/>
            <a:ext cx="3283052" cy="2462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252" y="1327024"/>
            <a:ext cx="6875319" cy="515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16662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ПРОГРАММЫ КОНФЕРЕНЦИЙ ШНО «ЭВРИКА» ЗА 10 ЛЕТ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647700"/>
            <a:ext cx="4857750" cy="7772400"/>
          </a:xfrm>
        </p:spPr>
        <p:txBody>
          <a:bodyPr>
            <a:normAutofit/>
          </a:bodyPr>
          <a:lstStyle/>
          <a:p>
            <a:pPr marL="342900" indent="-342900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Наши цели: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выявлять и поддерживать учеников, склонных к занятиям исследовательской деятельности;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развивать интеллектуальные и творческие способности учащихся.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Задачи ШНО «ЭВРИКА»: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пропагандировать научные знания об окружающем мире;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-активно участвовать в олимпиадах, конкурсах, конференциях;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-ранняя профориентация.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710046" y="615662"/>
            <a:ext cx="8048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62500" y="0"/>
            <a:ext cx="43815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Наши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ф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ормы работы: 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выполнение индивидуальных учебно-исследовательских работ под руководством учителя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участие в предметных олимпиадах, конкурсах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ежегодная конференция «Шаги к успеху»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- конкурс учебно-исследовательских проектов учащихся</a:t>
            </a:r>
          </a:p>
          <a:p>
            <a:pPr algn="ctr"/>
            <a:r>
              <a:rPr lang="ru-RU" sz="2400" b="1" dirty="0" smtClean="0">
                <a:latin typeface="Garamond" pitchFamily="18" charset="0"/>
              </a:rPr>
              <a:t/>
            </a:r>
            <a:br>
              <a:rPr lang="ru-RU" sz="2400" b="1" dirty="0" smtClean="0">
                <a:latin typeface="Garamond" pitchFamily="18" charset="0"/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673100" y="358775"/>
            <a:ext cx="8080375" cy="100965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НАШИ ЗАНЯТИЯ</a:t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30723" name="Picture 4" descr="шно-ноябрь2011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567" y="961159"/>
            <a:ext cx="3612783" cy="270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6" descr="шно-ноябрь2011 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5029" y="906750"/>
            <a:ext cx="3870371" cy="2903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7" descr="IMG_8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26" y="3870202"/>
            <a:ext cx="3598724" cy="2700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084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7892" y="3962400"/>
            <a:ext cx="3528291" cy="264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t="639" b="8546"/>
          <a:stretch>
            <a:fillRect/>
          </a:stretch>
        </p:blipFill>
        <p:spPr bwMode="auto">
          <a:xfrm>
            <a:off x="2414185" y="3028950"/>
            <a:ext cx="3977545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08431.JPG"/>
          <p:cNvPicPr>
            <a:picLocks noChangeAspect="1"/>
          </p:cNvPicPr>
          <p:nvPr/>
        </p:nvPicPr>
        <p:blipFill>
          <a:blip r:embed="rId8" cstate="print"/>
          <a:srcRect b="26110"/>
          <a:stretch>
            <a:fillRect/>
          </a:stretch>
        </p:blipFill>
        <p:spPr>
          <a:xfrm>
            <a:off x="2400300" y="1619250"/>
            <a:ext cx="3953164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41986" name="Содержимое 16"/>
          <p:cNvSpPr>
            <a:spLocks noGrp="1"/>
          </p:cNvSpPr>
          <p:nvPr>
            <p:ph sz="quarter" idx="4294967295"/>
          </p:nvPr>
        </p:nvSpPr>
        <p:spPr>
          <a:xfrm>
            <a:off x="0" y="265113"/>
            <a:ext cx="9144000" cy="1095375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Garamond" pitchFamily="18" charset="0"/>
              </a:rPr>
              <a:t>Участие в конференциях </a:t>
            </a:r>
            <a:endParaRPr lang="ru-RU" sz="4000" b="1" dirty="0">
              <a:solidFill>
                <a:schemeClr val="bg1"/>
              </a:solidFill>
              <a:latin typeface="Garamond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Garamond" pitchFamily="18" charset="0"/>
              </a:rPr>
              <a:t>(участники и победители)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143000" y="1885950"/>
          <a:ext cx="695325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Самые первые победители: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56271"/>
            <a:ext cx="9143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Козлова Дарья, 10 «А» класс (2010 год):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Диплом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I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степени в конкурсе исследовательских работ школьников Санкт-Петербурга по истории России. Тема: «От сердца каждая строка»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 cstate="print"/>
          <a:srcRect l="15966" t="63423" r="12315" b="1820"/>
          <a:stretch>
            <a:fillRect/>
          </a:stretch>
        </p:blipFill>
        <p:spPr bwMode="auto">
          <a:xfrm>
            <a:off x="314740" y="4763863"/>
            <a:ext cx="2638010" cy="1808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4" cstate="print"/>
          <a:srcRect l="17993" t="6987" r="11301" b="58077"/>
          <a:stretch>
            <a:fillRect/>
          </a:stretch>
        </p:blipFill>
        <p:spPr bwMode="auto">
          <a:xfrm>
            <a:off x="5562600" y="4313413"/>
            <a:ext cx="3231874" cy="2258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2486439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Ситникова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Елена – победитель районного этапа всероссийской олимпиады школьников по литературе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Громова Ирина, Леонтьева Елизавета – призеры районного этапа всероссийской олимпиады школьников по литературе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5" cstate="print"/>
          <a:srcRect l="14952" t="3046" r="18397" b="61122"/>
          <a:stretch>
            <a:fillRect/>
          </a:stretch>
        </p:blipFill>
        <p:spPr bwMode="auto">
          <a:xfrm>
            <a:off x="3048000" y="4746926"/>
            <a:ext cx="2400300" cy="1825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s://i.artfile.me/wallpaper/12-05-2016/2880x1800/vektornaya-grafika-grafika--graphics-uzo-103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623455"/>
            <a:ext cx="9144000" cy="8715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Garamond" pitchFamily="18" charset="0"/>
              </a:rPr>
              <a:t>ВЫСТУПЛЕНИЯ ПОБЕДИТЕЛЕЙ </a:t>
            </a:r>
            <a:r>
              <a:rPr lang="en-US" sz="3200" b="1" dirty="0" smtClean="0">
                <a:solidFill>
                  <a:schemeClr val="bg1"/>
                </a:solidFill>
                <a:latin typeface="Garamond" pitchFamily="18" charset="0"/>
              </a:rPr>
              <a:t>III </a:t>
            </a:r>
            <a:r>
              <a:rPr lang="ru-RU" sz="3200" b="1" dirty="0" smtClean="0">
                <a:solidFill>
                  <a:schemeClr val="bg1"/>
                </a:solidFill>
                <a:latin typeface="Garamond" pitchFamily="18" charset="0"/>
              </a:rPr>
              <a:t>ШКОЛЬНЫХ НАУЧНЫХ ЧТЕНИЙ </a:t>
            </a:r>
            <a:br>
              <a:rPr lang="ru-RU" sz="32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Garamond" pitchFamily="18" charset="0"/>
              </a:rPr>
              <a:t>«ШАГИ К УСПЕХУ»  </a:t>
            </a:r>
            <a:r>
              <a:rPr lang="ru-RU" sz="3600" b="1" dirty="0" smtClean="0">
                <a:solidFill>
                  <a:schemeClr val="bg1"/>
                </a:solidFill>
                <a:latin typeface="Garamond" pitchFamily="18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Garamond" pitchFamily="18" charset="0"/>
              </a:rPr>
              <a:t>2012 год</a:t>
            </a:r>
            <a:endParaRPr lang="ru-RU" sz="36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38915" name="Содержимое 6" descr="DSC_063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678" y="1671782"/>
            <a:ext cx="3474172" cy="230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Содержимое 7" descr="DSC_0719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81300" y="1669183"/>
            <a:ext cx="3528435" cy="233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45917" y="4133850"/>
            <a:ext cx="3664559" cy="246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8" name="TextBox 9"/>
          <p:cNvSpPr txBox="1">
            <a:spLocks noChangeArrowheads="1"/>
          </p:cNvSpPr>
          <p:nvPr/>
        </p:nvSpPr>
        <p:spPr bwMode="auto">
          <a:xfrm>
            <a:off x="304800" y="1696893"/>
            <a:ext cx="243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Ситникова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Елена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9А класс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8919" name="TextBox 11"/>
          <p:cNvSpPr txBox="1">
            <a:spLocks noChangeArrowheads="1"/>
          </p:cNvSpPr>
          <p:nvPr/>
        </p:nvSpPr>
        <p:spPr bwMode="auto">
          <a:xfrm>
            <a:off x="2791113" y="1693285"/>
            <a:ext cx="2752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Соколова Алина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7А класс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8920" name="TextBox 12"/>
          <p:cNvSpPr txBox="1">
            <a:spLocks noChangeArrowheads="1"/>
          </p:cNvSpPr>
          <p:nvPr/>
        </p:nvSpPr>
        <p:spPr bwMode="auto">
          <a:xfrm>
            <a:off x="323850" y="4229100"/>
            <a:ext cx="2247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Никитина Ксения 10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А класс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38921" name="Picture 4" descr="C:\Users\игорь\Desktop\2012 - 03 - 12 - ШНО Эврика\DSC_06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1650" y="1671012"/>
            <a:ext cx="3238935" cy="2386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22" name="TextBox 10"/>
          <p:cNvSpPr txBox="1">
            <a:spLocks noChangeArrowheads="1"/>
          </p:cNvSpPr>
          <p:nvPr/>
        </p:nvSpPr>
        <p:spPr bwMode="auto">
          <a:xfrm>
            <a:off x="5691188" y="1649269"/>
            <a:ext cx="3109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Яковлева Полина 4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Б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класс</a:t>
            </a:r>
          </a:p>
        </p:txBody>
      </p:sp>
      <p:pic>
        <p:nvPicPr>
          <p:cNvPr id="38923" name="Picture 2" descr="C:\Users\игорь\Desktop\шно-ноябрь2011 027.jpg"/>
          <p:cNvPicPr>
            <a:picLocks noChangeAspect="1" noChangeArrowheads="1"/>
          </p:cNvPicPr>
          <p:nvPr/>
        </p:nvPicPr>
        <p:blipFill>
          <a:blip r:embed="rId7" cstate="print"/>
          <a:srcRect r="20624"/>
          <a:stretch>
            <a:fillRect/>
          </a:stretch>
        </p:blipFill>
        <p:spPr bwMode="auto">
          <a:xfrm>
            <a:off x="6254063" y="4191000"/>
            <a:ext cx="2566087" cy="2425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24" name="TextBox 12"/>
          <p:cNvSpPr txBox="1">
            <a:spLocks noChangeArrowheads="1"/>
          </p:cNvSpPr>
          <p:nvPr/>
        </p:nvSpPr>
        <p:spPr bwMode="auto">
          <a:xfrm>
            <a:off x="6362700" y="4149293"/>
            <a:ext cx="24955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Иноятова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Шахло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6А класс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3667" y="4191000"/>
            <a:ext cx="3660267" cy="242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703368" y="5505450"/>
            <a:ext cx="35831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Победитель Городского тура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Лихачевских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Чтений – Бахвалов Илья 9Б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  <p:bldP spid="38919" grpId="0"/>
      <p:bldP spid="38920" grpId="0"/>
      <p:bldP spid="38922" grpId="0"/>
      <p:bldP spid="389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2861</TotalTime>
  <Words>810</Words>
  <Application>Microsoft Office PowerPoint</Application>
  <PresentationFormat>Экран (4:3)</PresentationFormat>
  <Paragraphs>148</Paragraphs>
  <Slides>23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Презентация</vt:lpstr>
      <vt:lpstr>ГОСУДАРСТВЕННОЕ ОБЩЕОБРАЗОВАТЕЛЬНОЕ УЧРЕЖДЕНИЕ СРЕДНЯЯ ОБЩЕОБРАЗОВАТЕЛЬНАЯ ШКОЛА № 591 НЕВСКОГО РАЙОНА САНКТ-ПЕТЕРБУРГА </vt:lpstr>
      <vt:lpstr>Слайд 2</vt:lpstr>
      <vt:lpstr>Слайд 3</vt:lpstr>
      <vt:lpstr>Слайд 4</vt:lpstr>
      <vt:lpstr>Наши цели: - выявлять и поддерживать учеников, склонных к занятиям исследовательской деятельности; - развивать интеллектуальные и творческие способности учащихся.  Задачи ШНО «ЭВРИКА»:  - пропагандировать научные знания об окружающем мире; -активно участвовать в олимпиадах, конкурсах, конференциях; -ранняя профориентация.</vt:lpstr>
      <vt:lpstr>НАШИ ЗАНЯТИЯ </vt:lpstr>
      <vt:lpstr>Слайд 7</vt:lpstr>
      <vt:lpstr>Самые первые победители:</vt:lpstr>
      <vt:lpstr>ВЫСТУПЛЕНИЯ ПОБЕДИТЕЛЕЙ III ШКОЛЬНЫХ НАУЧНЫХ ЧТЕНИЙ  «ШАГИ К УСПЕХУ»   2012 год</vt:lpstr>
      <vt:lpstr>Слайд 10</vt:lpstr>
      <vt:lpstr>Сидоркина Анастасия, 10 А класса стала Лауреатом историко-краеведческого конкурса «Святыня Петербурга». Творческая группа Палюлина Екатерина и Палюлина Елизавета 8 «а» класса стали Дипломантами этого конкурса. Руководитель проектов - Петкевич Е.М. (учитель истории и обществознания)</vt:lpstr>
      <vt:lpstr>Слайд 12</vt:lpstr>
      <vt:lpstr>Слайд 13</vt:lpstr>
      <vt:lpstr>Слайд 14</vt:lpstr>
      <vt:lpstr>Слайд 15</vt:lpstr>
      <vt:lpstr>ГОРОДСКОЙ КОНКУРС ЗНАТОКОВ ВОЙНЫ 1812 ГОДА</vt:lpstr>
      <vt:lpstr>Слайд 17</vt:lpstr>
      <vt:lpstr>Слайд 18</vt:lpstr>
      <vt:lpstr>ДЕНЬ НАУКИ И САМОУПРАВЛЕНИЯ  12.12.2013 г.</vt:lpstr>
      <vt:lpstr>Слайд 20</vt:lpstr>
      <vt:lpstr>Итоги работы ШНО «Эврика» за 10 лет</vt:lpstr>
      <vt:lpstr>Эврика 2019</vt:lpstr>
      <vt:lpstr>Эврика 2019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игорь</dc:creator>
  <cp:lastModifiedBy>1</cp:lastModifiedBy>
  <cp:revision>228</cp:revision>
  <cp:lastPrinted>1601-01-01T00:00:00Z</cp:lastPrinted>
  <dcterms:created xsi:type="dcterms:W3CDTF">1601-01-01T00:00:00Z</dcterms:created>
  <dcterms:modified xsi:type="dcterms:W3CDTF">2019-02-01T05:32:51Z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